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9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0" r:id="rId1"/>
  </p:sldMasterIdLst>
  <p:notesMasterIdLst>
    <p:notesMasterId r:id="rId106"/>
  </p:notesMasterIdLst>
  <p:handoutMasterIdLst>
    <p:handoutMasterId r:id="rId107"/>
  </p:handoutMasterIdLst>
  <p:sldIdLst>
    <p:sldId id="368" r:id="rId2"/>
    <p:sldId id="369" r:id="rId3"/>
    <p:sldId id="373" r:id="rId4"/>
    <p:sldId id="374" r:id="rId5"/>
    <p:sldId id="631" r:id="rId6"/>
    <p:sldId id="632" r:id="rId7"/>
    <p:sldId id="375" r:id="rId8"/>
    <p:sldId id="376" r:id="rId9"/>
    <p:sldId id="382" r:id="rId10"/>
    <p:sldId id="383" r:id="rId11"/>
    <p:sldId id="384" r:id="rId12"/>
    <p:sldId id="640" r:id="rId13"/>
    <p:sldId id="641" r:id="rId14"/>
    <p:sldId id="642" r:id="rId15"/>
    <p:sldId id="643" r:id="rId16"/>
    <p:sldId id="644" r:id="rId17"/>
    <p:sldId id="645" r:id="rId18"/>
    <p:sldId id="646" r:id="rId19"/>
    <p:sldId id="647" r:id="rId20"/>
    <p:sldId id="379" r:id="rId21"/>
    <p:sldId id="380" r:id="rId22"/>
    <p:sldId id="381" r:id="rId23"/>
    <p:sldId id="385" r:id="rId24"/>
    <p:sldId id="386" r:id="rId25"/>
    <p:sldId id="387" r:id="rId26"/>
    <p:sldId id="389" r:id="rId27"/>
    <p:sldId id="390" r:id="rId28"/>
    <p:sldId id="394" r:id="rId29"/>
    <p:sldId id="395" r:id="rId30"/>
    <p:sldId id="391" r:id="rId31"/>
    <p:sldId id="392" r:id="rId32"/>
    <p:sldId id="393" r:id="rId33"/>
    <p:sldId id="396" r:id="rId34"/>
    <p:sldId id="397" r:id="rId35"/>
    <p:sldId id="398" r:id="rId36"/>
    <p:sldId id="399" r:id="rId37"/>
    <p:sldId id="400" r:id="rId38"/>
    <p:sldId id="401" r:id="rId39"/>
    <p:sldId id="408" r:id="rId40"/>
    <p:sldId id="409" r:id="rId41"/>
    <p:sldId id="410" r:id="rId42"/>
    <p:sldId id="411" r:id="rId43"/>
    <p:sldId id="412" r:id="rId44"/>
    <p:sldId id="413" r:id="rId45"/>
    <p:sldId id="414" r:id="rId46"/>
    <p:sldId id="415" r:id="rId47"/>
    <p:sldId id="416" r:id="rId48"/>
    <p:sldId id="418" r:id="rId49"/>
    <p:sldId id="419" r:id="rId50"/>
    <p:sldId id="420" r:id="rId51"/>
    <p:sldId id="424" r:id="rId52"/>
    <p:sldId id="425" r:id="rId53"/>
    <p:sldId id="426" r:id="rId54"/>
    <p:sldId id="427" r:id="rId55"/>
    <p:sldId id="428" r:id="rId56"/>
    <p:sldId id="429" r:id="rId57"/>
    <p:sldId id="435" r:id="rId58"/>
    <p:sldId id="437" r:id="rId59"/>
    <p:sldId id="438" r:id="rId60"/>
    <p:sldId id="439" r:id="rId61"/>
    <p:sldId id="440" r:id="rId62"/>
    <p:sldId id="441" r:id="rId63"/>
    <p:sldId id="442" r:id="rId64"/>
    <p:sldId id="443" r:id="rId65"/>
    <p:sldId id="444" r:id="rId66"/>
    <p:sldId id="445" r:id="rId67"/>
    <p:sldId id="456" r:id="rId68"/>
    <p:sldId id="457" r:id="rId69"/>
    <p:sldId id="460" r:id="rId70"/>
    <p:sldId id="461" r:id="rId71"/>
    <p:sldId id="468" r:id="rId72"/>
    <p:sldId id="496" r:id="rId73"/>
    <p:sldId id="497" r:id="rId74"/>
    <p:sldId id="500" r:id="rId75"/>
    <p:sldId id="501" r:id="rId76"/>
    <p:sldId id="524" r:id="rId77"/>
    <p:sldId id="525" r:id="rId78"/>
    <p:sldId id="526" r:id="rId79"/>
    <p:sldId id="527" r:id="rId80"/>
    <p:sldId id="528" r:id="rId81"/>
    <p:sldId id="529" r:id="rId82"/>
    <p:sldId id="530" r:id="rId83"/>
    <p:sldId id="531" r:id="rId84"/>
    <p:sldId id="551" r:id="rId85"/>
    <p:sldId id="552" r:id="rId86"/>
    <p:sldId id="553" r:id="rId87"/>
    <p:sldId id="554" r:id="rId88"/>
    <p:sldId id="582" r:id="rId89"/>
    <p:sldId id="583" r:id="rId90"/>
    <p:sldId id="594" r:id="rId91"/>
    <p:sldId id="595" r:id="rId92"/>
    <p:sldId id="596" r:id="rId93"/>
    <p:sldId id="597" r:id="rId94"/>
    <p:sldId id="598" r:id="rId95"/>
    <p:sldId id="599" r:id="rId96"/>
    <p:sldId id="601" r:id="rId97"/>
    <p:sldId id="602" r:id="rId98"/>
    <p:sldId id="603" r:id="rId99"/>
    <p:sldId id="604" r:id="rId100"/>
    <p:sldId id="607" r:id="rId101"/>
    <p:sldId id="610" r:id="rId102"/>
    <p:sldId id="611" r:id="rId103"/>
    <p:sldId id="620" r:id="rId104"/>
    <p:sldId id="628" r:id="rId10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1pPr>
    <a:lvl2pPr marL="4572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2pPr>
    <a:lvl3pPr marL="9144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3pPr>
    <a:lvl4pPr marL="13716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4pPr>
    <a:lvl5pPr marL="18288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5pPr>
    <a:lvl6pPr marL="2286000" algn="l" defTabSz="457200" rtl="0" eaLnBrk="1" latinLnBrk="0" hangingPunct="1">
      <a:defRPr sz="2400" kern="1200">
        <a:solidFill>
          <a:schemeClr val="tx1"/>
        </a:solidFill>
        <a:latin typeface="Times New Roman" pitchFamily="32" charset="0"/>
        <a:ea typeface="Arial" pitchFamily="32" charset="0"/>
        <a:cs typeface="Arial" pitchFamily="32" charset="0"/>
      </a:defRPr>
    </a:lvl6pPr>
    <a:lvl7pPr marL="2743200" algn="l" defTabSz="457200" rtl="0" eaLnBrk="1" latinLnBrk="0" hangingPunct="1">
      <a:defRPr sz="2400" kern="1200">
        <a:solidFill>
          <a:schemeClr val="tx1"/>
        </a:solidFill>
        <a:latin typeface="Times New Roman" pitchFamily="32" charset="0"/>
        <a:ea typeface="Arial" pitchFamily="32" charset="0"/>
        <a:cs typeface="Arial" pitchFamily="32" charset="0"/>
      </a:defRPr>
    </a:lvl7pPr>
    <a:lvl8pPr marL="3200400" algn="l" defTabSz="457200" rtl="0" eaLnBrk="1" latinLnBrk="0" hangingPunct="1">
      <a:defRPr sz="2400" kern="1200">
        <a:solidFill>
          <a:schemeClr val="tx1"/>
        </a:solidFill>
        <a:latin typeface="Times New Roman" pitchFamily="32" charset="0"/>
        <a:ea typeface="Arial" pitchFamily="32" charset="0"/>
        <a:cs typeface="Arial" pitchFamily="32" charset="0"/>
      </a:defRPr>
    </a:lvl8pPr>
    <a:lvl9pPr marL="3657600" algn="l" defTabSz="457200" rtl="0" eaLnBrk="1" latinLnBrk="0" hangingPunct="1">
      <a:defRPr sz="2400" kern="1200">
        <a:solidFill>
          <a:schemeClr val="tx1"/>
        </a:solidFill>
        <a:latin typeface="Times New Roman" pitchFamily="32" charset="0"/>
        <a:ea typeface="Arial" pitchFamily="32" charset="0"/>
        <a:cs typeface="Arial" pitchFamily="32"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8" autoAdjust="0"/>
    <p:restoredTop sz="83352" autoAdjust="0"/>
  </p:normalViewPr>
  <p:slideViewPr>
    <p:cSldViewPr>
      <p:cViewPr varScale="1">
        <p:scale>
          <a:sx n="127" d="100"/>
          <a:sy n="127" d="100"/>
        </p:scale>
        <p:origin x="1464"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3" d="2"/>
        <a:sy n="3" d="2"/>
      </p:scale>
      <p:origin x="0" y="0"/>
    </p:cViewPr>
  </p:notesTextViewPr>
  <p:sorterViewPr>
    <p:cViewPr>
      <p:scale>
        <a:sx n="110" d="100"/>
        <a:sy n="110" d="100"/>
      </p:scale>
      <p:origin x="0" y="0"/>
    </p:cViewPr>
  </p:sorterViewPr>
  <p:notesViewPr>
    <p:cSldViewPr>
      <p:cViewPr varScale="1">
        <p:scale>
          <a:sx n="91" d="100"/>
          <a:sy n="91" d="100"/>
        </p:scale>
        <p:origin x="-116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1" Type="http://schemas.openxmlformats.org/officeDocument/2006/relationships/slide" Target="slides/slide53.xml"/><Relationship Id="rId12" Type="http://schemas.openxmlformats.org/officeDocument/2006/relationships/slide" Target="slides/slide54.xml"/><Relationship Id="rId13" Type="http://schemas.openxmlformats.org/officeDocument/2006/relationships/slide" Target="slides/slide55.xml"/><Relationship Id="rId14" Type="http://schemas.openxmlformats.org/officeDocument/2006/relationships/slide" Target="slides/slide57.xml"/><Relationship Id="rId15" Type="http://schemas.openxmlformats.org/officeDocument/2006/relationships/slide" Target="slides/slide60.xml"/><Relationship Id="rId16" Type="http://schemas.openxmlformats.org/officeDocument/2006/relationships/slide" Target="slides/slide61.xml"/><Relationship Id="rId17" Type="http://schemas.openxmlformats.org/officeDocument/2006/relationships/slide" Target="slides/slide62.xml"/><Relationship Id="rId18" Type="http://schemas.openxmlformats.org/officeDocument/2006/relationships/slide" Target="slides/slide66.xml"/><Relationship Id="rId1" Type="http://schemas.openxmlformats.org/officeDocument/2006/relationships/slide" Target="slides/slide13.xml"/><Relationship Id="rId2" Type="http://schemas.openxmlformats.org/officeDocument/2006/relationships/slide" Target="slides/slide14.xml"/><Relationship Id="rId3" Type="http://schemas.openxmlformats.org/officeDocument/2006/relationships/slide" Target="slides/slide16.xml"/><Relationship Id="rId4" Type="http://schemas.openxmlformats.org/officeDocument/2006/relationships/slide" Target="slides/slide18.xml"/><Relationship Id="rId5" Type="http://schemas.openxmlformats.org/officeDocument/2006/relationships/slide" Target="slides/slide19.xml"/><Relationship Id="rId6" Type="http://schemas.openxmlformats.org/officeDocument/2006/relationships/slide" Target="slides/slide48.xml"/><Relationship Id="rId7" Type="http://schemas.openxmlformats.org/officeDocument/2006/relationships/slide" Target="slides/slide49.xml"/><Relationship Id="rId8" Type="http://schemas.openxmlformats.org/officeDocument/2006/relationships/slide" Target="slides/slide50.xml"/><Relationship Id="rId9" Type="http://schemas.openxmlformats.org/officeDocument/2006/relationships/slide" Target="slides/slide51.xml"/><Relationship Id="rId10"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C4B3B-153A-6645-92DA-2AD2C093114B}" type="doc">
      <dgm:prSet loTypeId="urn:microsoft.com/office/officeart/2005/8/layout/target3" loCatId="relationship" qsTypeId="urn:microsoft.com/office/officeart/2005/8/quickstyle/simple4" qsCatId="simple" csTypeId="urn:microsoft.com/office/officeart/2005/8/colors/accent3_5" csCatId="accent3" phldr="1"/>
      <dgm:spPr/>
      <dgm:t>
        <a:bodyPr/>
        <a:lstStyle/>
        <a:p>
          <a:endParaRPr lang="en-US"/>
        </a:p>
      </dgm:t>
    </dgm:pt>
    <dgm:pt modelId="{62BF2BD7-29A3-1C4E-83FC-FA0001B5A0F9}">
      <dgm:prSet phldrT="[Text]"/>
      <dgm:spPr/>
      <dgm:t>
        <a:bodyPr/>
        <a:lstStyle/>
        <a:p>
          <a:r>
            <a:rPr lang="en-US" dirty="0" smtClean="0"/>
            <a:t>Syntax</a:t>
          </a:r>
          <a:endParaRPr lang="en-US" dirty="0"/>
        </a:p>
      </dgm:t>
    </dgm:pt>
    <dgm:pt modelId="{BD80C07B-AA9F-794D-AA54-583AE78AEF68}" type="parTrans" cxnId="{D4E09F77-826A-7240-8605-9D82DB487E70}">
      <dgm:prSet/>
      <dgm:spPr/>
      <dgm:t>
        <a:bodyPr/>
        <a:lstStyle/>
        <a:p>
          <a:endParaRPr lang="en-US"/>
        </a:p>
      </dgm:t>
    </dgm:pt>
    <dgm:pt modelId="{F39F8373-ADFC-0647-989C-22DBB22E15B8}" type="sibTrans" cxnId="{D4E09F77-826A-7240-8605-9D82DB487E70}">
      <dgm:prSet/>
      <dgm:spPr/>
      <dgm:t>
        <a:bodyPr/>
        <a:lstStyle/>
        <a:p>
          <a:endParaRPr lang="en-US"/>
        </a:p>
      </dgm:t>
    </dgm:pt>
    <dgm:pt modelId="{303DFE2C-5A31-124F-95BC-DEECE5D0040C}">
      <dgm:prSet phldrT="[Text]"/>
      <dgm:spPr/>
      <dgm:t>
        <a:bodyPr/>
        <a:lstStyle/>
        <a:p>
          <a:r>
            <a:rPr lang="en-US" dirty="0" smtClean="0"/>
            <a:t>Format of data blocks</a:t>
          </a:r>
          <a:endParaRPr lang="en-US" dirty="0"/>
        </a:p>
      </dgm:t>
    </dgm:pt>
    <dgm:pt modelId="{ED24D5BA-7F21-5244-AFC8-D5A465E3D965}" type="parTrans" cxnId="{8B9366E2-7FDE-B34B-85C1-B3768508DACA}">
      <dgm:prSet/>
      <dgm:spPr/>
      <dgm:t>
        <a:bodyPr/>
        <a:lstStyle/>
        <a:p>
          <a:endParaRPr lang="en-US"/>
        </a:p>
      </dgm:t>
    </dgm:pt>
    <dgm:pt modelId="{10D0730D-B412-1641-A401-996432F39544}" type="sibTrans" cxnId="{8B9366E2-7FDE-B34B-85C1-B3768508DACA}">
      <dgm:prSet/>
      <dgm:spPr/>
      <dgm:t>
        <a:bodyPr/>
        <a:lstStyle/>
        <a:p>
          <a:endParaRPr lang="en-US"/>
        </a:p>
      </dgm:t>
    </dgm:pt>
    <dgm:pt modelId="{E0455C19-A2A2-594A-9F1D-3F641E5B52FA}">
      <dgm:prSet phldrT="[Text]"/>
      <dgm:spPr/>
      <dgm:t>
        <a:bodyPr/>
        <a:lstStyle/>
        <a:p>
          <a:r>
            <a:rPr lang="en-US" dirty="0" smtClean="0"/>
            <a:t>Semantics</a:t>
          </a:r>
          <a:endParaRPr lang="en-US" dirty="0"/>
        </a:p>
      </dgm:t>
    </dgm:pt>
    <dgm:pt modelId="{F0B9EFE0-73DC-A44A-8287-AA6F52E6D35E}" type="parTrans" cxnId="{351565D2-419B-864E-AD01-19CC72182BBF}">
      <dgm:prSet/>
      <dgm:spPr/>
      <dgm:t>
        <a:bodyPr/>
        <a:lstStyle/>
        <a:p>
          <a:endParaRPr lang="en-US"/>
        </a:p>
      </dgm:t>
    </dgm:pt>
    <dgm:pt modelId="{D2EF6C74-FFBF-4F42-A7AA-5D40751F8113}" type="sibTrans" cxnId="{351565D2-419B-864E-AD01-19CC72182BBF}">
      <dgm:prSet/>
      <dgm:spPr/>
      <dgm:t>
        <a:bodyPr/>
        <a:lstStyle/>
        <a:p>
          <a:endParaRPr lang="en-US"/>
        </a:p>
      </dgm:t>
    </dgm:pt>
    <dgm:pt modelId="{56D15955-8A68-5B49-8598-2E84322F185F}">
      <dgm:prSet phldrT="[Text]"/>
      <dgm:spPr/>
      <dgm:t>
        <a:bodyPr/>
        <a:lstStyle/>
        <a:p>
          <a:r>
            <a:rPr lang="en-US" dirty="0" smtClean="0"/>
            <a:t>Control information for coordination and error handling</a:t>
          </a:r>
          <a:endParaRPr lang="en-US" dirty="0"/>
        </a:p>
      </dgm:t>
    </dgm:pt>
    <dgm:pt modelId="{2536A0E5-9841-9940-8E54-A69F5F437C98}" type="parTrans" cxnId="{F8B4B8A3-1F1C-A043-8743-83274CEC57D1}">
      <dgm:prSet/>
      <dgm:spPr/>
      <dgm:t>
        <a:bodyPr/>
        <a:lstStyle/>
        <a:p>
          <a:endParaRPr lang="en-US"/>
        </a:p>
      </dgm:t>
    </dgm:pt>
    <dgm:pt modelId="{9A785F7D-39BA-C845-8112-C30DD4CA50F4}" type="sibTrans" cxnId="{F8B4B8A3-1F1C-A043-8743-83274CEC57D1}">
      <dgm:prSet/>
      <dgm:spPr/>
      <dgm:t>
        <a:bodyPr/>
        <a:lstStyle/>
        <a:p>
          <a:endParaRPr lang="en-US"/>
        </a:p>
      </dgm:t>
    </dgm:pt>
    <dgm:pt modelId="{D3792BB8-C2CD-FB4E-BB2D-F857FC44F10D}">
      <dgm:prSet phldrT="[Text]"/>
      <dgm:spPr/>
      <dgm:t>
        <a:bodyPr/>
        <a:lstStyle/>
        <a:p>
          <a:r>
            <a:rPr lang="en-US" dirty="0" smtClean="0"/>
            <a:t>Timing</a:t>
          </a:r>
          <a:endParaRPr lang="en-US" dirty="0"/>
        </a:p>
      </dgm:t>
    </dgm:pt>
    <dgm:pt modelId="{952AD34E-1D9B-954B-8400-FB61E996266C}" type="parTrans" cxnId="{45EB35C5-9923-FB48-8BAC-C821B5BA5ECC}">
      <dgm:prSet/>
      <dgm:spPr/>
      <dgm:t>
        <a:bodyPr/>
        <a:lstStyle/>
        <a:p>
          <a:endParaRPr lang="en-US"/>
        </a:p>
      </dgm:t>
    </dgm:pt>
    <dgm:pt modelId="{68EF850C-7CDD-E24B-9103-1EA7B9B3036E}" type="sibTrans" cxnId="{45EB35C5-9923-FB48-8BAC-C821B5BA5ECC}">
      <dgm:prSet/>
      <dgm:spPr/>
      <dgm:t>
        <a:bodyPr/>
        <a:lstStyle/>
        <a:p>
          <a:endParaRPr lang="en-US"/>
        </a:p>
      </dgm:t>
    </dgm:pt>
    <dgm:pt modelId="{365F7FFF-0246-834F-AF42-68D24DFB1437}">
      <dgm:prSet phldrT="[Text]"/>
      <dgm:spPr/>
      <dgm:t>
        <a:bodyPr/>
        <a:lstStyle/>
        <a:p>
          <a:r>
            <a:rPr lang="en-US" dirty="0" smtClean="0"/>
            <a:t>Speed matching and sequencing</a:t>
          </a:r>
          <a:endParaRPr lang="en-US" dirty="0"/>
        </a:p>
      </dgm:t>
    </dgm:pt>
    <dgm:pt modelId="{D937AC54-B849-2649-9FF0-6544A5387A77}" type="parTrans" cxnId="{5749B85D-5055-2542-9F90-F4E308EE6A6B}">
      <dgm:prSet/>
      <dgm:spPr/>
      <dgm:t>
        <a:bodyPr/>
        <a:lstStyle/>
        <a:p>
          <a:endParaRPr lang="en-US"/>
        </a:p>
      </dgm:t>
    </dgm:pt>
    <dgm:pt modelId="{74AE5C25-6A05-004A-8C17-293B2075E059}" type="sibTrans" cxnId="{5749B85D-5055-2542-9F90-F4E308EE6A6B}">
      <dgm:prSet/>
      <dgm:spPr/>
      <dgm:t>
        <a:bodyPr/>
        <a:lstStyle/>
        <a:p>
          <a:endParaRPr lang="en-US"/>
        </a:p>
      </dgm:t>
    </dgm:pt>
    <dgm:pt modelId="{522A604B-0616-844E-A4AB-89D927388BCB}" type="pres">
      <dgm:prSet presAssocID="{6AEC4B3B-153A-6645-92DA-2AD2C093114B}" presName="Name0" presStyleCnt="0">
        <dgm:presLayoutVars>
          <dgm:chMax val="7"/>
          <dgm:dir/>
          <dgm:animLvl val="lvl"/>
          <dgm:resizeHandles val="exact"/>
        </dgm:presLayoutVars>
      </dgm:prSet>
      <dgm:spPr/>
      <dgm:t>
        <a:bodyPr/>
        <a:lstStyle/>
        <a:p>
          <a:endParaRPr lang="en-US"/>
        </a:p>
      </dgm:t>
    </dgm:pt>
    <dgm:pt modelId="{878AFB7F-5456-BD47-935F-7CB6CC5A09C7}" type="pres">
      <dgm:prSet presAssocID="{62BF2BD7-29A3-1C4E-83FC-FA0001B5A0F9}" presName="circle1" presStyleLbl="node1" presStyleIdx="0" presStyleCnt="3"/>
      <dgm:spPr/>
      <dgm:t>
        <a:bodyPr/>
        <a:lstStyle/>
        <a:p>
          <a:endParaRPr lang="en-US"/>
        </a:p>
      </dgm:t>
    </dgm:pt>
    <dgm:pt modelId="{784EB3A3-EE55-3046-BBDC-32C9AA179BAB}" type="pres">
      <dgm:prSet presAssocID="{62BF2BD7-29A3-1C4E-83FC-FA0001B5A0F9}" presName="space" presStyleCnt="0"/>
      <dgm:spPr/>
      <dgm:t>
        <a:bodyPr/>
        <a:lstStyle/>
        <a:p>
          <a:endParaRPr lang="en-US"/>
        </a:p>
      </dgm:t>
    </dgm:pt>
    <dgm:pt modelId="{298D9DEC-FB76-764B-BC4C-295244F5471C}" type="pres">
      <dgm:prSet presAssocID="{62BF2BD7-29A3-1C4E-83FC-FA0001B5A0F9}" presName="rect1" presStyleLbl="alignAcc1" presStyleIdx="0" presStyleCnt="3"/>
      <dgm:spPr/>
      <dgm:t>
        <a:bodyPr/>
        <a:lstStyle/>
        <a:p>
          <a:endParaRPr lang="en-US"/>
        </a:p>
      </dgm:t>
    </dgm:pt>
    <dgm:pt modelId="{C4EBDA1D-6B34-6348-9708-28BFBB42C1BB}" type="pres">
      <dgm:prSet presAssocID="{E0455C19-A2A2-594A-9F1D-3F641E5B52FA}" presName="vertSpace2" presStyleLbl="node1" presStyleIdx="0" presStyleCnt="3"/>
      <dgm:spPr/>
      <dgm:t>
        <a:bodyPr/>
        <a:lstStyle/>
        <a:p>
          <a:endParaRPr lang="en-US"/>
        </a:p>
      </dgm:t>
    </dgm:pt>
    <dgm:pt modelId="{E1D14EB3-CD82-FC49-BA57-0BFAE77B0069}" type="pres">
      <dgm:prSet presAssocID="{E0455C19-A2A2-594A-9F1D-3F641E5B52FA}" presName="circle2" presStyleLbl="node1" presStyleIdx="1" presStyleCnt="3"/>
      <dgm:spPr/>
      <dgm:t>
        <a:bodyPr/>
        <a:lstStyle/>
        <a:p>
          <a:endParaRPr lang="en-US"/>
        </a:p>
      </dgm:t>
    </dgm:pt>
    <dgm:pt modelId="{31A1234E-E312-3242-8462-1FF8A9B08BBD}" type="pres">
      <dgm:prSet presAssocID="{E0455C19-A2A2-594A-9F1D-3F641E5B52FA}" presName="rect2" presStyleLbl="alignAcc1" presStyleIdx="1" presStyleCnt="3" custLinFactNeighborX="542" custLinFactNeighborY="3181"/>
      <dgm:spPr/>
      <dgm:t>
        <a:bodyPr/>
        <a:lstStyle/>
        <a:p>
          <a:endParaRPr lang="en-US"/>
        </a:p>
      </dgm:t>
    </dgm:pt>
    <dgm:pt modelId="{69433524-EBF3-1D42-918E-B8581742BAD1}" type="pres">
      <dgm:prSet presAssocID="{D3792BB8-C2CD-FB4E-BB2D-F857FC44F10D}" presName="vertSpace3" presStyleLbl="node1" presStyleIdx="1" presStyleCnt="3"/>
      <dgm:spPr/>
      <dgm:t>
        <a:bodyPr/>
        <a:lstStyle/>
        <a:p>
          <a:endParaRPr lang="en-US"/>
        </a:p>
      </dgm:t>
    </dgm:pt>
    <dgm:pt modelId="{FF4CE6A2-5B10-D04B-9D67-96326171278C}" type="pres">
      <dgm:prSet presAssocID="{D3792BB8-C2CD-FB4E-BB2D-F857FC44F10D}" presName="circle3" presStyleLbl="node1" presStyleIdx="2" presStyleCnt="3"/>
      <dgm:spPr/>
      <dgm:t>
        <a:bodyPr/>
        <a:lstStyle/>
        <a:p>
          <a:endParaRPr lang="en-US"/>
        </a:p>
      </dgm:t>
    </dgm:pt>
    <dgm:pt modelId="{CAA1ECDF-0520-B54A-B19D-C424D014756F}" type="pres">
      <dgm:prSet presAssocID="{D3792BB8-C2CD-FB4E-BB2D-F857FC44F10D}" presName="rect3" presStyleLbl="alignAcc1" presStyleIdx="2" presStyleCnt="3"/>
      <dgm:spPr/>
      <dgm:t>
        <a:bodyPr/>
        <a:lstStyle/>
        <a:p>
          <a:endParaRPr lang="en-US"/>
        </a:p>
      </dgm:t>
    </dgm:pt>
    <dgm:pt modelId="{0305880B-BC80-464B-9CB1-65D6DDE65A56}" type="pres">
      <dgm:prSet presAssocID="{62BF2BD7-29A3-1C4E-83FC-FA0001B5A0F9}" presName="rect1ParTx" presStyleLbl="alignAcc1" presStyleIdx="2" presStyleCnt="3">
        <dgm:presLayoutVars>
          <dgm:chMax val="1"/>
          <dgm:bulletEnabled val="1"/>
        </dgm:presLayoutVars>
      </dgm:prSet>
      <dgm:spPr/>
      <dgm:t>
        <a:bodyPr/>
        <a:lstStyle/>
        <a:p>
          <a:endParaRPr lang="en-US"/>
        </a:p>
      </dgm:t>
    </dgm:pt>
    <dgm:pt modelId="{E7D23A61-B0FF-A349-870D-5C2D717C51B3}" type="pres">
      <dgm:prSet presAssocID="{62BF2BD7-29A3-1C4E-83FC-FA0001B5A0F9}" presName="rect1ChTx" presStyleLbl="alignAcc1" presStyleIdx="2" presStyleCnt="3">
        <dgm:presLayoutVars>
          <dgm:bulletEnabled val="1"/>
        </dgm:presLayoutVars>
      </dgm:prSet>
      <dgm:spPr/>
      <dgm:t>
        <a:bodyPr/>
        <a:lstStyle/>
        <a:p>
          <a:endParaRPr lang="en-US"/>
        </a:p>
      </dgm:t>
    </dgm:pt>
    <dgm:pt modelId="{C0D0DAE3-FCD5-2744-B70C-2F51632CB4EA}" type="pres">
      <dgm:prSet presAssocID="{E0455C19-A2A2-594A-9F1D-3F641E5B52FA}" presName="rect2ParTx" presStyleLbl="alignAcc1" presStyleIdx="2" presStyleCnt="3">
        <dgm:presLayoutVars>
          <dgm:chMax val="1"/>
          <dgm:bulletEnabled val="1"/>
        </dgm:presLayoutVars>
      </dgm:prSet>
      <dgm:spPr/>
      <dgm:t>
        <a:bodyPr/>
        <a:lstStyle/>
        <a:p>
          <a:endParaRPr lang="en-US"/>
        </a:p>
      </dgm:t>
    </dgm:pt>
    <dgm:pt modelId="{2049F204-EB21-A648-A1F2-E97BB0B7A26A}" type="pres">
      <dgm:prSet presAssocID="{E0455C19-A2A2-594A-9F1D-3F641E5B52FA}" presName="rect2ChTx" presStyleLbl="alignAcc1" presStyleIdx="2" presStyleCnt="3">
        <dgm:presLayoutVars>
          <dgm:bulletEnabled val="1"/>
        </dgm:presLayoutVars>
      </dgm:prSet>
      <dgm:spPr/>
      <dgm:t>
        <a:bodyPr/>
        <a:lstStyle/>
        <a:p>
          <a:endParaRPr lang="en-US"/>
        </a:p>
      </dgm:t>
    </dgm:pt>
    <dgm:pt modelId="{ABED7149-E686-1747-AC1A-BFC90C8954B5}" type="pres">
      <dgm:prSet presAssocID="{D3792BB8-C2CD-FB4E-BB2D-F857FC44F10D}" presName="rect3ParTx" presStyleLbl="alignAcc1" presStyleIdx="2" presStyleCnt="3">
        <dgm:presLayoutVars>
          <dgm:chMax val="1"/>
          <dgm:bulletEnabled val="1"/>
        </dgm:presLayoutVars>
      </dgm:prSet>
      <dgm:spPr/>
      <dgm:t>
        <a:bodyPr/>
        <a:lstStyle/>
        <a:p>
          <a:endParaRPr lang="en-US"/>
        </a:p>
      </dgm:t>
    </dgm:pt>
    <dgm:pt modelId="{EE100653-BD3E-9749-A505-E903FCFB9F83}" type="pres">
      <dgm:prSet presAssocID="{D3792BB8-C2CD-FB4E-BB2D-F857FC44F10D}" presName="rect3ChTx" presStyleLbl="alignAcc1" presStyleIdx="2" presStyleCnt="3">
        <dgm:presLayoutVars>
          <dgm:bulletEnabled val="1"/>
        </dgm:presLayoutVars>
      </dgm:prSet>
      <dgm:spPr/>
      <dgm:t>
        <a:bodyPr/>
        <a:lstStyle/>
        <a:p>
          <a:endParaRPr lang="en-US"/>
        </a:p>
      </dgm:t>
    </dgm:pt>
  </dgm:ptLst>
  <dgm:cxnLst>
    <dgm:cxn modelId="{45EB35C5-9923-FB48-8BAC-C821B5BA5ECC}" srcId="{6AEC4B3B-153A-6645-92DA-2AD2C093114B}" destId="{D3792BB8-C2CD-FB4E-BB2D-F857FC44F10D}" srcOrd="2" destOrd="0" parTransId="{952AD34E-1D9B-954B-8400-FB61E996266C}" sibTransId="{68EF850C-7CDD-E24B-9103-1EA7B9B3036E}"/>
    <dgm:cxn modelId="{5749B85D-5055-2542-9F90-F4E308EE6A6B}" srcId="{D3792BB8-C2CD-FB4E-BB2D-F857FC44F10D}" destId="{365F7FFF-0246-834F-AF42-68D24DFB1437}" srcOrd="0" destOrd="0" parTransId="{D937AC54-B849-2649-9FF0-6544A5387A77}" sibTransId="{74AE5C25-6A05-004A-8C17-293B2075E059}"/>
    <dgm:cxn modelId="{A6B326B5-DF21-4282-89D5-0816A989C361}" type="presOf" srcId="{D3792BB8-C2CD-FB4E-BB2D-F857FC44F10D}" destId="{CAA1ECDF-0520-B54A-B19D-C424D014756F}" srcOrd="0" destOrd="0" presId="urn:microsoft.com/office/officeart/2005/8/layout/target3"/>
    <dgm:cxn modelId="{351565D2-419B-864E-AD01-19CC72182BBF}" srcId="{6AEC4B3B-153A-6645-92DA-2AD2C093114B}" destId="{E0455C19-A2A2-594A-9F1D-3F641E5B52FA}" srcOrd="1" destOrd="0" parTransId="{F0B9EFE0-73DC-A44A-8287-AA6F52E6D35E}" sibTransId="{D2EF6C74-FFBF-4F42-A7AA-5D40751F8113}"/>
    <dgm:cxn modelId="{8B9366E2-7FDE-B34B-85C1-B3768508DACA}" srcId="{62BF2BD7-29A3-1C4E-83FC-FA0001B5A0F9}" destId="{303DFE2C-5A31-124F-95BC-DEECE5D0040C}" srcOrd="0" destOrd="0" parTransId="{ED24D5BA-7F21-5244-AFC8-D5A465E3D965}" sibTransId="{10D0730D-B412-1641-A401-996432F39544}"/>
    <dgm:cxn modelId="{B79D7767-CFB9-42AF-AF0C-5EEF29367970}" type="presOf" srcId="{62BF2BD7-29A3-1C4E-83FC-FA0001B5A0F9}" destId="{0305880B-BC80-464B-9CB1-65D6DDE65A56}" srcOrd="1" destOrd="0" presId="urn:microsoft.com/office/officeart/2005/8/layout/target3"/>
    <dgm:cxn modelId="{55597C76-4D51-4B36-AD86-5AE411A90702}" type="presOf" srcId="{D3792BB8-C2CD-FB4E-BB2D-F857FC44F10D}" destId="{ABED7149-E686-1747-AC1A-BFC90C8954B5}" srcOrd="1" destOrd="0" presId="urn:microsoft.com/office/officeart/2005/8/layout/target3"/>
    <dgm:cxn modelId="{BA1FB7F4-ADFF-4D3F-ADA3-5D04A02AD642}" type="presOf" srcId="{E0455C19-A2A2-594A-9F1D-3F641E5B52FA}" destId="{31A1234E-E312-3242-8462-1FF8A9B08BBD}" srcOrd="0" destOrd="0" presId="urn:microsoft.com/office/officeart/2005/8/layout/target3"/>
    <dgm:cxn modelId="{442ADF1A-672A-4BDC-9911-80AF61A26F50}" type="presOf" srcId="{6AEC4B3B-153A-6645-92DA-2AD2C093114B}" destId="{522A604B-0616-844E-A4AB-89D927388BCB}" srcOrd="0" destOrd="0" presId="urn:microsoft.com/office/officeart/2005/8/layout/target3"/>
    <dgm:cxn modelId="{1A900307-61C6-48D2-A344-AA19F0FFA8C9}" type="presOf" srcId="{62BF2BD7-29A3-1C4E-83FC-FA0001B5A0F9}" destId="{298D9DEC-FB76-764B-BC4C-295244F5471C}" srcOrd="0" destOrd="0" presId="urn:microsoft.com/office/officeart/2005/8/layout/target3"/>
    <dgm:cxn modelId="{0E676338-FD45-4F5C-907B-79A48ACF8E76}" type="presOf" srcId="{56D15955-8A68-5B49-8598-2E84322F185F}" destId="{2049F204-EB21-A648-A1F2-E97BB0B7A26A}" srcOrd="0" destOrd="0" presId="urn:microsoft.com/office/officeart/2005/8/layout/target3"/>
    <dgm:cxn modelId="{FB5D618C-4451-45A7-81CB-19E9163F24FB}" type="presOf" srcId="{365F7FFF-0246-834F-AF42-68D24DFB1437}" destId="{EE100653-BD3E-9749-A505-E903FCFB9F83}" srcOrd="0" destOrd="0" presId="urn:microsoft.com/office/officeart/2005/8/layout/target3"/>
    <dgm:cxn modelId="{D4E09F77-826A-7240-8605-9D82DB487E70}" srcId="{6AEC4B3B-153A-6645-92DA-2AD2C093114B}" destId="{62BF2BD7-29A3-1C4E-83FC-FA0001B5A0F9}" srcOrd="0" destOrd="0" parTransId="{BD80C07B-AA9F-794D-AA54-583AE78AEF68}" sibTransId="{F39F8373-ADFC-0647-989C-22DBB22E15B8}"/>
    <dgm:cxn modelId="{E70D5617-7D0E-430C-B584-5318F2CE0E4D}" type="presOf" srcId="{303DFE2C-5A31-124F-95BC-DEECE5D0040C}" destId="{E7D23A61-B0FF-A349-870D-5C2D717C51B3}" srcOrd="0" destOrd="0" presId="urn:microsoft.com/office/officeart/2005/8/layout/target3"/>
    <dgm:cxn modelId="{F8B4B8A3-1F1C-A043-8743-83274CEC57D1}" srcId="{E0455C19-A2A2-594A-9F1D-3F641E5B52FA}" destId="{56D15955-8A68-5B49-8598-2E84322F185F}" srcOrd="0" destOrd="0" parTransId="{2536A0E5-9841-9940-8E54-A69F5F437C98}" sibTransId="{9A785F7D-39BA-C845-8112-C30DD4CA50F4}"/>
    <dgm:cxn modelId="{EDC11C62-3F9A-4EF6-B7C3-D12795E09EF0}" type="presOf" srcId="{E0455C19-A2A2-594A-9F1D-3F641E5B52FA}" destId="{C0D0DAE3-FCD5-2744-B70C-2F51632CB4EA}" srcOrd="1" destOrd="0" presId="urn:microsoft.com/office/officeart/2005/8/layout/target3"/>
    <dgm:cxn modelId="{7B5ADEF7-A2FC-49A8-8DC7-65250201A77D}" type="presParOf" srcId="{522A604B-0616-844E-A4AB-89D927388BCB}" destId="{878AFB7F-5456-BD47-935F-7CB6CC5A09C7}" srcOrd="0" destOrd="0" presId="urn:microsoft.com/office/officeart/2005/8/layout/target3"/>
    <dgm:cxn modelId="{32E4F9C1-2891-47E4-AA49-AAF0ABCB3DC8}" type="presParOf" srcId="{522A604B-0616-844E-A4AB-89D927388BCB}" destId="{784EB3A3-EE55-3046-BBDC-32C9AA179BAB}" srcOrd="1" destOrd="0" presId="urn:microsoft.com/office/officeart/2005/8/layout/target3"/>
    <dgm:cxn modelId="{B4316633-48BA-4F52-8074-D5C78D49BA8E}" type="presParOf" srcId="{522A604B-0616-844E-A4AB-89D927388BCB}" destId="{298D9DEC-FB76-764B-BC4C-295244F5471C}" srcOrd="2" destOrd="0" presId="urn:microsoft.com/office/officeart/2005/8/layout/target3"/>
    <dgm:cxn modelId="{175A47C2-A08E-4ECB-A09A-6024812DFD9B}" type="presParOf" srcId="{522A604B-0616-844E-A4AB-89D927388BCB}" destId="{C4EBDA1D-6B34-6348-9708-28BFBB42C1BB}" srcOrd="3" destOrd="0" presId="urn:microsoft.com/office/officeart/2005/8/layout/target3"/>
    <dgm:cxn modelId="{826A06B2-14B8-4983-86AB-426F599C2C20}" type="presParOf" srcId="{522A604B-0616-844E-A4AB-89D927388BCB}" destId="{E1D14EB3-CD82-FC49-BA57-0BFAE77B0069}" srcOrd="4" destOrd="0" presId="urn:microsoft.com/office/officeart/2005/8/layout/target3"/>
    <dgm:cxn modelId="{7FE4C08F-734E-4ABD-9240-A0ACC72CC39E}" type="presParOf" srcId="{522A604B-0616-844E-A4AB-89D927388BCB}" destId="{31A1234E-E312-3242-8462-1FF8A9B08BBD}" srcOrd="5" destOrd="0" presId="urn:microsoft.com/office/officeart/2005/8/layout/target3"/>
    <dgm:cxn modelId="{4A1DDE35-F55C-4D36-881C-81F6DF34769B}" type="presParOf" srcId="{522A604B-0616-844E-A4AB-89D927388BCB}" destId="{69433524-EBF3-1D42-918E-B8581742BAD1}" srcOrd="6" destOrd="0" presId="urn:microsoft.com/office/officeart/2005/8/layout/target3"/>
    <dgm:cxn modelId="{B9A98AB3-82D7-4C33-8BDF-C7883B546F4A}" type="presParOf" srcId="{522A604B-0616-844E-A4AB-89D927388BCB}" destId="{FF4CE6A2-5B10-D04B-9D67-96326171278C}" srcOrd="7" destOrd="0" presId="urn:microsoft.com/office/officeart/2005/8/layout/target3"/>
    <dgm:cxn modelId="{3B83F8D6-3632-4010-90D9-A45018B6E304}" type="presParOf" srcId="{522A604B-0616-844E-A4AB-89D927388BCB}" destId="{CAA1ECDF-0520-B54A-B19D-C424D014756F}" srcOrd="8" destOrd="0" presId="urn:microsoft.com/office/officeart/2005/8/layout/target3"/>
    <dgm:cxn modelId="{C12D939B-1319-4CA5-BF40-18212D7F2A2C}" type="presParOf" srcId="{522A604B-0616-844E-A4AB-89D927388BCB}" destId="{0305880B-BC80-464B-9CB1-65D6DDE65A56}" srcOrd="9" destOrd="0" presId="urn:microsoft.com/office/officeart/2005/8/layout/target3"/>
    <dgm:cxn modelId="{8DE392B7-FAFA-4983-8DAD-F8F0723D9B43}" type="presParOf" srcId="{522A604B-0616-844E-A4AB-89D927388BCB}" destId="{E7D23A61-B0FF-A349-870D-5C2D717C51B3}" srcOrd="10" destOrd="0" presId="urn:microsoft.com/office/officeart/2005/8/layout/target3"/>
    <dgm:cxn modelId="{3179B7C5-6FE2-444A-B423-E6F49C7C18BE}" type="presParOf" srcId="{522A604B-0616-844E-A4AB-89D927388BCB}" destId="{C0D0DAE3-FCD5-2744-B70C-2F51632CB4EA}" srcOrd="11" destOrd="0" presId="urn:microsoft.com/office/officeart/2005/8/layout/target3"/>
    <dgm:cxn modelId="{6C46B4FC-0A7B-4C59-BC6C-540CC2897539}" type="presParOf" srcId="{522A604B-0616-844E-A4AB-89D927388BCB}" destId="{2049F204-EB21-A648-A1F2-E97BB0B7A26A}" srcOrd="12" destOrd="0" presId="urn:microsoft.com/office/officeart/2005/8/layout/target3"/>
    <dgm:cxn modelId="{88BD8C2B-4EBD-416A-B144-8F0E90E17657}" type="presParOf" srcId="{522A604B-0616-844E-A4AB-89D927388BCB}" destId="{ABED7149-E686-1747-AC1A-BFC90C8954B5}" srcOrd="13" destOrd="0" presId="urn:microsoft.com/office/officeart/2005/8/layout/target3"/>
    <dgm:cxn modelId="{999C455E-7E6C-48AD-AE3A-41858758D43C}" type="presParOf" srcId="{522A604B-0616-844E-A4AB-89D927388BCB}" destId="{EE100653-BD3E-9749-A505-E903FCFB9F83}"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9F1885-EA29-4FFC-990B-1D0480D44375}" type="doc">
      <dgm:prSet loTypeId="urn:microsoft.com/office/officeart/2005/8/layout/hProcess4" loCatId="process" qsTypeId="urn:microsoft.com/office/officeart/2005/8/quickstyle/simple1" qsCatId="simple" csTypeId="urn:microsoft.com/office/officeart/2005/8/colors/accent3_5" csCatId="accent3" phldr="1"/>
      <dgm:spPr/>
      <dgm:t>
        <a:bodyPr/>
        <a:lstStyle/>
        <a:p>
          <a:endParaRPr lang="en-US"/>
        </a:p>
      </dgm:t>
    </dgm:pt>
    <dgm:pt modelId="{B819B06A-CF7F-4EE0-8CBD-37D944ACC979}">
      <dgm:prSet phldrT="[Text]"/>
      <dgm:spPr/>
      <dgm:t>
        <a:bodyPr/>
        <a:lstStyle/>
        <a:p>
          <a:r>
            <a:rPr kumimoji="1" lang="en-US" dirty="0" smtClean="0">
              <a:ea typeface="+mn-ea"/>
              <a:cs typeface="+mn-cs"/>
            </a:rPr>
            <a:t>ES / routers maintain routing tables</a:t>
          </a:r>
          <a:endParaRPr lang="en-US" dirty="0"/>
        </a:p>
      </dgm:t>
    </dgm:pt>
    <dgm:pt modelId="{1DE72E89-F4FC-4B70-B506-E4AA1F06DD29}" type="parTrans" cxnId="{1BC801E3-509C-4AAF-ADC2-E5C4088867C1}">
      <dgm:prSet/>
      <dgm:spPr/>
      <dgm:t>
        <a:bodyPr/>
        <a:lstStyle/>
        <a:p>
          <a:endParaRPr lang="en-US"/>
        </a:p>
      </dgm:t>
    </dgm:pt>
    <dgm:pt modelId="{ACC61AD0-CEBB-4115-BC27-E43456128473}" type="sibTrans" cxnId="{1BC801E3-509C-4AAF-ADC2-E5C4088867C1}">
      <dgm:prSet/>
      <dgm:spPr/>
      <dgm:t>
        <a:bodyPr/>
        <a:lstStyle/>
        <a:p>
          <a:endParaRPr lang="en-US" dirty="0"/>
        </a:p>
      </dgm:t>
    </dgm:pt>
    <dgm:pt modelId="{7A7D3B75-A8FB-4405-87D9-E9C877D4E4A0}">
      <dgm:prSet phldrT="[Text]"/>
      <dgm:spPr/>
      <dgm:t>
        <a:bodyPr/>
        <a:lstStyle/>
        <a:p>
          <a:r>
            <a:rPr kumimoji="1" lang="en-US" dirty="0" smtClean="0"/>
            <a:t>Routing table indicates next router to which datagram is sent</a:t>
          </a:r>
          <a:endParaRPr lang="en-US" dirty="0"/>
        </a:p>
      </dgm:t>
    </dgm:pt>
    <dgm:pt modelId="{EC3CC82A-E85C-406C-BB28-6DD65BB704EB}" type="parTrans" cxnId="{C99BB0AA-CDEE-424D-8A37-C80D7BDEEBC6}">
      <dgm:prSet/>
      <dgm:spPr/>
      <dgm:t>
        <a:bodyPr/>
        <a:lstStyle/>
        <a:p>
          <a:endParaRPr lang="en-US"/>
        </a:p>
      </dgm:t>
    </dgm:pt>
    <dgm:pt modelId="{C29EB444-8881-4E32-94F3-694FCA770246}" type="sibTrans" cxnId="{C99BB0AA-CDEE-424D-8A37-C80D7BDEEBC6}">
      <dgm:prSet/>
      <dgm:spPr/>
      <dgm:t>
        <a:bodyPr/>
        <a:lstStyle/>
        <a:p>
          <a:endParaRPr lang="en-US"/>
        </a:p>
      </dgm:t>
    </dgm:pt>
    <dgm:pt modelId="{3522E37C-8AF1-4B84-B2A4-C4BF403A9AB4}">
      <dgm:prSet phldrT="[Text]"/>
      <dgm:spPr/>
      <dgm:t>
        <a:bodyPr/>
        <a:lstStyle/>
        <a:p>
          <a:r>
            <a:rPr kumimoji="1" lang="en-US" dirty="0" smtClean="0">
              <a:ea typeface="+mn-ea"/>
              <a:cs typeface="+mn-cs"/>
            </a:rPr>
            <a:t>Source routing</a:t>
          </a:r>
          <a:endParaRPr lang="en-US" dirty="0"/>
        </a:p>
      </dgm:t>
    </dgm:pt>
    <dgm:pt modelId="{48647055-63B5-4B3A-9A48-C2C20CAF23D5}" type="parTrans" cxnId="{40459FCB-D68E-49BB-8513-9264DD8C9B51}">
      <dgm:prSet/>
      <dgm:spPr/>
      <dgm:t>
        <a:bodyPr/>
        <a:lstStyle/>
        <a:p>
          <a:endParaRPr lang="en-US"/>
        </a:p>
      </dgm:t>
    </dgm:pt>
    <dgm:pt modelId="{25D81E6E-068C-4C87-A1BA-87321054B8A4}" type="sibTrans" cxnId="{40459FCB-D68E-49BB-8513-9264DD8C9B51}">
      <dgm:prSet/>
      <dgm:spPr/>
      <dgm:t>
        <a:bodyPr/>
        <a:lstStyle/>
        <a:p>
          <a:endParaRPr lang="en-US" dirty="0"/>
        </a:p>
      </dgm:t>
    </dgm:pt>
    <dgm:pt modelId="{ECE46C56-B0CF-4E06-9707-CC1EAA373223}">
      <dgm:prSet phldrT="[Text]"/>
      <dgm:spPr/>
      <dgm:t>
        <a:bodyPr/>
        <a:lstStyle/>
        <a:p>
          <a:r>
            <a:rPr kumimoji="1" lang="en-US" dirty="0" smtClean="0"/>
            <a:t>Source specifies route to be followed</a:t>
          </a:r>
          <a:endParaRPr lang="en-US" dirty="0"/>
        </a:p>
      </dgm:t>
    </dgm:pt>
    <dgm:pt modelId="{6240BB9D-47B2-47D5-9C83-7ABCB6590F78}" type="parTrans" cxnId="{42061338-9295-47C4-84AC-130D2ECA1D79}">
      <dgm:prSet/>
      <dgm:spPr/>
      <dgm:t>
        <a:bodyPr/>
        <a:lstStyle/>
        <a:p>
          <a:endParaRPr lang="en-US"/>
        </a:p>
      </dgm:t>
    </dgm:pt>
    <dgm:pt modelId="{D90E4AA1-1785-4ACE-BD50-8C27E39AA888}" type="sibTrans" cxnId="{42061338-9295-47C4-84AC-130D2ECA1D79}">
      <dgm:prSet/>
      <dgm:spPr/>
      <dgm:t>
        <a:bodyPr/>
        <a:lstStyle/>
        <a:p>
          <a:endParaRPr lang="en-US"/>
        </a:p>
      </dgm:t>
    </dgm:pt>
    <dgm:pt modelId="{659293E4-F813-47C0-90EB-714E48FB5D0B}">
      <dgm:prSet phldrT="[Text]"/>
      <dgm:spPr/>
      <dgm:t>
        <a:bodyPr/>
        <a:lstStyle/>
        <a:p>
          <a:r>
            <a:rPr kumimoji="1" lang="en-US" dirty="0" smtClean="0">
              <a:ea typeface="+mn-ea"/>
              <a:cs typeface="+mn-cs"/>
            </a:rPr>
            <a:t>Route recording</a:t>
          </a:r>
          <a:endParaRPr lang="en-US" dirty="0"/>
        </a:p>
      </dgm:t>
    </dgm:pt>
    <dgm:pt modelId="{6B3018D0-D9E1-486E-A78F-FC38C6BE4426}" type="parTrans" cxnId="{F15D6185-7E70-441D-B073-CC5FC882C132}">
      <dgm:prSet/>
      <dgm:spPr/>
      <dgm:t>
        <a:bodyPr/>
        <a:lstStyle/>
        <a:p>
          <a:endParaRPr lang="en-US"/>
        </a:p>
      </dgm:t>
    </dgm:pt>
    <dgm:pt modelId="{1D777137-2EBA-4035-B318-569CD0C7EB21}" type="sibTrans" cxnId="{F15D6185-7E70-441D-B073-CC5FC882C132}">
      <dgm:prSet/>
      <dgm:spPr/>
      <dgm:t>
        <a:bodyPr/>
        <a:lstStyle/>
        <a:p>
          <a:endParaRPr lang="en-US"/>
        </a:p>
      </dgm:t>
    </dgm:pt>
    <dgm:pt modelId="{19056823-095E-4BDD-AED5-754383D8224A}">
      <dgm:prSet/>
      <dgm:spPr/>
      <dgm:t>
        <a:bodyPr/>
        <a:lstStyle/>
        <a:p>
          <a:r>
            <a:rPr kumimoji="1" lang="en-US" dirty="0" smtClean="0"/>
            <a:t>Can be static or dynamic</a:t>
          </a:r>
          <a:endParaRPr kumimoji="1" lang="en-US" dirty="0"/>
        </a:p>
      </dgm:t>
    </dgm:pt>
    <dgm:pt modelId="{04E45674-84DE-45CC-AFD8-8A1F7BACAE85}" type="parTrans" cxnId="{DE519E4D-9326-4E78-9FB3-31A3649DB278}">
      <dgm:prSet/>
      <dgm:spPr/>
      <dgm:t>
        <a:bodyPr/>
        <a:lstStyle/>
        <a:p>
          <a:endParaRPr lang="en-US"/>
        </a:p>
      </dgm:t>
    </dgm:pt>
    <dgm:pt modelId="{357C2CBD-86F8-4BEC-AB4B-A80144A4EEBB}" type="sibTrans" cxnId="{DE519E4D-9326-4E78-9FB3-31A3649DB278}">
      <dgm:prSet/>
      <dgm:spPr/>
      <dgm:t>
        <a:bodyPr/>
        <a:lstStyle/>
        <a:p>
          <a:endParaRPr lang="en-US"/>
        </a:p>
      </dgm:t>
    </dgm:pt>
    <dgm:pt modelId="{E63498F9-33B5-427A-8C2F-BED403021FE3}">
      <dgm:prSet/>
      <dgm:spPr/>
      <dgm:t>
        <a:bodyPr/>
        <a:lstStyle/>
        <a:p>
          <a:r>
            <a:rPr kumimoji="1" lang="en-US" dirty="0" smtClean="0"/>
            <a:t>Can be useful for security and priority</a:t>
          </a:r>
          <a:endParaRPr kumimoji="1" lang="en-US" dirty="0"/>
        </a:p>
      </dgm:t>
    </dgm:pt>
    <dgm:pt modelId="{BC99E182-65BC-42E2-ADED-DA7DF6B11713}" type="parTrans" cxnId="{01F1DE9C-7BFD-4215-A285-9D2E4BD64E85}">
      <dgm:prSet/>
      <dgm:spPr/>
      <dgm:t>
        <a:bodyPr/>
        <a:lstStyle/>
        <a:p>
          <a:endParaRPr lang="en-US"/>
        </a:p>
      </dgm:t>
    </dgm:pt>
    <dgm:pt modelId="{584CE68C-77EC-45E9-B20B-9F5489F32350}" type="sibTrans" cxnId="{01F1DE9C-7BFD-4215-A285-9D2E4BD64E85}">
      <dgm:prSet/>
      <dgm:spPr/>
      <dgm:t>
        <a:bodyPr/>
        <a:lstStyle/>
        <a:p>
          <a:endParaRPr lang="en-US"/>
        </a:p>
      </dgm:t>
    </dgm:pt>
    <dgm:pt modelId="{B381C7E6-75D9-DC4E-A464-D67E43D1C707}">
      <dgm:prSet phldrT="[Text]"/>
      <dgm:spPr/>
      <dgm:t>
        <a:bodyPr/>
        <a:lstStyle/>
        <a:p>
          <a:r>
            <a:rPr lang="en-US" dirty="0" smtClean="0"/>
            <a:t>Each router appends its internet address to a list of addresses in the datagram</a:t>
          </a:r>
          <a:endParaRPr lang="en-US" dirty="0"/>
        </a:p>
      </dgm:t>
    </dgm:pt>
    <dgm:pt modelId="{5975251D-A043-E94C-B649-4D563CB198BB}" type="parTrans" cxnId="{35DCB5A2-B37D-E943-8E59-8FE977B90B8F}">
      <dgm:prSet/>
      <dgm:spPr/>
      <dgm:t>
        <a:bodyPr/>
        <a:lstStyle/>
        <a:p>
          <a:endParaRPr lang="en-US"/>
        </a:p>
      </dgm:t>
    </dgm:pt>
    <dgm:pt modelId="{EF1351E4-A8F9-C74D-BA75-88A715212704}" type="sibTrans" cxnId="{35DCB5A2-B37D-E943-8E59-8FE977B90B8F}">
      <dgm:prSet/>
      <dgm:spPr/>
      <dgm:t>
        <a:bodyPr/>
        <a:lstStyle/>
        <a:p>
          <a:endParaRPr lang="en-US"/>
        </a:p>
      </dgm:t>
    </dgm:pt>
    <dgm:pt modelId="{60B3E01C-B511-164C-A802-D9DEFF5E64FF}">
      <dgm:prSet phldrT="[Text]"/>
      <dgm:spPr/>
      <dgm:t>
        <a:bodyPr/>
        <a:lstStyle/>
        <a:p>
          <a:r>
            <a:rPr lang="en-US" dirty="0" smtClean="0"/>
            <a:t>Useful for testing and debugging purposes</a:t>
          </a:r>
          <a:endParaRPr lang="en-US" dirty="0"/>
        </a:p>
      </dgm:t>
    </dgm:pt>
    <dgm:pt modelId="{C7880E59-0C33-E444-ABE2-583CA01C8A52}" type="parTrans" cxnId="{FE0988C6-EAC0-8F4A-B4EF-85D8E628D426}">
      <dgm:prSet/>
      <dgm:spPr/>
      <dgm:t>
        <a:bodyPr/>
        <a:lstStyle/>
        <a:p>
          <a:endParaRPr lang="en-US"/>
        </a:p>
      </dgm:t>
    </dgm:pt>
    <dgm:pt modelId="{4A799DE1-B709-9342-A958-93633FA6701C}" type="sibTrans" cxnId="{FE0988C6-EAC0-8F4A-B4EF-85D8E628D426}">
      <dgm:prSet/>
      <dgm:spPr/>
      <dgm:t>
        <a:bodyPr/>
        <a:lstStyle/>
        <a:p>
          <a:endParaRPr lang="en-US"/>
        </a:p>
      </dgm:t>
    </dgm:pt>
    <dgm:pt modelId="{259EE9FE-B8D0-BD41-8F51-E5CAC8D08CAB}" type="pres">
      <dgm:prSet presAssocID="{909F1885-EA29-4FFC-990B-1D0480D44375}" presName="Name0" presStyleCnt="0">
        <dgm:presLayoutVars>
          <dgm:dir/>
          <dgm:animLvl val="lvl"/>
          <dgm:resizeHandles val="exact"/>
        </dgm:presLayoutVars>
      </dgm:prSet>
      <dgm:spPr/>
      <dgm:t>
        <a:bodyPr/>
        <a:lstStyle/>
        <a:p>
          <a:endParaRPr lang="en-US"/>
        </a:p>
      </dgm:t>
    </dgm:pt>
    <dgm:pt modelId="{D4A2727F-8D30-594F-AC9F-918B004B4D93}" type="pres">
      <dgm:prSet presAssocID="{909F1885-EA29-4FFC-990B-1D0480D44375}" presName="tSp" presStyleCnt="0"/>
      <dgm:spPr/>
      <dgm:t>
        <a:bodyPr/>
        <a:lstStyle/>
        <a:p>
          <a:endParaRPr lang="en-US"/>
        </a:p>
      </dgm:t>
    </dgm:pt>
    <dgm:pt modelId="{0D0C8020-6F4F-A246-A1F9-567016E65BDF}" type="pres">
      <dgm:prSet presAssocID="{909F1885-EA29-4FFC-990B-1D0480D44375}" presName="bSp" presStyleCnt="0"/>
      <dgm:spPr/>
      <dgm:t>
        <a:bodyPr/>
        <a:lstStyle/>
        <a:p>
          <a:endParaRPr lang="en-US"/>
        </a:p>
      </dgm:t>
    </dgm:pt>
    <dgm:pt modelId="{D864A17A-559A-2045-9297-FC7130047080}" type="pres">
      <dgm:prSet presAssocID="{909F1885-EA29-4FFC-990B-1D0480D44375}" presName="process" presStyleCnt="0"/>
      <dgm:spPr/>
      <dgm:t>
        <a:bodyPr/>
        <a:lstStyle/>
        <a:p>
          <a:endParaRPr lang="en-US"/>
        </a:p>
      </dgm:t>
    </dgm:pt>
    <dgm:pt modelId="{E51E4DBF-FA80-7B47-8957-C7AE24E7567A}" type="pres">
      <dgm:prSet presAssocID="{B819B06A-CF7F-4EE0-8CBD-37D944ACC979}" presName="composite1" presStyleCnt="0"/>
      <dgm:spPr/>
      <dgm:t>
        <a:bodyPr/>
        <a:lstStyle/>
        <a:p>
          <a:endParaRPr lang="en-US"/>
        </a:p>
      </dgm:t>
    </dgm:pt>
    <dgm:pt modelId="{68294346-55C4-3F4A-87D4-CCAD29A3AF79}" type="pres">
      <dgm:prSet presAssocID="{B819B06A-CF7F-4EE0-8CBD-37D944ACC979}" presName="dummyNode1" presStyleLbl="node1" presStyleIdx="0" presStyleCnt="3"/>
      <dgm:spPr/>
      <dgm:t>
        <a:bodyPr/>
        <a:lstStyle/>
        <a:p>
          <a:endParaRPr lang="en-US"/>
        </a:p>
      </dgm:t>
    </dgm:pt>
    <dgm:pt modelId="{DD6D3CCB-E7B6-2A45-AA43-F6096BC49063}" type="pres">
      <dgm:prSet presAssocID="{B819B06A-CF7F-4EE0-8CBD-37D944ACC979}" presName="childNode1" presStyleLbl="bgAcc1" presStyleIdx="0" presStyleCnt="3">
        <dgm:presLayoutVars>
          <dgm:bulletEnabled val="1"/>
        </dgm:presLayoutVars>
      </dgm:prSet>
      <dgm:spPr/>
      <dgm:t>
        <a:bodyPr/>
        <a:lstStyle/>
        <a:p>
          <a:endParaRPr lang="en-US"/>
        </a:p>
      </dgm:t>
    </dgm:pt>
    <dgm:pt modelId="{4A4138F4-792E-D345-BF9C-F917D1AFFF49}" type="pres">
      <dgm:prSet presAssocID="{B819B06A-CF7F-4EE0-8CBD-37D944ACC979}" presName="childNode1tx" presStyleLbl="bgAcc1" presStyleIdx="0" presStyleCnt="3">
        <dgm:presLayoutVars>
          <dgm:bulletEnabled val="1"/>
        </dgm:presLayoutVars>
      </dgm:prSet>
      <dgm:spPr/>
      <dgm:t>
        <a:bodyPr/>
        <a:lstStyle/>
        <a:p>
          <a:endParaRPr lang="en-US"/>
        </a:p>
      </dgm:t>
    </dgm:pt>
    <dgm:pt modelId="{30865B17-4EF3-8D46-85EC-033445762FA4}" type="pres">
      <dgm:prSet presAssocID="{B819B06A-CF7F-4EE0-8CBD-37D944ACC979}" presName="parentNode1" presStyleLbl="node1" presStyleIdx="0" presStyleCnt="3" custLinFactNeighborX="-635" custLinFactNeighborY="-22822">
        <dgm:presLayoutVars>
          <dgm:chMax val="1"/>
          <dgm:bulletEnabled val="1"/>
        </dgm:presLayoutVars>
      </dgm:prSet>
      <dgm:spPr/>
      <dgm:t>
        <a:bodyPr/>
        <a:lstStyle/>
        <a:p>
          <a:endParaRPr lang="en-US"/>
        </a:p>
      </dgm:t>
    </dgm:pt>
    <dgm:pt modelId="{4421D7AB-5ABD-F745-A0B7-04889607E2E1}" type="pres">
      <dgm:prSet presAssocID="{B819B06A-CF7F-4EE0-8CBD-37D944ACC979}" presName="connSite1" presStyleCnt="0"/>
      <dgm:spPr/>
      <dgm:t>
        <a:bodyPr/>
        <a:lstStyle/>
        <a:p>
          <a:endParaRPr lang="en-US"/>
        </a:p>
      </dgm:t>
    </dgm:pt>
    <dgm:pt modelId="{8F3DE74A-AF07-094F-B55C-6ADE790BF13D}" type="pres">
      <dgm:prSet presAssocID="{ACC61AD0-CEBB-4115-BC27-E43456128473}" presName="Name9" presStyleLbl="sibTrans2D1" presStyleIdx="0" presStyleCnt="2" custLinFactNeighborX="40081" custLinFactNeighborY="-18186"/>
      <dgm:spPr/>
      <dgm:t>
        <a:bodyPr/>
        <a:lstStyle/>
        <a:p>
          <a:endParaRPr lang="en-US"/>
        </a:p>
      </dgm:t>
    </dgm:pt>
    <dgm:pt modelId="{E6806139-B83C-FE4D-A96C-756D7BAF80A9}" type="pres">
      <dgm:prSet presAssocID="{3522E37C-8AF1-4B84-B2A4-C4BF403A9AB4}" presName="composite2" presStyleCnt="0"/>
      <dgm:spPr/>
      <dgm:t>
        <a:bodyPr/>
        <a:lstStyle/>
        <a:p>
          <a:endParaRPr lang="en-US"/>
        </a:p>
      </dgm:t>
    </dgm:pt>
    <dgm:pt modelId="{18C476A6-9D4F-8642-8295-5A9B04D21885}" type="pres">
      <dgm:prSet presAssocID="{3522E37C-8AF1-4B84-B2A4-C4BF403A9AB4}" presName="dummyNode2" presStyleLbl="node1" presStyleIdx="0" presStyleCnt="3"/>
      <dgm:spPr/>
      <dgm:t>
        <a:bodyPr/>
        <a:lstStyle/>
        <a:p>
          <a:endParaRPr lang="en-US"/>
        </a:p>
      </dgm:t>
    </dgm:pt>
    <dgm:pt modelId="{7EDA048F-773F-284B-AE25-DFEA5ED75640}" type="pres">
      <dgm:prSet presAssocID="{3522E37C-8AF1-4B84-B2A4-C4BF403A9AB4}" presName="childNode2" presStyleLbl="bgAcc1" presStyleIdx="1" presStyleCnt="3">
        <dgm:presLayoutVars>
          <dgm:bulletEnabled val="1"/>
        </dgm:presLayoutVars>
      </dgm:prSet>
      <dgm:spPr/>
      <dgm:t>
        <a:bodyPr/>
        <a:lstStyle/>
        <a:p>
          <a:endParaRPr lang="en-US"/>
        </a:p>
      </dgm:t>
    </dgm:pt>
    <dgm:pt modelId="{5A85A4D8-852C-3C43-B669-7EEEC5B9623B}" type="pres">
      <dgm:prSet presAssocID="{3522E37C-8AF1-4B84-B2A4-C4BF403A9AB4}" presName="childNode2tx" presStyleLbl="bgAcc1" presStyleIdx="1" presStyleCnt="3">
        <dgm:presLayoutVars>
          <dgm:bulletEnabled val="1"/>
        </dgm:presLayoutVars>
      </dgm:prSet>
      <dgm:spPr/>
      <dgm:t>
        <a:bodyPr/>
        <a:lstStyle/>
        <a:p>
          <a:endParaRPr lang="en-US"/>
        </a:p>
      </dgm:t>
    </dgm:pt>
    <dgm:pt modelId="{0286FD58-5137-5C4F-9393-9054D9C9F042}" type="pres">
      <dgm:prSet presAssocID="{3522E37C-8AF1-4B84-B2A4-C4BF403A9AB4}" presName="parentNode2" presStyleLbl="node1" presStyleIdx="1" presStyleCnt="3">
        <dgm:presLayoutVars>
          <dgm:chMax val="0"/>
          <dgm:bulletEnabled val="1"/>
        </dgm:presLayoutVars>
      </dgm:prSet>
      <dgm:spPr/>
      <dgm:t>
        <a:bodyPr/>
        <a:lstStyle/>
        <a:p>
          <a:endParaRPr lang="en-US"/>
        </a:p>
      </dgm:t>
    </dgm:pt>
    <dgm:pt modelId="{72F2688D-7D26-9C44-94C2-65886B83C053}" type="pres">
      <dgm:prSet presAssocID="{3522E37C-8AF1-4B84-B2A4-C4BF403A9AB4}" presName="connSite2" presStyleCnt="0"/>
      <dgm:spPr/>
      <dgm:t>
        <a:bodyPr/>
        <a:lstStyle/>
        <a:p>
          <a:endParaRPr lang="en-US"/>
        </a:p>
      </dgm:t>
    </dgm:pt>
    <dgm:pt modelId="{93A8D2E4-4B4C-E54E-8826-27F9A40DB6F5}" type="pres">
      <dgm:prSet presAssocID="{25D81E6E-068C-4C87-A1BA-87321054B8A4}" presName="Name18" presStyleLbl="sibTrans2D1" presStyleIdx="1" presStyleCnt="2" custLinFactNeighborX="37584" custLinFactNeighborY="19507"/>
      <dgm:spPr/>
      <dgm:t>
        <a:bodyPr/>
        <a:lstStyle/>
        <a:p>
          <a:endParaRPr lang="en-US"/>
        </a:p>
      </dgm:t>
    </dgm:pt>
    <dgm:pt modelId="{66323B32-2919-DC49-B080-868D384B1BB2}" type="pres">
      <dgm:prSet presAssocID="{659293E4-F813-47C0-90EB-714E48FB5D0B}" presName="composite1" presStyleCnt="0"/>
      <dgm:spPr/>
      <dgm:t>
        <a:bodyPr/>
        <a:lstStyle/>
        <a:p>
          <a:endParaRPr lang="en-US"/>
        </a:p>
      </dgm:t>
    </dgm:pt>
    <dgm:pt modelId="{6170CEC3-27E9-CD47-A5EA-79D4433B440C}" type="pres">
      <dgm:prSet presAssocID="{659293E4-F813-47C0-90EB-714E48FB5D0B}" presName="dummyNode1" presStyleLbl="node1" presStyleIdx="1" presStyleCnt="3"/>
      <dgm:spPr/>
      <dgm:t>
        <a:bodyPr/>
        <a:lstStyle/>
        <a:p>
          <a:endParaRPr lang="en-US"/>
        </a:p>
      </dgm:t>
    </dgm:pt>
    <dgm:pt modelId="{183D70E6-E830-6E46-B288-2E5B6473051A}" type="pres">
      <dgm:prSet presAssocID="{659293E4-F813-47C0-90EB-714E48FB5D0B}" presName="childNode1" presStyleLbl="bgAcc1" presStyleIdx="2" presStyleCnt="3">
        <dgm:presLayoutVars>
          <dgm:bulletEnabled val="1"/>
        </dgm:presLayoutVars>
      </dgm:prSet>
      <dgm:spPr/>
      <dgm:t>
        <a:bodyPr/>
        <a:lstStyle/>
        <a:p>
          <a:endParaRPr lang="en-US"/>
        </a:p>
      </dgm:t>
    </dgm:pt>
    <dgm:pt modelId="{D0E88DEB-D03C-0940-AC7F-5D44468926E9}" type="pres">
      <dgm:prSet presAssocID="{659293E4-F813-47C0-90EB-714E48FB5D0B}" presName="childNode1tx" presStyleLbl="bgAcc1" presStyleIdx="2" presStyleCnt="3">
        <dgm:presLayoutVars>
          <dgm:bulletEnabled val="1"/>
        </dgm:presLayoutVars>
      </dgm:prSet>
      <dgm:spPr/>
      <dgm:t>
        <a:bodyPr/>
        <a:lstStyle/>
        <a:p>
          <a:endParaRPr lang="en-US"/>
        </a:p>
      </dgm:t>
    </dgm:pt>
    <dgm:pt modelId="{EDF8CD31-5092-7241-85B3-D6D021F3EB21}" type="pres">
      <dgm:prSet presAssocID="{659293E4-F813-47C0-90EB-714E48FB5D0B}" presName="parentNode1" presStyleLbl="node1" presStyleIdx="2" presStyleCnt="3" custLinFactNeighborX="-14701" custLinFactNeighborY="-3550">
        <dgm:presLayoutVars>
          <dgm:chMax val="1"/>
          <dgm:bulletEnabled val="1"/>
        </dgm:presLayoutVars>
      </dgm:prSet>
      <dgm:spPr/>
      <dgm:t>
        <a:bodyPr/>
        <a:lstStyle/>
        <a:p>
          <a:endParaRPr lang="en-US"/>
        </a:p>
      </dgm:t>
    </dgm:pt>
    <dgm:pt modelId="{BD189F80-1EB6-6F45-A4FB-D261D3D21E79}" type="pres">
      <dgm:prSet presAssocID="{659293E4-F813-47C0-90EB-714E48FB5D0B}" presName="connSite1" presStyleCnt="0"/>
      <dgm:spPr/>
      <dgm:t>
        <a:bodyPr/>
        <a:lstStyle/>
        <a:p>
          <a:endParaRPr lang="en-US"/>
        </a:p>
      </dgm:t>
    </dgm:pt>
  </dgm:ptLst>
  <dgm:cxnLst>
    <dgm:cxn modelId="{9D56C34A-7A90-449C-8EA3-4FD18BE99082}" type="presOf" srcId="{ACC61AD0-CEBB-4115-BC27-E43456128473}" destId="{8F3DE74A-AF07-094F-B55C-6ADE790BF13D}" srcOrd="0" destOrd="0" presId="urn:microsoft.com/office/officeart/2005/8/layout/hProcess4"/>
    <dgm:cxn modelId="{FE0988C6-EAC0-8F4A-B4EF-85D8E628D426}" srcId="{659293E4-F813-47C0-90EB-714E48FB5D0B}" destId="{60B3E01C-B511-164C-A802-D9DEFF5E64FF}" srcOrd="1" destOrd="0" parTransId="{C7880E59-0C33-E444-ABE2-583CA01C8A52}" sibTransId="{4A799DE1-B709-9342-A958-93633FA6701C}"/>
    <dgm:cxn modelId="{95B75DA0-229A-4F1B-8395-2C08018FFEDB}" type="presOf" srcId="{60B3E01C-B511-164C-A802-D9DEFF5E64FF}" destId="{183D70E6-E830-6E46-B288-2E5B6473051A}" srcOrd="0" destOrd="1" presId="urn:microsoft.com/office/officeart/2005/8/layout/hProcess4"/>
    <dgm:cxn modelId="{B40AAABC-5A2A-43D7-A4C4-B104158BD38A}" type="presOf" srcId="{B819B06A-CF7F-4EE0-8CBD-37D944ACC979}" destId="{30865B17-4EF3-8D46-85EC-033445762FA4}" srcOrd="0" destOrd="0" presId="urn:microsoft.com/office/officeart/2005/8/layout/hProcess4"/>
    <dgm:cxn modelId="{EA8A1AF0-E45A-4D1F-83B4-B38E17DE6504}" type="presOf" srcId="{B381C7E6-75D9-DC4E-A464-D67E43D1C707}" destId="{D0E88DEB-D03C-0940-AC7F-5D44468926E9}" srcOrd="1" destOrd="0" presId="urn:microsoft.com/office/officeart/2005/8/layout/hProcess4"/>
    <dgm:cxn modelId="{AD11455F-38E5-461D-BB9E-74B3D7B70220}" type="presOf" srcId="{3522E37C-8AF1-4B84-B2A4-C4BF403A9AB4}" destId="{0286FD58-5137-5C4F-9393-9054D9C9F042}" srcOrd="0" destOrd="0" presId="urn:microsoft.com/office/officeart/2005/8/layout/hProcess4"/>
    <dgm:cxn modelId="{2DAF8905-B2E0-4908-995B-4C4F1C7F371C}" type="presOf" srcId="{B381C7E6-75D9-DC4E-A464-D67E43D1C707}" destId="{183D70E6-E830-6E46-B288-2E5B6473051A}" srcOrd="0" destOrd="0" presId="urn:microsoft.com/office/officeart/2005/8/layout/hProcess4"/>
    <dgm:cxn modelId="{54DB56E8-C311-41B5-9FBD-0DBA8313E6E5}" type="presOf" srcId="{909F1885-EA29-4FFC-990B-1D0480D44375}" destId="{259EE9FE-B8D0-BD41-8F51-E5CAC8D08CAB}" srcOrd="0" destOrd="0" presId="urn:microsoft.com/office/officeart/2005/8/layout/hProcess4"/>
    <dgm:cxn modelId="{1BC801E3-509C-4AAF-ADC2-E5C4088867C1}" srcId="{909F1885-EA29-4FFC-990B-1D0480D44375}" destId="{B819B06A-CF7F-4EE0-8CBD-37D944ACC979}" srcOrd="0" destOrd="0" parTransId="{1DE72E89-F4FC-4B70-B506-E4AA1F06DD29}" sibTransId="{ACC61AD0-CEBB-4115-BC27-E43456128473}"/>
    <dgm:cxn modelId="{2E321895-CB0B-4379-BB74-1840A24CCA05}" type="presOf" srcId="{25D81E6E-068C-4C87-A1BA-87321054B8A4}" destId="{93A8D2E4-4B4C-E54E-8826-27F9A40DB6F5}" srcOrd="0" destOrd="0" presId="urn:microsoft.com/office/officeart/2005/8/layout/hProcess4"/>
    <dgm:cxn modelId="{40459FCB-D68E-49BB-8513-9264DD8C9B51}" srcId="{909F1885-EA29-4FFC-990B-1D0480D44375}" destId="{3522E37C-8AF1-4B84-B2A4-C4BF403A9AB4}" srcOrd="1" destOrd="0" parTransId="{48647055-63B5-4B3A-9A48-C2C20CAF23D5}" sibTransId="{25D81E6E-068C-4C87-A1BA-87321054B8A4}"/>
    <dgm:cxn modelId="{F15D6185-7E70-441D-B073-CC5FC882C132}" srcId="{909F1885-EA29-4FFC-990B-1D0480D44375}" destId="{659293E4-F813-47C0-90EB-714E48FB5D0B}" srcOrd="2" destOrd="0" parTransId="{6B3018D0-D9E1-486E-A78F-FC38C6BE4426}" sibTransId="{1D777137-2EBA-4035-B318-569CD0C7EB21}"/>
    <dgm:cxn modelId="{763729CE-D45C-4470-959F-3E74E22FE78D}" type="presOf" srcId="{7A7D3B75-A8FB-4405-87D9-E9C877D4E4A0}" destId="{4A4138F4-792E-D345-BF9C-F917D1AFFF49}" srcOrd="1" destOrd="0" presId="urn:microsoft.com/office/officeart/2005/8/layout/hProcess4"/>
    <dgm:cxn modelId="{1F66D800-960F-483D-A232-FE7520BA895C}" type="presOf" srcId="{19056823-095E-4BDD-AED5-754383D8224A}" destId="{4A4138F4-792E-D345-BF9C-F917D1AFFF49}" srcOrd="1" destOrd="1" presId="urn:microsoft.com/office/officeart/2005/8/layout/hProcess4"/>
    <dgm:cxn modelId="{42061338-9295-47C4-84AC-130D2ECA1D79}" srcId="{3522E37C-8AF1-4B84-B2A4-C4BF403A9AB4}" destId="{ECE46C56-B0CF-4E06-9707-CC1EAA373223}" srcOrd="0" destOrd="0" parTransId="{6240BB9D-47B2-47D5-9C83-7ABCB6590F78}" sibTransId="{D90E4AA1-1785-4ACE-BD50-8C27E39AA888}"/>
    <dgm:cxn modelId="{35DCB5A2-B37D-E943-8E59-8FE977B90B8F}" srcId="{659293E4-F813-47C0-90EB-714E48FB5D0B}" destId="{B381C7E6-75D9-DC4E-A464-D67E43D1C707}" srcOrd="0" destOrd="0" parTransId="{5975251D-A043-E94C-B649-4D563CB198BB}" sibTransId="{EF1351E4-A8F9-C74D-BA75-88A715212704}"/>
    <dgm:cxn modelId="{496C5A3A-CFF8-442E-AC24-CB4488BDE790}" type="presOf" srcId="{ECE46C56-B0CF-4E06-9707-CC1EAA373223}" destId="{7EDA048F-773F-284B-AE25-DFEA5ED75640}" srcOrd="0" destOrd="0" presId="urn:microsoft.com/office/officeart/2005/8/layout/hProcess4"/>
    <dgm:cxn modelId="{DE519E4D-9326-4E78-9FB3-31A3649DB278}" srcId="{B819B06A-CF7F-4EE0-8CBD-37D944ACC979}" destId="{19056823-095E-4BDD-AED5-754383D8224A}" srcOrd="1" destOrd="0" parTransId="{04E45674-84DE-45CC-AFD8-8A1F7BACAE85}" sibTransId="{357C2CBD-86F8-4BEC-AB4B-A80144A4EEBB}"/>
    <dgm:cxn modelId="{0B1CCAD9-3826-429F-8781-9AEFF8834104}" type="presOf" srcId="{7A7D3B75-A8FB-4405-87D9-E9C877D4E4A0}" destId="{DD6D3CCB-E7B6-2A45-AA43-F6096BC49063}" srcOrd="0" destOrd="0" presId="urn:microsoft.com/office/officeart/2005/8/layout/hProcess4"/>
    <dgm:cxn modelId="{2D0A57C0-E457-4A0E-AD52-9E68FAC34B76}" type="presOf" srcId="{E63498F9-33B5-427A-8C2F-BED403021FE3}" destId="{7EDA048F-773F-284B-AE25-DFEA5ED75640}" srcOrd="0" destOrd="1" presId="urn:microsoft.com/office/officeart/2005/8/layout/hProcess4"/>
    <dgm:cxn modelId="{83ABF926-28F1-443F-B947-246B0DDD50AF}" type="presOf" srcId="{19056823-095E-4BDD-AED5-754383D8224A}" destId="{DD6D3CCB-E7B6-2A45-AA43-F6096BC49063}" srcOrd="0" destOrd="1" presId="urn:microsoft.com/office/officeart/2005/8/layout/hProcess4"/>
    <dgm:cxn modelId="{01F1DE9C-7BFD-4215-A285-9D2E4BD64E85}" srcId="{3522E37C-8AF1-4B84-B2A4-C4BF403A9AB4}" destId="{E63498F9-33B5-427A-8C2F-BED403021FE3}" srcOrd="1" destOrd="0" parTransId="{BC99E182-65BC-42E2-ADED-DA7DF6B11713}" sibTransId="{584CE68C-77EC-45E9-B20B-9F5489F32350}"/>
    <dgm:cxn modelId="{BF436E54-4A54-43AA-B412-D97DC8C9EAE8}" type="presOf" srcId="{60B3E01C-B511-164C-A802-D9DEFF5E64FF}" destId="{D0E88DEB-D03C-0940-AC7F-5D44468926E9}" srcOrd="1" destOrd="1" presId="urn:microsoft.com/office/officeart/2005/8/layout/hProcess4"/>
    <dgm:cxn modelId="{C99BB0AA-CDEE-424D-8A37-C80D7BDEEBC6}" srcId="{B819B06A-CF7F-4EE0-8CBD-37D944ACC979}" destId="{7A7D3B75-A8FB-4405-87D9-E9C877D4E4A0}" srcOrd="0" destOrd="0" parTransId="{EC3CC82A-E85C-406C-BB28-6DD65BB704EB}" sibTransId="{C29EB444-8881-4E32-94F3-694FCA770246}"/>
    <dgm:cxn modelId="{C0CB36BA-5C09-4A9F-82FC-B4C73F078029}" type="presOf" srcId="{E63498F9-33B5-427A-8C2F-BED403021FE3}" destId="{5A85A4D8-852C-3C43-B669-7EEEC5B9623B}" srcOrd="1" destOrd="1" presId="urn:microsoft.com/office/officeart/2005/8/layout/hProcess4"/>
    <dgm:cxn modelId="{D245F5D9-664C-49E8-9E42-92E31695A281}" type="presOf" srcId="{ECE46C56-B0CF-4E06-9707-CC1EAA373223}" destId="{5A85A4D8-852C-3C43-B669-7EEEC5B9623B}" srcOrd="1" destOrd="0" presId="urn:microsoft.com/office/officeart/2005/8/layout/hProcess4"/>
    <dgm:cxn modelId="{6251702A-ED54-4A91-9875-339F64E0DC25}" type="presOf" srcId="{659293E4-F813-47C0-90EB-714E48FB5D0B}" destId="{EDF8CD31-5092-7241-85B3-D6D021F3EB21}" srcOrd="0" destOrd="0" presId="urn:microsoft.com/office/officeart/2005/8/layout/hProcess4"/>
    <dgm:cxn modelId="{BC60ACB2-5AE5-4557-8610-93BE874D4B70}" type="presParOf" srcId="{259EE9FE-B8D0-BD41-8F51-E5CAC8D08CAB}" destId="{D4A2727F-8D30-594F-AC9F-918B004B4D93}" srcOrd="0" destOrd="0" presId="urn:microsoft.com/office/officeart/2005/8/layout/hProcess4"/>
    <dgm:cxn modelId="{321C32E8-328A-4F9D-9061-AFF7869750FD}" type="presParOf" srcId="{259EE9FE-B8D0-BD41-8F51-E5CAC8D08CAB}" destId="{0D0C8020-6F4F-A246-A1F9-567016E65BDF}" srcOrd="1" destOrd="0" presId="urn:microsoft.com/office/officeart/2005/8/layout/hProcess4"/>
    <dgm:cxn modelId="{B886B903-52C3-4385-9C12-10E0652F5C4B}" type="presParOf" srcId="{259EE9FE-B8D0-BD41-8F51-E5CAC8D08CAB}" destId="{D864A17A-559A-2045-9297-FC7130047080}" srcOrd="2" destOrd="0" presId="urn:microsoft.com/office/officeart/2005/8/layout/hProcess4"/>
    <dgm:cxn modelId="{DDC29CDC-C773-4733-A9ED-2D55A2BD4208}" type="presParOf" srcId="{D864A17A-559A-2045-9297-FC7130047080}" destId="{E51E4DBF-FA80-7B47-8957-C7AE24E7567A}" srcOrd="0" destOrd="0" presId="urn:microsoft.com/office/officeart/2005/8/layout/hProcess4"/>
    <dgm:cxn modelId="{BE64E62C-0082-4EA6-AE8D-A3BAAA61EA27}" type="presParOf" srcId="{E51E4DBF-FA80-7B47-8957-C7AE24E7567A}" destId="{68294346-55C4-3F4A-87D4-CCAD29A3AF79}" srcOrd="0" destOrd="0" presId="urn:microsoft.com/office/officeart/2005/8/layout/hProcess4"/>
    <dgm:cxn modelId="{6D460672-C44C-4918-848F-3A797C725E35}" type="presParOf" srcId="{E51E4DBF-FA80-7B47-8957-C7AE24E7567A}" destId="{DD6D3CCB-E7B6-2A45-AA43-F6096BC49063}" srcOrd="1" destOrd="0" presId="urn:microsoft.com/office/officeart/2005/8/layout/hProcess4"/>
    <dgm:cxn modelId="{F8A3AE74-64AB-44C8-9523-C709049E3E48}" type="presParOf" srcId="{E51E4DBF-FA80-7B47-8957-C7AE24E7567A}" destId="{4A4138F4-792E-D345-BF9C-F917D1AFFF49}" srcOrd="2" destOrd="0" presId="urn:microsoft.com/office/officeart/2005/8/layout/hProcess4"/>
    <dgm:cxn modelId="{57FD2984-F59D-4A3F-9E17-C15A517F923F}" type="presParOf" srcId="{E51E4DBF-FA80-7B47-8957-C7AE24E7567A}" destId="{30865B17-4EF3-8D46-85EC-033445762FA4}" srcOrd="3" destOrd="0" presId="urn:microsoft.com/office/officeart/2005/8/layout/hProcess4"/>
    <dgm:cxn modelId="{EAA5ED50-EFC8-411C-BE4C-76312DCE4B6F}" type="presParOf" srcId="{E51E4DBF-FA80-7B47-8957-C7AE24E7567A}" destId="{4421D7AB-5ABD-F745-A0B7-04889607E2E1}" srcOrd="4" destOrd="0" presId="urn:microsoft.com/office/officeart/2005/8/layout/hProcess4"/>
    <dgm:cxn modelId="{7A966FF5-37B1-4780-8DFE-F582238586DF}" type="presParOf" srcId="{D864A17A-559A-2045-9297-FC7130047080}" destId="{8F3DE74A-AF07-094F-B55C-6ADE790BF13D}" srcOrd="1" destOrd="0" presId="urn:microsoft.com/office/officeart/2005/8/layout/hProcess4"/>
    <dgm:cxn modelId="{D6769B78-1402-4205-BB27-5160586FAE1D}" type="presParOf" srcId="{D864A17A-559A-2045-9297-FC7130047080}" destId="{E6806139-B83C-FE4D-A96C-756D7BAF80A9}" srcOrd="2" destOrd="0" presId="urn:microsoft.com/office/officeart/2005/8/layout/hProcess4"/>
    <dgm:cxn modelId="{A9DDBD60-C1DD-4F78-BF4F-BDD2C7D55FB3}" type="presParOf" srcId="{E6806139-B83C-FE4D-A96C-756D7BAF80A9}" destId="{18C476A6-9D4F-8642-8295-5A9B04D21885}" srcOrd="0" destOrd="0" presId="urn:microsoft.com/office/officeart/2005/8/layout/hProcess4"/>
    <dgm:cxn modelId="{6135C830-CB54-4091-9DC6-59AB82B55285}" type="presParOf" srcId="{E6806139-B83C-FE4D-A96C-756D7BAF80A9}" destId="{7EDA048F-773F-284B-AE25-DFEA5ED75640}" srcOrd="1" destOrd="0" presId="urn:microsoft.com/office/officeart/2005/8/layout/hProcess4"/>
    <dgm:cxn modelId="{BC3A6483-7F76-412D-8C70-0B86B684B6A4}" type="presParOf" srcId="{E6806139-B83C-FE4D-A96C-756D7BAF80A9}" destId="{5A85A4D8-852C-3C43-B669-7EEEC5B9623B}" srcOrd="2" destOrd="0" presId="urn:microsoft.com/office/officeart/2005/8/layout/hProcess4"/>
    <dgm:cxn modelId="{35939FDC-0279-4F7D-BF96-883554587C37}" type="presParOf" srcId="{E6806139-B83C-FE4D-A96C-756D7BAF80A9}" destId="{0286FD58-5137-5C4F-9393-9054D9C9F042}" srcOrd="3" destOrd="0" presId="urn:microsoft.com/office/officeart/2005/8/layout/hProcess4"/>
    <dgm:cxn modelId="{98298811-79E3-4AF8-8658-B541217E8C73}" type="presParOf" srcId="{E6806139-B83C-FE4D-A96C-756D7BAF80A9}" destId="{72F2688D-7D26-9C44-94C2-65886B83C053}" srcOrd="4" destOrd="0" presId="urn:microsoft.com/office/officeart/2005/8/layout/hProcess4"/>
    <dgm:cxn modelId="{8B439CE5-2481-46DC-B4E6-D902FB3D8B92}" type="presParOf" srcId="{D864A17A-559A-2045-9297-FC7130047080}" destId="{93A8D2E4-4B4C-E54E-8826-27F9A40DB6F5}" srcOrd="3" destOrd="0" presId="urn:microsoft.com/office/officeart/2005/8/layout/hProcess4"/>
    <dgm:cxn modelId="{7655CF3C-4F54-4A5A-91D8-A9CD054854B6}" type="presParOf" srcId="{D864A17A-559A-2045-9297-FC7130047080}" destId="{66323B32-2919-DC49-B080-868D384B1BB2}" srcOrd="4" destOrd="0" presId="urn:microsoft.com/office/officeart/2005/8/layout/hProcess4"/>
    <dgm:cxn modelId="{F85E303C-F2FA-4B93-8CC3-B9919C2C4594}" type="presParOf" srcId="{66323B32-2919-DC49-B080-868D384B1BB2}" destId="{6170CEC3-27E9-CD47-A5EA-79D4433B440C}" srcOrd="0" destOrd="0" presId="urn:microsoft.com/office/officeart/2005/8/layout/hProcess4"/>
    <dgm:cxn modelId="{1939D6DA-AC25-4BA6-9608-E468AE5F4818}" type="presParOf" srcId="{66323B32-2919-DC49-B080-868D384B1BB2}" destId="{183D70E6-E830-6E46-B288-2E5B6473051A}" srcOrd="1" destOrd="0" presId="urn:microsoft.com/office/officeart/2005/8/layout/hProcess4"/>
    <dgm:cxn modelId="{B55D8E61-164E-40A1-A99B-EA35A61A8257}" type="presParOf" srcId="{66323B32-2919-DC49-B080-868D384B1BB2}" destId="{D0E88DEB-D03C-0940-AC7F-5D44468926E9}" srcOrd="2" destOrd="0" presId="urn:microsoft.com/office/officeart/2005/8/layout/hProcess4"/>
    <dgm:cxn modelId="{ED4FE5D8-E008-49B6-AB32-0C809E0F8213}" type="presParOf" srcId="{66323B32-2919-DC49-B080-868D384B1BB2}" destId="{EDF8CD31-5092-7241-85B3-D6D021F3EB21}" srcOrd="3" destOrd="0" presId="urn:microsoft.com/office/officeart/2005/8/layout/hProcess4"/>
    <dgm:cxn modelId="{E52C38A6-1937-46E7-B911-8A00736E3577}" type="presParOf" srcId="{66323B32-2919-DC49-B080-868D384B1BB2}" destId="{BD189F80-1EB6-6F45-A4FB-D261D3D21E7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E56BD7-8905-4A40-948B-8B2C0E22B8A4}" type="doc">
      <dgm:prSet loTypeId="urn:microsoft.com/office/officeart/2005/8/layout/default#9" loCatId="list" qsTypeId="urn:microsoft.com/office/officeart/2005/8/quickstyle/simple1" qsCatId="simple" csTypeId="urn:microsoft.com/office/officeart/2005/8/colors/accent1_1" csCatId="accent1" phldr="1"/>
      <dgm:spPr/>
      <dgm:t>
        <a:bodyPr/>
        <a:lstStyle/>
        <a:p>
          <a:endParaRPr lang="en-US"/>
        </a:p>
      </dgm:t>
    </dgm:pt>
    <dgm:pt modelId="{01E4600F-B84B-4280-95AB-5A75EA548718}">
      <dgm:prSet phldrT="[Text]"/>
      <dgm:spPr/>
      <dgm:t>
        <a:bodyPr/>
        <a:lstStyle/>
        <a:p>
          <a:r>
            <a:rPr kumimoji="1" lang="en-US" dirty="0" smtClean="0"/>
            <a:t>Specification of interface with a higher layer</a:t>
          </a:r>
          <a:endParaRPr lang="en-US" dirty="0"/>
        </a:p>
      </dgm:t>
    </dgm:pt>
    <dgm:pt modelId="{0AA49D4D-88EF-4865-A6F1-E4A6425DDE5D}" type="parTrans" cxnId="{48D0EF8D-7880-4938-9673-1A59334F0405}">
      <dgm:prSet/>
      <dgm:spPr/>
      <dgm:t>
        <a:bodyPr/>
        <a:lstStyle/>
        <a:p>
          <a:endParaRPr lang="en-US"/>
        </a:p>
      </dgm:t>
    </dgm:pt>
    <dgm:pt modelId="{BCC19855-70EE-4C20-A138-0D5A951FFF0D}" type="sibTrans" cxnId="{48D0EF8D-7880-4938-9673-1A59334F0405}">
      <dgm:prSet/>
      <dgm:spPr/>
      <dgm:t>
        <a:bodyPr/>
        <a:lstStyle/>
        <a:p>
          <a:endParaRPr lang="en-US"/>
        </a:p>
      </dgm:t>
    </dgm:pt>
    <dgm:pt modelId="{3CD1D615-3C32-4250-8CF3-FB91C81C4ED3}">
      <dgm:prSet phldrT="[Text]"/>
      <dgm:spPr/>
      <dgm:t>
        <a:bodyPr/>
        <a:lstStyle/>
        <a:p>
          <a:r>
            <a:rPr kumimoji="1" lang="en-US" dirty="0" smtClean="0"/>
            <a:t>Specification of actual protocol format and mechanisms</a:t>
          </a:r>
          <a:endParaRPr lang="en-US" dirty="0"/>
        </a:p>
      </dgm:t>
    </dgm:pt>
    <dgm:pt modelId="{4CFA9A01-9C99-4A76-BCA1-5DFFBDD7FC95}" type="parTrans" cxnId="{F7FC0F30-8145-47E0-A968-4F1CE54769FC}">
      <dgm:prSet/>
      <dgm:spPr/>
      <dgm:t>
        <a:bodyPr/>
        <a:lstStyle/>
        <a:p>
          <a:endParaRPr lang="en-US"/>
        </a:p>
      </dgm:t>
    </dgm:pt>
    <dgm:pt modelId="{93A37B5A-F9C4-4526-918C-AD746905F141}" type="sibTrans" cxnId="{F7FC0F30-8145-47E0-A968-4F1CE54769FC}">
      <dgm:prSet/>
      <dgm:spPr/>
      <dgm:t>
        <a:bodyPr/>
        <a:lstStyle/>
        <a:p>
          <a:endParaRPr lang="en-US"/>
        </a:p>
      </dgm:t>
    </dgm:pt>
    <dgm:pt modelId="{8982D9A0-25BA-46DB-96DB-434DE2FEB073}" type="pres">
      <dgm:prSet presAssocID="{0BE56BD7-8905-4A40-948B-8B2C0E22B8A4}" presName="diagram" presStyleCnt="0">
        <dgm:presLayoutVars>
          <dgm:dir/>
          <dgm:resizeHandles val="exact"/>
        </dgm:presLayoutVars>
      </dgm:prSet>
      <dgm:spPr/>
      <dgm:t>
        <a:bodyPr/>
        <a:lstStyle/>
        <a:p>
          <a:endParaRPr lang="en-US"/>
        </a:p>
      </dgm:t>
    </dgm:pt>
    <dgm:pt modelId="{A9EA0D29-7C8B-4F36-A222-7F36BBFC7EBC}" type="pres">
      <dgm:prSet presAssocID="{01E4600F-B84B-4280-95AB-5A75EA548718}" presName="node" presStyleLbl="node1" presStyleIdx="0" presStyleCnt="2">
        <dgm:presLayoutVars>
          <dgm:bulletEnabled val="1"/>
        </dgm:presLayoutVars>
      </dgm:prSet>
      <dgm:spPr/>
      <dgm:t>
        <a:bodyPr/>
        <a:lstStyle/>
        <a:p>
          <a:endParaRPr lang="en-US"/>
        </a:p>
      </dgm:t>
    </dgm:pt>
    <dgm:pt modelId="{50B637FD-D26F-4D8A-AA5B-F5F57F3CC315}" type="pres">
      <dgm:prSet presAssocID="{BCC19855-70EE-4C20-A138-0D5A951FFF0D}" presName="sibTrans" presStyleCnt="0"/>
      <dgm:spPr/>
      <dgm:t>
        <a:bodyPr/>
        <a:lstStyle/>
        <a:p>
          <a:endParaRPr lang="en-US"/>
        </a:p>
      </dgm:t>
    </dgm:pt>
    <dgm:pt modelId="{0CFFBC35-7F01-4A0B-8E72-9AB2D645F8D3}" type="pres">
      <dgm:prSet presAssocID="{3CD1D615-3C32-4250-8CF3-FB91C81C4ED3}" presName="node" presStyleLbl="node1" presStyleIdx="1" presStyleCnt="2">
        <dgm:presLayoutVars>
          <dgm:bulletEnabled val="1"/>
        </dgm:presLayoutVars>
      </dgm:prSet>
      <dgm:spPr/>
      <dgm:t>
        <a:bodyPr/>
        <a:lstStyle/>
        <a:p>
          <a:endParaRPr lang="en-US"/>
        </a:p>
      </dgm:t>
    </dgm:pt>
  </dgm:ptLst>
  <dgm:cxnLst>
    <dgm:cxn modelId="{CD1E435A-82EB-4F52-965A-6A76D9B90D6A}" type="presOf" srcId="{0BE56BD7-8905-4A40-948B-8B2C0E22B8A4}" destId="{8982D9A0-25BA-46DB-96DB-434DE2FEB073}" srcOrd="0" destOrd="0" presId="urn:microsoft.com/office/officeart/2005/8/layout/default#9"/>
    <dgm:cxn modelId="{48D0EF8D-7880-4938-9673-1A59334F0405}" srcId="{0BE56BD7-8905-4A40-948B-8B2C0E22B8A4}" destId="{01E4600F-B84B-4280-95AB-5A75EA548718}" srcOrd="0" destOrd="0" parTransId="{0AA49D4D-88EF-4865-A6F1-E4A6425DDE5D}" sibTransId="{BCC19855-70EE-4C20-A138-0D5A951FFF0D}"/>
    <dgm:cxn modelId="{F7FC0F30-8145-47E0-A968-4F1CE54769FC}" srcId="{0BE56BD7-8905-4A40-948B-8B2C0E22B8A4}" destId="{3CD1D615-3C32-4250-8CF3-FB91C81C4ED3}" srcOrd="1" destOrd="0" parTransId="{4CFA9A01-9C99-4A76-BCA1-5DFFBDD7FC95}" sibTransId="{93A37B5A-F9C4-4526-918C-AD746905F141}"/>
    <dgm:cxn modelId="{44588825-3665-40C5-9E31-E86945CAAFE7}" type="presOf" srcId="{3CD1D615-3C32-4250-8CF3-FB91C81C4ED3}" destId="{0CFFBC35-7F01-4A0B-8E72-9AB2D645F8D3}" srcOrd="0" destOrd="0" presId="urn:microsoft.com/office/officeart/2005/8/layout/default#9"/>
    <dgm:cxn modelId="{316C6732-C00F-41F9-B4CA-270988EF1A74}" type="presOf" srcId="{01E4600F-B84B-4280-95AB-5A75EA548718}" destId="{A9EA0D29-7C8B-4F36-A222-7F36BBFC7EBC}" srcOrd="0" destOrd="0" presId="urn:microsoft.com/office/officeart/2005/8/layout/default#9"/>
    <dgm:cxn modelId="{BBB882AA-0557-4AE1-8E9A-F193A3E47500}" type="presParOf" srcId="{8982D9A0-25BA-46DB-96DB-434DE2FEB073}" destId="{A9EA0D29-7C8B-4F36-A222-7F36BBFC7EBC}" srcOrd="0" destOrd="0" presId="urn:microsoft.com/office/officeart/2005/8/layout/default#9"/>
    <dgm:cxn modelId="{5C623841-580D-4615-B8EF-74E3754665A8}" type="presParOf" srcId="{8982D9A0-25BA-46DB-96DB-434DE2FEB073}" destId="{50B637FD-D26F-4D8A-AA5B-F5F57F3CC315}" srcOrd="1" destOrd="0" presId="urn:microsoft.com/office/officeart/2005/8/layout/default#9"/>
    <dgm:cxn modelId="{4CF532CC-F2F0-411B-A5EB-C3DB340B2DAD}" type="presParOf" srcId="{8982D9A0-25BA-46DB-96DB-434DE2FEB073}" destId="{0CFFBC35-7F01-4A0B-8E72-9AB2D645F8D3}" srcOrd="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0604CE-D782-415B-AAB1-33B874682DEA}" type="doc">
      <dgm:prSet loTypeId="urn:microsoft.com/office/officeart/2005/8/layout/default#10" loCatId="list" qsTypeId="urn:microsoft.com/office/officeart/2005/8/quickstyle/simple1" qsCatId="simple" csTypeId="urn:microsoft.com/office/officeart/2005/8/colors/accent1_1" csCatId="accent1" phldr="1"/>
      <dgm:spPr/>
      <dgm:t>
        <a:bodyPr/>
        <a:lstStyle/>
        <a:p>
          <a:endParaRPr lang="en-US"/>
        </a:p>
      </dgm:t>
    </dgm:pt>
    <dgm:pt modelId="{4B45311B-C0BE-4C99-8015-3D74275537FB}">
      <dgm:prSet phldrT="[Text]"/>
      <dgm:spPr/>
      <dgm:t>
        <a:bodyPr/>
        <a:lstStyle/>
        <a:p>
          <a:r>
            <a:rPr kumimoji="1" lang="en-US" dirty="0" smtClean="0">
              <a:ea typeface="+mn-ea"/>
              <a:cs typeface="+mn-cs"/>
            </a:rPr>
            <a:t>Security</a:t>
          </a:r>
          <a:endParaRPr lang="en-US" dirty="0"/>
        </a:p>
      </dgm:t>
    </dgm:pt>
    <dgm:pt modelId="{F36FBD3D-3AA9-4A63-8D76-79C674FDC92A}" type="parTrans" cxnId="{D6DBA576-2E7E-4E14-A460-B0AD3721BE62}">
      <dgm:prSet/>
      <dgm:spPr/>
      <dgm:t>
        <a:bodyPr/>
        <a:lstStyle/>
        <a:p>
          <a:endParaRPr lang="en-US"/>
        </a:p>
      </dgm:t>
    </dgm:pt>
    <dgm:pt modelId="{AB1C5A5C-DB7C-4635-97E2-C9D51CF1FDE8}" type="sibTrans" cxnId="{D6DBA576-2E7E-4E14-A460-B0AD3721BE62}">
      <dgm:prSet/>
      <dgm:spPr/>
      <dgm:t>
        <a:bodyPr/>
        <a:lstStyle/>
        <a:p>
          <a:endParaRPr lang="en-US"/>
        </a:p>
      </dgm:t>
    </dgm:pt>
    <dgm:pt modelId="{37A8A2A8-3E95-4419-BD7A-D217DDFF0C2D}">
      <dgm:prSet phldrT="[Text]"/>
      <dgm:spPr/>
      <dgm:t>
        <a:bodyPr/>
        <a:lstStyle/>
        <a:p>
          <a:r>
            <a:rPr kumimoji="1" lang="en-US" dirty="0" smtClean="0">
              <a:ea typeface="+mn-ea"/>
              <a:cs typeface="+mn-cs"/>
            </a:rPr>
            <a:t>Source routing</a:t>
          </a:r>
          <a:endParaRPr lang="en-US" dirty="0"/>
        </a:p>
      </dgm:t>
    </dgm:pt>
    <dgm:pt modelId="{3A75A4FB-F5DE-470D-B405-0A1CF0ECAAE4}" type="parTrans" cxnId="{9CD27E43-1C9F-4B67-A094-DAF15B77FF30}">
      <dgm:prSet/>
      <dgm:spPr/>
      <dgm:t>
        <a:bodyPr/>
        <a:lstStyle/>
        <a:p>
          <a:endParaRPr lang="en-US"/>
        </a:p>
      </dgm:t>
    </dgm:pt>
    <dgm:pt modelId="{55C54636-032E-42B2-B974-40A31141EFBB}" type="sibTrans" cxnId="{9CD27E43-1C9F-4B67-A094-DAF15B77FF30}">
      <dgm:prSet/>
      <dgm:spPr/>
      <dgm:t>
        <a:bodyPr/>
        <a:lstStyle/>
        <a:p>
          <a:endParaRPr lang="en-US"/>
        </a:p>
      </dgm:t>
    </dgm:pt>
    <dgm:pt modelId="{D3082A09-C66F-415E-B2FC-F2CBECD957CD}">
      <dgm:prSet phldrT="[Text]"/>
      <dgm:spPr/>
      <dgm:t>
        <a:bodyPr/>
        <a:lstStyle/>
        <a:p>
          <a:r>
            <a:rPr kumimoji="1" lang="en-US" dirty="0" smtClean="0">
              <a:ea typeface="+mn-ea"/>
              <a:cs typeface="+mn-cs"/>
            </a:rPr>
            <a:t>Route recording</a:t>
          </a:r>
          <a:endParaRPr lang="en-US" dirty="0"/>
        </a:p>
      </dgm:t>
    </dgm:pt>
    <dgm:pt modelId="{AE52A149-BB02-432E-B780-E2B4D62A1D03}" type="parTrans" cxnId="{E7DDF53E-B41D-4ED7-8EF5-D16E60780FE6}">
      <dgm:prSet/>
      <dgm:spPr/>
      <dgm:t>
        <a:bodyPr/>
        <a:lstStyle/>
        <a:p>
          <a:endParaRPr lang="en-US"/>
        </a:p>
      </dgm:t>
    </dgm:pt>
    <dgm:pt modelId="{BBDAA7F3-CFEB-40D2-8693-F9432D0A0298}" type="sibTrans" cxnId="{E7DDF53E-B41D-4ED7-8EF5-D16E60780FE6}">
      <dgm:prSet/>
      <dgm:spPr/>
      <dgm:t>
        <a:bodyPr/>
        <a:lstStyle/>
        <a:p>
          <a:endParaRPr lang="en-US"/>
        </a:p>
      </dgm:t>
    </dgm:pt>
    <dgm:pt modelId="{310B94E2-82DF-4DEF-BAFA-7BD7EE941C23}">
      <dgm:prSet phldrT="[Text]"/>
      <dgm:spPr/>
      <dgm:t>
        <a:bodyPr/>
        <a:lstStyle/>
        <a:p>
          <a:r>
            <a:rPr kumimoji="1" lang="en-US" dirty="0" smtClean="0">
              <a:ea typeface="+mn-ea"/>
              <a:cs typeface="+mn-cs"/>
            </a:rPr>
            <a:t>Stream identification</a:t>
          </a:r>
          <a:endParaRPr lang="en-US" dirty="0"/>
        </a:p>
      </dgm:t>
    </dgm:pt>
    <dgm:pt modelId="{20841119-6FD5-40E2-9563-FD31B3A4E56C}" type="parTrans" cxnId="{B4686C46-2684-4DF8-8D54-D3E4CB95F08C}">
      <dgm:prSet/>
      <dgm:spPr/>
      <dgm:t>
        <a:bodyPr/>
        <a:lstStyle/>
        <a:p>
          <a:endParaRPr lang="en-US"/>
        </a:p>
      </dgm:t>
    </dgm:pt>
    <dgm:pt modelId="{7EBD75D2-366E-4EC1-A073-1B709FB343DA}" type="sibTrans" cxnId="{B4686C46-2684-4DF8-8D54-D3E4CB95F08C}">
      <dgm:prSet/>
      <dgm:spPr/>
      <dgm:t>
        <a:bodyPr/>
        <a:lstStyle/>
        <a:p>
          <a:endParaRPr lang="en-US"/>
        </a:p>
      </dgm:t>
    </dgm:pt>
    <dgm:pt modelId="{366623DA-9508-4D11-B264-DB8010C3A6CC}">
      <dgm:prSet phldrT="[Text]"/>
      <dgm:spPr/>
      <dgm:t>
        <a:bodyPr/>
        <a:lstStyle/>
        <a:p>
          <a:r>
            <a:rPr kumimoji="1" lang="en-US" dirty="0" err="1" smtClean="0">
              <a:ea typeface="+mn-ea"/>
              <a:cs typeface="+mn-cs"/>
            </a:rPr>
            <a:t>Timestamping</a:t>
          </a:r>
          <a:endParaRPr lang="en-US" dirty="0"/>
        </a:p>
      </dgm:t>
    </dgm:pt>
    <dgm:pt modelId="{7941AF9B-6DEA-4885-BDF9-D55905DE55F1}" type="parTrans" cxnId="{8851D61F-EE32-45CA-9BBA-EB564026BE01}">
      <dgm:prSet/>
      <dgm:spPr/>
      <dgm:t>
        <a:bodyPr/>
        <a:lstStyle/>
        <a:p>
          <a:endParaRPr lang="en-US"/>
        </a:p>
      </dgm:t>
    </dgm:pt>
    <dgm:pt modelId="{CB04D7C8-7B5F-4A56-AE64-6DE36D4B672F}" type="sibTrans" cxnId="{8851D61F-EE32-45CA-9BBA-EB564026BE01}">
      <dgm:prSet/>
      <dgm:spPr/>
      <dgm:t>
        <a:bodyPr/>
        <a:lstStyle/>
        <a:p>
          <a:endParaRPr lang="en-US"/>
        </a:p>
      </dgm:t>
    </dgm:pt>
    <dgm:pt modelId="{A59765BB-45F9-47BE-AC58-68FDB7461C8B}" type="pres">
      <dgm:prSet presAssocID="{A10604CE-D782-415B-AAB1-33B874682DEA}" presName="diagram" presStyleCnt="0">
        <dgm:presLayoutVars>
          <dgm:dir/>
          <dgm:resizeHandles val="exact"/>
        </dgm:presLayoutVars>
      </dgm:prSet>
      <dgm:spPr/>
      <dgm:t>
        <a:bodyPr/>
        <a:lstStyle/>
        <a:p>
          <a:endParaRPr lang="en-US"/>
        </a:p>
      </dgm:t>
    </dgm:pt>
    <dgm:pt modelId="{8EFC6AB0-72F2-42DC-AD32-71C41B7BA51D}" type="pres">
      <dgm:prSet presAssocID="{4B45311B-C0BE-4C99-8015-3D74275537FB}" presName="node" presStyleLbl="node1" presStyleIdx="0" presStyleCnt="5" custLinFactNeighborX="2857" custLinFactNeighborY="-51984">
        <dgm:presLayoutVars>
          <dgm:bulletEnabled val="1"/>
        </dgm:presLayoutVars>
      </dgm:prSet>
      <dgm:spPr/>
      <dgm:t>
        <a:bodyPr/>
        <a:lstStyle/>
        <a:p>
          <a:endParaRPr lang="en-US"/>
        </a:p>
      </dgm:t>
    </dgm:pt>
    <dgm:pt modelId="{07C29E56-65AB-42A9-94F9-FCA632E89FA2}" type="pres">
      <dgm:prSet presAssocID="{AB1C5A5C-DB7C-4635-97E2-C9D51CF1FDE8}" presName="sibTrans" presStyleCnt="0"/>
      <dgm:spPr/>
      <dgm:t>
        <a:bodyPr/>
        <a:lstStyle/>
        <a:p>
          <a:endParaRPr lang="en-US"/>
        </a:p>
      </dgm:t>
    </dgm:pt>
    <dgm:pt modelId="{AEE04370-4E4E-4F43-B112-926A5A82A7A2}" type="pres">
      <dgm:prSet presAssocID="{37A8A2A8-3E95-4419-BD7A-D217DDFF0C2D}" presName="node" presStyleLbl="node1" presStyleIdx="1" presStyleCnt="5" custLinFactNeighborX="1429" custLinFactNeighborY="62302">
        <dgm:presLayoutVars>
          <dgm:bulletEnabled val="1"/>
        </dgm:presLayoutVars>
      </dgm:prSet>
      <dgm:spPr/>
      <dgm:t>
        <a:bodyPr/>
        <a:lstStyle/>
        <a:p>
          <a:endParaRPr lang="en-US"/>
        </a:p>
      </dgm:t>
    </dgm:pt>
    <dgm:pt modelId="{96AEF6C2-ED22-4BDE-982F-F0092DA86ECC}" type="pres">
      <dgm:prSet presAssocID="{55C54636-032E-42B2-B974-40A31141EFBB}" presName="sibTrans" presStyleCnt="0"/>
      <dgm:spPr/>
      <dgm:t>
        <a:bodyPr/>
        <a:lstStyle/>
        <a:p>
          <a:endParaRPr lang="en-US"/>
        </a:p>
      </dgm:t>
    </dgm:pt>
    <dgm:pt modelId="{B1ADEF17-D8B7-4C58-AEDC-0F7866CAC011}" type="pres">
      <dgm:prSet presAssocID="{D3082A09-C66F-415E-B2FC-F2CBECD957CD}" presName="node" presStyleLbl="node1" presStyleIdx="2" presStyleCnt="5" custLinFactNeighborX="0" custLinFactNeighborY="-51984">
        <dgm:presLayoutVars>
          <dgm:bulletEnabled val="1"/>
        </dgm:presLayoutVars>
      </dgm:prSet>
      <dgm:spPr/>
      <dgm:t>
        <a:bodyPr/>
        <a:lstStyle/>
        <a:p>
          <a:endParaRPr lang="en-US"/>
        </a:p>
      </dgm:t>
    </dgm:pt>
    <dgm:pt modelId="{5510A47E-5BB3-4606-AC66-83B8AC00FBA8}" type="pres">
      <dgm:prSet presAssocID="{BBDAA7F3-CFEB-40D2-8693-F9432D0A0298}" presName="sibTrans" presStyleCnt="0"/>
      <dgm:spPr/>
      <dgm:t>
        <a:bodyPr/>
        <a:lstStyle/>
        <a:p>
          <a:endParaRPr lang="en-US"/>
        </a:p>
      </dgm:t>
    </dgm:pt>
    <dgm:pt modelId="{4493177E-7584-4342-81EC-09B760F82BB5}" type="pres">
      <dgm:prSet presAssocID="{310B94E2-82DF-4DEF-BAFA-7BD7EE941C23}" presName="node" presStyleLbl="node1" presStyleIdx="3" presStyleCnt="5" custLinFactNeighborX="-52143" custLinFactNeighborY="50397">
        <dgm:presLayoutVars>
          <dgm:bulletEnabled val="1"/>
        </dgm:presLayoutVars>
      </dgm:prSet>
      <dgm:spPr/>
      <dgm:t>
        <a:bodyPr/>
        <a:lstStyle/>
        <a:p>
          <a:endParaRPr lang="en-US"/>
        </a:p>
      </dgm:t>
    </dgm:pt>
    <dgm:pt modelId="{87E7F3B0-F78B-4BCF-9E58-7D148F46EBB1}" type="pres">
      <dgm:prSet presAssocID="{7EBD75D2-366E-4EC1-A073-1B709FB343DA}" presName="sibTrans" presStyleCnt="0"/>
      <dgm:spPr/>
      <dgm:t>
        <a:bodyPr/>
        <a:lstStyle/>
        <a:p>
          <a:endParaRPr lang="en-US"/>
        </a:p>
      </dgm:t>
    </dgm:pt>
    <dgm:pt modelId="{8CA1073F-1A10-4238-9285-C68F1B5B0234}" type="pres">
      <dgm:prSet presAssocID="{366623DA-9508-4D11-B264-DB8010C3A6CC}" presName="node" presStyleLbl="node1" presStyleIdx="4" presStyleCnt="5" custLinFactNeighborX="55000" custLinFactNeighborY="55159">
        <dgm:presLayoutVars>
          <dgm:bulletEnabled val="1"/>
        </dgm:presLayoutVars>
      </dgm:prSet>
      <dgm:spPr/>
      <dgm:t>
        <a:bodyPr/>
        <a:lstStyle/>
        <a:p>
          <a:endParaRPr lang="en-US"/>
        </a:p>
      </dgm:t>
    </dgm:pt>
  </dgm:ptLst>
  <dgm:cxnLst>
    <dgm:cxn modelId="{8851D61F-EE32-45CA-9BBA-EB564026BE01}" srcId="{A10604CE-D782-415B-AAB1-33B874682DEA}" destId="{366623DA-9508-4D11-B264-DB8010C3A6CC}" srcOrd="4" destOrd="0" parTransId="{7941AF9B-6DEA-4885-BDF9-D55905DE55F1}" sibTransId="{CB04D7C8-7B5F-4A56-AE64-6DE36D4B672F}"/>
    <dgm:cxn modelId="{3DF2E268-B21A-40A3-89E6-FC19A4E80BA7}" type="presOf" srcId="{366623DA-9508-4D11-B264-DB8010C3A6CC}" destId="{8CA1073F-1A10-4238-9285-C68F1B5B0234}" srcOrd="0" destOrd="0" presId="urn:microsoft.com/office/officeart/2005/8/layout/default#10"/>
    <dgm:cxn modelId="{9CD27E43-1C9F-4B67-A094-DAF15B77FF30}" srcId="{A10604CE-D782-415B-AAB1-33B874682DEA}" destId="{37A8A2A8-3E95-4419-BD7A-D217DDFF0C2D}" srcOrd="1" destOrd="0" parTransId="{3A75A4FB-F5DE-470D-B405-0A1CF0ECAAE4}" sibTransId="{55C54636-032E-42B2-B974-40A31141EFBB}"/>
    <dgm:cxn modelId="{4B145667-0AF3-48B4-96DF-6342A7DFD09A}" type="presOf" srcId="{37A8A2A8-3E95-4419-BD7A-D217DDFF0C2D}" destId="{AEE04370-4E4E-4F43-B112-926A5A82A7A2}" srcOrd="0" destOrd="0" presId="urn:microsoft.com/office/officeart/2005/8/layout/default#10"/>
    <dgm:cxn modelId="{24C77F12-BBAB-45C8-89E5-E39FEA82F963}" type="presOf" srcId="{D3082A09-C66F-415E-B2FC-F2CBECD957CD}" destId="{B1ADEF17-D8B7-4C58-AEDC-0F7866CAC011}" srcOrd="0" destOrd="0" presId="urn:microsoft.com/office/officeart/2005/8/layout/default#10"/>
    <dgm:cxn modelId="{5177AFF6-20E8-460F-A66B-E443CDF2257F}" type="presOf" srcId="{310B94E2-82DF-4DEF-BAFA-7BD7EE941C23}" destId="{4493177E-7584-4342-81EC-09B760F82BB5}" srcOrd="0" destOrd="0" presId="urn:microsoft.com/office/officeart/2005/8/layout/default#10"/>
    <dgm:cxn modelId="{D6DBA576-2E7E-4E14-A460-B0AD3721BE62}" srcId="{A10604CE-D782-415B-AAB1-33B874682DEA}" destId="{4B45311B-C0BE-4C99-8015-3D74275537FB}" srcOrd="0" destOrd="0" parTransId="{F36FBD3D-3AA9-4A63-8D76-79C674FDC92A}" sibTransId="{AB1C5A5C-DB7C-4635-97E2-C9D51CF1FDE8}"/>
    <dgm:cxn modelId="{E7DDF53E-B41D-4ED7-8EF5-D16E60780FE6}" srcId="{A10604CE-D782-415B-AAB1-33B874682DEA}" destId="{D3082A09-C66F-415E-B2FC-F2CBECD957CD}" srcOrd="2" destOrd="0" parTransId="{AE52A149-BB02-432E-B780-E2B4D62A1D03}" sibTransId="{BBDAA7F3-CFEB-40D2-8693-F9432D0A0298}"/>
    <dgm:cxn modelId="{B2883A24-533A-4666-9456-71FD75D66C3E}" type="presOf" srcId="{A10604CE-D782-415B-AAB1-33B874682DEA}" destId="{A59765BB-45F9-47BE-AC58-68FDB7461C8B}" srcOrd="0" destOrd="0" presId="urn:microsoft.com/office/officeart/2005/8/layout/default#10"/>
    <dgm:cxn modelId="{89D549CD-3687-442A-9A90-704C65091909}" type="presOf" srcId="{4B45311B-C0BE-4C99-8015-3D74275537FB}" destId="{8EFC6AB0-72F2-42DC-AD32-71C41B7BA51D}" srcOrd="0" destOrd="0" presId="urn:microsoft.com/office/officeart/2005/8/layout/default#10"/>
    <dgm:cxn modelId="{B4686C46-2684-4DF8-8D54-D3E4CB95F08C}" srcId="{A10604CE-D782-415B-AAB1-33B874682DEA}" destId="{310B94E2-82DF-4DEF-BAFA-7BD7EE941C23}" srcOrd="3" destOrd="0" parTransId="{20841119-6FD5-40E2-9563-FD31B3A4E56C}" sibTransId="{7EBD75D2-366E-4EC1-A073-1B709FB343DA}"/>
    <dgm:cxn modelId="{372F4F73-0078-4018-81FB-B65208272E00}" type="presParOf" srcId="{A59765BB-45F9-47BE-AC58-68FDB7461C8B}" destId="{8EFC6AB0-72F2-42DC-AD32-71C41B7BA51D}" srcOrd="0" destOrd="0" presId="urn:microsoft.com/office/officeart/2005/8/layout/default#10"/>
    <dgm:cxn modelId="{A67AB790-07B0-4BC1-BA97-832BCE2335F2}" type="presParOf" srcId="{A59765BB-45F9-47BE-AC58-68FDB7461C8B}" destId="{07C29E56-65AB-42A9-94F9-FCA632E89FA2}" srcOrd="1" destOrd="0" presId="urn:microsoft.com/office/officeart/2005/8/layout/default#10"/>
    <dgm:cxn modelId="{8EB66812-8979-4DDD-89AA-7251E91F663A}" type="presParOf" srcId="{A59765BB-45F9-47BE-AC58-68FDB7461C8B}" destId="{AEE04370-4E4E-4F43-B112-926A5A82A7A2}" srcOrd="2" destOrd="0" presId="urn:microsoft.com/office/officeart/2005/8/layout/default#10"/>
    <dgm:cxn modelId="{9AA57244-E3CD-4A07-96C1-A10EB6D3DAC8}" type="presParOf" srcId="{A59765BB-45F9-47BE-AC58-68FDB7461C8B}" destId="{96AEF6C2-ED22-4BDE-982F-F0092DA86ECC}" srcOrd="3" destOrd="0" presId="urn:microsoft.com/office/officeart/2005/8/layout/default#10"/>
    <dgm:cxn modelId="{326C4A2D-44E8-4F1F-AC93-AA723A9A3DB6}" type="presParOf" srcId="{A59765BB-45F9-47BE-AC58-68FDB7461C8B}" destId="{B1ADEF17-D8B7-4C58-AEDC-0F7866CAC011}" srcOrd="4" destOrd="0" presId="urn:microsoft.com/office/officeart/2005/8/layout/default#10"/>
    <dgm:cxn modelId="{321845A1-2BAF-43BF-9895-AE2B5D55AC92}" type="presParOf" srcId="{A59765BB-45F9-47BE-AC58-68FDB7461C8B}" destId="{5510A47E-5BB3-4606-AC66-83B8AC00FBA8}" srcOrd="5" destOrd="0" presId="urn:microsoft.com/office/officeart/2005/8/layout/default#10"/>
    <dgm:cxn modelId="{6F98A187-D051-47A4-B62A-1BF8B394F97A}" type="presParOf" srcId="{A59765BB-45F9-47BE-AC58-68FDB7461C8B}" destId="{4493177E-7584-4342-81EC-09B760F82BB5}" srcOrd="6" destOrd="0" presId="urn:microsoft.com/office/officeart/2005/8/layout/default#10"/>
    <dgm:cxn modelId="{E1DD224D-1553-4335-B593-B0CA544BA599}" type="presParOf" srcId="{A59765BB-45F9-47BE-AC58-68FDB7461C8B}" destId="{87E7F3B0-F78B-4BCF-9E58-7D148F46EBB1}" srcOrd="7" destOrd="0" presId="urn:microsoft.com/office/officeart/2005/8/layout/default#10"/>
    <dgm:cxn modelId="{4D218F03-A7E1-42B0-93A4-AA6187340BE5}" type="presParOf" srcId="{A59765BB-45F9-47BE-AC58-68FDB7461C8B}" destId="{8CA1073F-1A10-4238-9285-C68F1B5B0234}" srcOrd="8"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BAD05D4-77CB-44AD-AC88-ECC860E994CD}" type="doc">
      <dgm:prSet loTypeId="urn:microsoft.com/office/officeart/2008/layout/VerticalAccentList" loCatId="hierarchy" qsTypeId="urn:microsoft.com/office/officeart/2005/8/quickstyle/simple2" qsCatId="simple" csTypeId="urn:microsoft.com/office/officeart/2005/8/colors/accent3_4" csCatId="accent3" phldr="1"/>
      <dgm:spPr/>
      <dgm:t>
        <a:bodyPr/>
        <a:lstStyle/>
        <a:p>
          <a:endParaRPr lang="en-US"/>
        </a:p>
      </dgm:t>
    </dgm:pt>
    <dgm:pt modelId="{863A0EEE-C5BB-43B3-B93E-80D8EF0C824F}">
      <dgm:prSet phldrT="[Text]"/>
      <dgm:spPr/>
      <dgm:t>
        <a:bodyPr/>
        <a:lstStyle/>
        <a:p>
          <a:r>
            <a:rPr lang="en-US" dirty="0" smtClean="0"/>
            <a:t>Need MAC address to send to LAN host</a:t>
          </a:r>
          <a:endParaRPr lang="en-US" dirty="0"/>
        </a:p>
      </dgm:t>
    </dgm:pt>
    <dgm:pt modelId="{050CC943-11BB-45EB-8CD3-0D4D9C92EE38}" type="parTrans" cxnId="{A9C4BB9E-D8F2-41E4-8ECD-18FF168A95F6}">
      <dgm:prSet/>
      <dgm:spPr/>
      <dgm:t>
        <a:bodyPr/>
        <a:lstStyle/>
        <a:p>
          <a:endParaRPr lang="en-US"/>
        </a:p>
      </dgm:t>
    </dgm:pt>
    <dgm:pt modelId="{8F870FD2-8989-4A8B-BC24-3BEA1B06E301}" type="sibTrans" cxnId="{A9C4BB9E-D8F2-41E4-8ECD-18FF168A95F6}">
      <dgm:prSet/>
      <dgm:spPr/>
      <dgm:t>
        <a:bodyPr/>
        <a:lstStyle/>
        <a:p>
          <a:endParaRPr lang="en-US"/>
        </a:p>
      </dgm:t>
    </dgm:pt>
    <dgm:pt modelId="{EF4CB11C-093D-4F84-A976-E9634893A42D}">
      <dgm:prSet phldrT="[Text]"/>
      <dgm:spPr/>
      <dgm:t>
        <a:bodyPr/>
        <a:lstStyle/>
        <a:p>
          <a:r>
            <a:rPr lang="en-US" dirty="0" smtClean="0"/>
            <a:t>Manual</a:t>
          </a:r>
          <a:endParaRPr lang="en-US" dirty="0"/>
        </a:p>
      </dgm:t>
    </dgm:pt>
    <dgm:pt modelId="{E23B9FB7-8719-4D26-BD9F-E686107C8FC6}" type="parTrans" cxnId="{FD261CBE-79F3-4D5C-8973-8F2C7BA99A1B}">
      <dgm:prSet/>
      <dgm:spPr/>
      <dgm:t>
        <a:bodyPr/>
        <a:lstStyle/>
        <a:p>
          <a:endParaRPr lang="en-US"/>
        </a:p>
      </dgm:t>
    </dgm:pt>
    <dgm:pt modelId="{662B624D-A1B8-4170-AC89-159D89A5D78D}" type="sibTrans" cxnId="{FD261CBE-79F3-4D5C-8973-8F2C7BA99A1B}">
      <dgm:prSet/>
      <dgm:spPr/>
      <dgm:t>
        <a:bodyPr/>
        <a:lstStyle/>
        <a:p>
          <a:endParaRPr lang="en-US"/>
        </a:p>
      </dgm:t>
    </dgm:pt>
    <dgm:pt modelId="{EE0F4F56-A3E5-45E4-B22C-DB3671C93D85}">
      <dgm:prSet phldrT="[Text]"/>
      <dgm:spPr/>
      <dgm:t>
        <a:bodyPr/>
        <a:lstStyle/>
        <a:p>
          <a:r>
            <a:rPr lang="en-US" dirty="0" smtClean="0"/>
            <a:t>ARP (RFC 826) provides dynamic IP to Ethernet address mapping</a:t>
          </a:r>
          <a:endParaRPr lang="en-US" dirty="0"/>
        </a:p>
      </dgm:t>
    </dgm:pt>
    <dgm:pt modelId="{45920C46-A41E-42B9-8FC0-6FF61708CB29}" type="parTrans" cxnId="{6130FC43-7167-4EFC-BEFA-34D8D03DCE97}">
      <dgm:prSet/>
      <dgm:spPr/>
      <dgm:t>
        <a:bodyPr/>
        <a:lstStyle/>
        <a:p>
          <a:endParaRPr lang="en-US"/>
        </a:p>
      </dgm:t>
    </dgm:pt>
    <dgm:pt modelId="{563313E6-48A3-4975-B2F4-3538C37443C1}" type="sibTrans" cxnId="{6130FC43-7167-4EFC-BEFA-34D8D03DCE97}">
      <dgm:prSet/>
      <dgm:spPr/>
      <dgm:t>
        <a:bodyPr/>
        <a:lstStyle/>
        <a:p>
          <a:endParaRPr lang="en-US"/>
        </a:p>
      </dgm:t>
    </dgm:pt>
    <dgm:pt modelId="{F56C8166-9FF4-4FC5-B23F-3BCF45FFED17}">
      <dgm:prSet phldrT="[Text]"/>
      <dgm:spPr/>
      <dgm:t>
        <a:bodyPr/>
        <a:lstStyle/>
        <a:p>
          <a:r>
            <a:rPr lang="en-US" dirty="0" smtClean="0"/>
            <a:t>Source broadcasts ARP request</a:t>
          </a:r>
          <a:endParaRPr lang="en-US" dirty="0"/>
        </a:p>
      </dgm:t>
    </dgm:pt>
    <dgm:pt modelId="{FFC2CB37-5A9B-4A24-8C2C-B33B453E4592}" type="parTrans" cxnId="{1202D2DC-8433-4271-A992-0E0DEDA0FF98}">
      <dgm:prSet/>
      <dgm:spPr/>
      <dgm:t>
        <a:bodyPr/>
        <a:lstStyle/>
        <a:p>
          <a:endParaRPr lang="en-US"/>
        </a:p>
      </dgm:t>
    </dgm:pt>
    <dgm:pt modelId="{C3D2D179-695C-4BB9-9B31-CE0481C95253}" type="sibTrans" cxnId="{1202D2DC-8433-4271-A992-0E0DEDA0FF98}">
      <dgm:prSet/>
      <dgm:spPr/>
      <dgm:t>
        <a:bodyPr/>
        <a:lstStyle/>
        <a:p>
          <a:endParaRPr lang="en-US"/>
        </a:p>
      </dgm:t>
    </dgm:pt>
    <dgm:pt modelId="{C1C4AD4D-FC98-4E5B-B84E-B35A7AA10706}">
      <dgm:prSet/>
      <dgm:spPr/>
      <dgm:t>
        <a:bodyPr/>
        <a:lstStyle/>
        <a:p>
          <a:r>
            <a:rPr lang="en-US" dirty="0" smtClean="0"/>
            <a:t>Included in network address</a:t>
          </a:r>
          <a:endParaRPr lang="en-US" dirty="0"/>
        </a:p>
      </dgm:t>
    </dgm:pt>
    <dgm:pt modelId="{463AF113-58C9-450E-8197-9E2D69337BE5}" type="parTrans" cxnId="{242760CB-2DA8-46EF-A4FC-F20E30DED2AF}">
      <dgm:prSet/>
      <dgm:spPr/>
      <dgm:t>
        <a:bodyPr/>
        <a:lstStyle/>
        <a:p>
          <a:endParaRPr lang="en-US"/>
        </a:p>
      </dgm:t>
    </dgm:pt>
    <dgm:pt modelId="{2D4727EF-E258-4E0D-A154-F0D107781EEE}" type="sibTrans" cxnId="{242760CB-2DA8-46EF-A4FC-F20E30DED2AF}">
      <dgm:prSet/>
      <dgm:spPr/>
      <dgm:t>
        <a:bodyPr/>
        <a:lstStyle/>
        <a:p>
          <a:endParaRPr lang="en-US"/>
        </a:p>
      </dgm:t>
    </dgm:pt>
    <dgm:pt modelId="{6C7A0472-C97B-41B7-8774-6C847D01A004}">
      <dgm:prSet/>
      <dgm:spPr/>
      <dgm:t>
        <a:bodyPr/>
        <a:lstStyle/>
        <a:p>
          <a:r>
            <a:rPr lang="en-US" dirty="0" smtClean="0"/>
            <a:t>Use central directory</a:t>
          </a:r>
          <a:endParaRPr lang="en-US" dirty="0"/>
        </a:p>
      </dgm:t>
    </dgm:pt>
    <dgm:pt modelId="{4F30B253-0F57-4B3C-92BF-1D54F0604240}" type="parTrans" cxnId="{9A7A7961-8A48-4384-8893-5ABFDF164C80}">
      <dgm:prSet/>
      <dgm:spPr/>
      <dgm:t>
        <a:bodyPr/>
        <a:lstStyle/>
        <a:p>
          <a:endParaRPr lang="en-US"/>
        </a:p>
      </dgm:t>
    </dgm:pt>
    <dgm:pt modelId="{4952E2A0-0BDA-4733-AB6E-7BE59025EC4F}" type="sibTrans" cxnId="{9A7A7961-8A48-4384-8893-5ABFDF164C80}">
      <dgm:prSet/>
      <dgm:spPr/>
      <dgm:t>
        <a:bodyPr/>
        <a:lstStyle/>
        <a:p>
          <a:endParaRPr lang="en-US"/>
        </a:p>
      </dgm:t>
    </dgm:pt>
    <dgm:pt modelId="{38E49830-4A80-406A-B061-099DC50BCD79}">
      <dgm:prSet/>
      <dgm:spPr/>
      <dgm:t>
        <a:bodyPr/>
        <a:lstStyle/>
        <a:p>
          <a:r>
            <a:rPr lang="en-US" dirty="0" smtClean="0"/>
            <a:t>Use address resolution protocol</a:t>
          </a:r>
          <a:endParaRPr lang="en-US" dirty="0"/>
        </a:p>
      </dgm:t>
    </dgm:pt>
    <dgm:pt modelId="{206365FF-38B6-4A36-9669-345F0CDA5726}" type="parTrans" cxnId="{1D34FED3-547A-433C-AE38-A17310E769A7}">
      <dgm:prSet/>
      <dgm:spPr/>
      <dgm:t>
        <a:bodyPr/>
        <a:lstStyle/>
        <a:p>
          <a:endParaRPr lang="en-US"/>
        </a:p>
      </dgm:t>
    </dgm:pt>
    <dgm:pt modelId="{6A97994B-5172-46E2-A184-0ADB79C116BC}" type="sibTrans" cxnId="{1D34FED3-547A-433C-AE38-A17310E769A7}">
      <dgm:prSet/>
      <dgm:spPr/>
      <dgm:t>
        <a:bodyPr/>
        <a:lstStyle/>
        <a:p>
          <a:endParaRPr lang="en-US"/>
        </a:p>
      </dgm:t>
    </dgm:pt>
    <dgm:pt modelId="{54AA0E73-01A4-4A3E-B72C-4BFEC911CCDB}">
      <dgm:prSet/>
      <dgm:spPr/>
      <dgm:t>
        <a:bodyPr/>
        <a:lstStyle/>
        <a:p>
          <a:r>
            <a:rPr lang="en-US" dirty="0" smtClean="0"/>
            <a:t>Destination replies with ARP response</a:t>
          </a:r>
          <a:endParaRPr lang="en-US" dirty="0"/>
        </a:p>
      </dgm:t>
    </dgm:pt>
    <dgm:pt modelId="{3B768DB5-D501-4D57-9710-6C1920B0F458}" type="parTrans" cxnId="{B9DDC6AA-0010-4EDC-ACAA-A46BB44D78BE}">
      <dgm:prSet/>
      <dgm:spPr/>
      <dgm:t>
        <a:bodyPr/>
        <a:lstStyle/>
        <a:p>
          <a:endParaRPr lang="en-US"/>
        </a:p>
      </dgm:t>
    </dgm:pt>
    <dgm:pt modelId="{994C33C8-AF98-43A1-999F-7F0ABD2269F7}" type="sibTrans" cxnId="{B9DDC6AA-0010-4EDC-ACAA-A46BB44D78BE}">
      <dgm:prSet/>
      <dgm:spPr/>
      <dgm:t>
        <a:bodyPr/>
        <a:lstStyle/>
        <a:p>
          <a:endParaRPr lang="en-US"/>
        </a:p>
      </dgm:t>
    </dgm:pt>
    <dgm:pt modelId="{02327633-11B6-5A47-87C7-409A28CB56EF}" type="pres">
      <dgm:prSet presAssocID="{8BAD05D4-77CB-44AD-AC88-ECC860E994CD}" presName="Name0" presStyleCnt="0">
        <dgm:presLayoutVars>
          <dgm:chMax/>
          <dgm:chPref/>
          <dgm:dir/>
        </dgm:presLayoutVars>
      </dgm:prSet>
      <dgm:spPr/>
      <dgm:t>
        <a:bodyPr/>
        <a:lstStyle/>
        <a:p>
          <a:endParaRPr lang="en-US"/>
        </a:p>
      </dgm:t>
    </dgm:pt>
    <dgm:pt modelId="{EF959171-FC16-994C-96AA-64A9AB8C6275}" type="pres">
      <dgm:prSet presAssocID="{863A0EEE-C5BB-43B3-B93E-80D8EF0C824F}" presName="parenttextcomposite" presStyleCnt="0"/>
      <dgm:spPr/>
      <dgm:t>
        <a:bodyPr/>
        <a:lstStyle/>
        <a:p>
          <a:endParaRPr lang="en-US"/>
        </a:p>
      </dgm:t>
    </dgm:pt>
    <dgm:pt modelId="{DA0A0997-9210-654D-A34E-9E5C19CFB308}" type="pres">
      <dgm:prSet presAssocID="{863A0EEE-C5BB-43B3-B93E-80D8EF0C824F}" presName="parenttext" presStyleLbl="revTx" presStyleIdx="0" presStyleCnt="2">
        <dgm:presLayoutVars>
          <dgm:chMax/>
          <dgm:chPref val="2"/>
          <dgm:bulletEnabled val="1"/>
        </dgm:presLayoutVars>
      </dgm:prSet>
      <dgm:spPr/>
      <dgm:t>
        <a:bodyPr/>
        <a:lstStyle/>
        <a:p>
          <a:endParaRPr lang="en-US"/>
        </a:p>
      </dgm:t>
    </dgm:pt>
    <dgm:pt modelId="{FA288191-FF64-E34F-BF37-8113B5D56745}" type="pres">
      <dgm:prSet presAssocID="{863A0EEE-C5BB-43B3-B93E-80D8EF0C824F}" presName="composite" presStyleCnt="0"/>
      <dgm:spPr/>
      <dgm:t>
        <a:bodyPr/>
        <a:lstStyle/>
        <a:p>
          <a:endParaRPr lang="en-US"/>
        </a:p>
      </dgm:t>
    </dgm:pt>
    <dgm:pt modelId="{075BCA36-228E-684B-BAA7-43CABC777151}" type="pres">
      <dgm:prSet presAssocID="{863A0EEE-C5BB-43B3-B93E-80D8EF0C824F}" presName="chevron1" presStyleLbl="alignNode1" presStyleIdx="0" presStyleCnt="14"/>
      <dgm:spPr/>
      <dgm:t>
        <a:bodyPr/>
        <a:lstStyle/>
        <a:p>
          <a:endParaRPr lang="en-US"/>
        </a:p>
      </dgm:t>
    </dgm:pt>
    <dgm:pt modelId="{493BD70A-3DB9-704A-9060-42F35229F2DB}" type="pres">
      <dgm:prSet presAssocID="{863A0EEE-C5BB-43B3-B93E-80D8EF0C824F}" presName="chevron2" presStyleLbl="alignNode1" presStyleIdx="1" presStyleCnt="14"/>
      <dgm:spPr/>
      <dgm:t>
        <a:bodyPr/>
        <a:lstStyle/>
        <a:p>
          <a:endParaRPr lang="en-US"/>
        </a:p>
      </dgm:t>
    </dgm:pt>
    <dgm:pt modelId="{B8B71108-D21A-1448-A78D-07922597A5CE}" type="pres">
      <dgm:prSet presAssocID="{863A0EEE-C5BB-43B3-B93E-80D8EF0C824F}" presName="chevron3" presStyleLbl="alignNode1" presStyleIdx="2" presStyleCnt="14"/>
      <dgm:spPr/>
      <dgm:t>
        <a:bodyPr/>
        <a:lstStyle/>
        <a:p>
          <a:endParaRPr lang="en-US"/>
        </a:p>
      </dgm:t>
    </dgm:pt>
    <dgm:pt modelId="{A0A18238-CFDF-C248-9379-161335D54EED}" type="pres">
      <dgm:prSet presAssocID="{863A0EEE-C5BB-43B3-B93E-80D8EF0C824F}" presName="chevron4" presStyleLbl="alignNode1" presStyleIdx="3" presStyleCnt="14"/>
      <dgm:spPr/>
      <dgm:t>
        <a:bodyPr/>
        <a:lstStyle/>
        <a:p>
          <a:endParaRPr lang="en-US"/>
        </a:p>
      </dgm:t>
    </dgm:pt>
    <dgm:pt modelId="{D9934CB6-DECA-E64F-BCC8-632CCB43BFCD}" type="pres">
      <dgm:prSet presAssocID="{863A0EEE-C5BB-43B3-B93E-80D8EF0C824F}" presName="chevron5" presStyleLbl="alignNode1" presStyleIdx="4" presStyleCnt="14"/>
      <dgm:spPr/>
      <dgm:t>
        <a:bodyPr/>
        <a:lstStyle/>
        <a:p>
          <a:endParaRPr lang="en-US"/>
        </a:p>
      </dgm:t>
    </dgm:pt>
    <dgm:pt modelId="{8A26498D-0859-B04D-9090-637582CE7CB3}" type="pres">
      <dgm:prSet presAssocID="{863A0EEE-C5BB-43B3-B93E-80D8EF0C824F}" presName="chevron6" presStyleLbl="alignNode1" presStyleIdx="5" presStyleCnt="14"/>
      <dgm:spPr/>
      <dgm:t>
        <a:bodyPr/>
        <a:lstStyle/>
        <a:p>
          <a:endParaRPr lang="en-US"/>
        </a:p>
      </dgm:t>
    </dgm:pt>
    <dgm:pt modelId="{99818484-F8C4-2F46-8637-4F655DEFDC81}" type="pres">
      <dgm:prSet presAssocID="{863A0EEE-C5BB-43B3-B93E-80D8EF0C824F}" presName="chevron7" presStyleLbl="alignNode1" presStyleIdx="6" presStyleCnt="14"/>
      <dgm:spPr/>
      <dgm:t>
        <a:bodyPr/>
        <a:lstStyle/>
        <a:p>
          <a:endParaRPr lang="en-US"/>
        </a:p>
      </dgm:t>
    </dgm:pt>
    <dgm:pt modelId="{B7081492-1BC7-2149-BDF8-AC19FC1B419F}" type="pres">
      <dgm:prSet presAssocID="{863A0EEE-C5BB-43B3-B93E-80D8EF0C824F}" presName="childtext" presStyleLbl="solidFgAcc1" presStyleIdx="0" presStyleCnt="2">
        <dgm:presLayoutVars>
          <dgm:chMax/>
          <dgm:chPref val="0"/>
          <dgm:bulletEnabled val="1"/>
        </dgm:presLayoutVars>
      </dgm:prSet>
      <dgm:spPr/>
      <dgm:t>
        <a:bodyPr/>
        <a:lstStyle/>
        <a:p>
          <a:endParaRPr lang="en-US"/>
        </a:p>
      </dgm:t>
    </dgm:pt>
    <dgm:pt modelId="{411EC4C9-11CC-DF4C-BD4E-29026EA4A774}" type="pres">
      <dgm:prSet presAssocID="{8F870FD2-8989-4A8B-BC24-3BEA1B06E301}" presName="sibTrans" presStyleCnt="0"/>
      <dgm:spPr/>
      <dgm:t>
        <a:bodyPr/>
        <a:lstStyle/>
        <a:p>
          <a:endParaRPr lang="en-US"/>
        </a:p>
      </dgm:t>
    </dgm:pt>
    <dgm:pt modelId="{C1BB7AFC-7D18-3E4E-BAEE-647115CCBAFB}" type="pres">
      <dgm:prSet presAssocID="{EE0F4F56-A3E5-45E4-B22C-DB3671C93D85}" presName="parenttextcomposite" presStyleCnt="0"/>
      <dgm:spPr/>
      <dgm:t>
        <a:bodyPr/>
        <a:lstStyle/>
        <a:p>
          <a:endParaRPr lang="en-US"/>
        </a:p>
      </dgm:t>
    </dgm:pt>
    <dgm:pt modelId="{1E016FDD-0C45-9D48-A984-49DF605FBA8C}" type="pres">
      <dgm:prSet presAssocID="{EE0F4F56-A3E5-45E4-B22C-DB3671C93D85}" presName="parenttext" presStyleLbl="revTx" presStyleIdx="1" presStyleCnt="2">
        <dgm:presLayoutVars>
          <dgm:chMax/>
          <dgm:chPref val="2"/>
          <dgm:bulletEnabled val="1"/>
        </dgm:presLayoutVars>
      </dgm:prSet>
      <dgm:spPr/>
      <dgm:t>
        <a:bodyPr/>
        <a:lstStyle/>
        <a:p>
          <a:endParaRPr lang="en-US"/>
        </a:p>
      </dgm:t>
    </dgm:pt>
    <dgm:pt modelId="{5CBC47F2-DE89-584F-A869-90B9B2BA2A59}" type="pres">
      <dgm:prSet presAssocID="{EE0F4F56-A3E5-45E4-B22C-DB3671C93D85}" presName="composite" presStyleCnt="0"/>
      <dgm:spPr/>
      <dgm:t>
        <a:bodyPr/>
        <a:lstStyle/>
        <a:p>
          <a:endParaRPr lang="en-US"/>
        </a:p>
      </dgm:t>
    </dgm:pt>
    <dgm:pt modelId="{60679F3C-8067-2943-A6C8-E441A3B23C75}" type="pres">
      <dgm:prSet presAssocID="{EE0F4F56-A3E5-45E4-B22C-DB3671C93D85}" presName="chevron1" presStyleLbl="alignNode1" presStyleIdx="7" presStyleCnt="14"/>
      <dgm:spPr/>
      <dgm:t>
        <a:bodyPr/>
        <a:lstStyle/>
        <a:p>
          <a:endParaRPr lang="en-US"/>
        </a:p>
      </dgm:t>
    </dgm:pt>
    <dgm:pt modelId="{BF79770A-1AFE-0F45-A718-6E935EED30B9}" type="pres">
      <dgm:prSet presAssocID="{EE0F4F56-A3E5-45E4-B22C-DB3671C93D85}" presName="chevron2" presStyleLbl="alignNode1" presStyleIdx="8" presStyleCnt="14"/>
      <dgm:spPr/>
      <dgm:t>
        <a:bodyPr/>
        <a:lstStyle/>
        <a:p>
          <a:endParaRPr lang="en-US"/>
        </a:p>
      </dgm:t>
    </dgm:pt>
    <dgm:pt modelId="{A70D3CBA-D92C-E04E-8CA1-AD3FACA5AA79}" type="pres">
      <dgm:prSet presAssocID="{EE0F4F56-A3E5-45E4-B22C-DB3671C93D85}" presName="chevron3" presStyleLbl="alignNode1" presStyleIdx="9" presStyleCnt="14"/>
      <dgm:spPr/>
      <dgm:t>
        <a:bodyPr/>
        <a:lstStyle/>
        <a:p>
          <a:endParaRPr lang="en-US"/>
        </a:p>
      </dgm:t>
    </dgm:pt>
    <dgm:pt modelId="{B52259A5-F5FF-3E41-ABB9-2C23A2A09248}" type="pres">
      <dgm:prSet presAssocID="{EE0F4F56-A3E5-45E4-B22C-DB3671C93D85}" presName="chevron4" presStyleLbl="alignNode1" presStyleIdx="10" presStyleCnt="14"/>
      <dgm:spPr/>
      <dgm:t>
        <a:bodyPr/>
        <a:lstStyle/>
        <a:p>
          <a:endParaRPr lang="en-US"/>
        </a:p>
      </dgm:t>
    </dgm:pt>
    <dgm:pt modelId="{C63EA8FA-D313-054A-841A-72B22BFA3C5C}" type="pres">
      <dgm:prSet presAssocID="{EE0F4F56-A3E5-45E4-B22C-DB3671C93D85}" presName="chevron5" presStyleLbl="alignNode1" presStyleIdx="11" presStyleCnt="14"/>
      <dgm:spPr/>
      <dgm:t>
        <a:bodyPr/>
        <a:lstStyle/>
        <a:p>
          <a:endParaRPr lang="en-US"/>
        </a:p>
      </dgm:t>
    </dgm:pt>
    <dgm:pt modelId="{CFB8AA77-1EE8-F242-8034-06A4183763CD}" type="pres">
      <dgm:prSet presAssocID="{EE0F4F56-A3E5-45E4-B22C-DB3671C93D85}" presName="chevron6" presStyleLbl="alignNode1" presStyleIdx="12" presStyleCnt="14"/>
      <dgm:spPr/>
      <dgm:t>
        <a:bodyPr/>
        <a:lstStyle/>
        <a:p>
          <a:endParaRPr lang="en-US"/>
        </a:p>
      </dgm:t>
    </dgm:pt>
    <dgm:pt modelId="{5238E57E-0A2D-0A48-B34E-53617E8EE242}" type="pres">
      <dgm:prSet presAssocID="{EE0F4F56-A3E5-45E4-B22C-DB3671C93D85}" presName="chevron7" presStyleLbl="alignNode1" presStyleIdx="13" presStyleCnt="14"/>
      <dgm:spPr/>
      <dgm:t>
        <a:bodyPr/>
        <a:lstStyle/>
        <a:p>
          <a:endParaRPr lang="en-US"/>
        </a:p>
      </dgm:t>
    </dgm:pt>
    <dgm:pt modelId="{F0465A38-DB75-5046-A024-B2D6F3712531}" type="pres">
      <dgm:prSet presAssocID="{EE0F4F56-A3E5-45E4-B22C-DB3671C93D85}" presName="childtext" presStyleLbl="solidFgAcc1" presStyleIdx="1" presStyleCnt="2">
        <dgm:presLayoutVars>
          <dgm:chMax/>
          <dgm:chPref val="0"/>
          <dgm:bulletEnabled val="1"/>
        </dgm:presLayoutVars>
      </dgm:prSet>
      <dgm:spPr/>
      <dgm:t>
        <a:bodyPr/>
        <a:lstStyle/>
        <a:p>
          <a:endParaRPr lang="en-US"/>
        </a:p>
      </dgm:t>
    </dgm:pt>
  </dgm:ptLst>
  <dgm:cxnLst>
    <dgm:cxn modelId="{242760CB-2DA8-46EF-A4FC-F20E30DED2AF}" srcId="{863A0EEE-C5BB-43B3-B93E-80D8EF0C824F}" destId="{C1C4AD4D-FC98-4E5B-B84E-B35A7AA10706}" srcOrd="1" destOrd="0" parTransId="{463AF113-58C9-450E-8197-9E2D69337BE5}" sibTransId="{2D4727EF-E258-4E0D-A154-F0D107781EEE}"/>
    <dgm:cxn modelId="{1202D2DC-8433-4271-A992-0E0DEDA0FF98}" srcId="{EE0F4F56-A3E5-45E4-B22C-DB3671C93D85}" destId="{F56C8166-9FF4-4FC5-B23F-3BCF45FFED17}" srcOrd="0" destOrd="0" parTransId="{FFC2CB37-5A9B-4A24-8C2C-B33B453E4592}" sibTransId="{C3D2D179-695C-4BB9-9B31-CE0481C95253}"/>
    <dgm:cxn modelId="{FF2F6B94-BD58-46B7-B5AF-FA3AC821A5E6}" type="presOf" srcId="{F56C8166-9FF4-4FC5-B23F-3BCF45FFED17}" destId="{F0465A38-DB75-5046-A024-B2D6F3712531}" srcOrd="0" destOrd="0" presId="urn:microsoft.com/office/officeart/2008/layout/VerticalAccentList"/>
    <dgm:cxn modelId="{E8F4790B-849C-4CB6-A039-ED2249E4DDDF}" type="presOf" srcId="{38E49830-4A80-406A-B061-099DC50BCD79}" destId="{B7081492-1BC7-2149-BDF8-AC19FC1B419F}" srcOrd="0" destOrd="3" presId="urn:microsoft.com/office/officeart/2008/layout/VerticalAccentList"/>
    <dgm:cxn modelId="{3D8DBD93-E813-4668-B7D1-094999A84B72}" type="presOf" srcId="{6C7A0472-C97B-41B7-8774-6C847D01A004}" destId="{B7081492-1BC7-2149-BDF8-AC19FC1B419F}" srcOrd="0" destOrd="2" presId="urn:microsoft.com/office/officeart/2008/layout/VerticalAccentList"/>
    <dgm:cxn modelId="{2F148FB3-8BE1-4CE5-8608-1F7D0E1FEC8B}" type="presOf" srcId="{863A0EEE-C5BB-43B3-B93E-80D8EF0C824F}" destId="{DA0A0997-9210-654D-A34E-9E5C19CFB308}" srcOrd="0" destOrd="0" presId="urn:microsoft.com/office/officeart/2008/layout/VerticalAccentList"/>
    <dgm:cxn modelId="{2E710C86-F942-4330-BBFC-92CAC4EA97B3}" type="presOf" srcId="{EF4CB11C-093D-4F84-A976-E9634893A42D}" destId="{B7081492-1BC7-2149-BDF8-AC19FC1B419F}" srcOrd="0" destOrd="0" presId="urn:microsoft.com/office/officeart/2008/layout/VerticalAccentList"/>
    <dgm:cxn modelId="{BA17D45B-67F0-42C4-A61B-C7E6D5B8DA1A}" type="presOf" srcId="{EE0F4F56-A3E5-45E4-B22C-DB3671C93D85}" destId="{1E016FDD-0C45-9D48-A984-49DF605FBA8C}" srcOrd="0" destOrd="0" presId="urn:microsoft.com/office/officeart/2008/layout/VerticalAccentList"/>
    <dgm:cxn modelId="{451BDCCB-DB87-4BFF-8673-CBB142648F30}" type="presOf" srcId="{8BAD05D4-77CB-44AD-AC88-ECC860E994CD}" destId="{02327633-11B6-5A47-87C7-409A28CB56EF}" srcOrd="0" destOrd="0" presId="urn:microsoft.com/office/officeart/2008/layout/VerticalAccentList"/>
    <dgm:cxn modelId="{9A7A7961-8A48-4384-8893-5ABFDF164C80}" srcId="{863A0EEE-C5BB-43B3-B93E-80D8EF0C824F}" destId="{6C7A0472-C97B-41B7-8774-6C847D01A004}" srcOrd="2" destOrd="0" parTransId="{4F30B253-0F57-4B3C-92BF-1D54F0604240}" sibTransId="{4952E2A0-0BDA-4733-AB6E-7BE59025EC4F}"/>
    <dgm:cxn modelId="{1D34FED3-547A-433C-AE38-A17310E769A7}" srcId="{863A0EEE-C5BB-43B3-B93E-80D8EF0C824F}" destId="{38E49830-4A80-406A-B061-099DC50BCD79}" srcOrd="3" destOrd="0" parTransId="{206365FF-38B6-4A36-9669-345F0CDA5726}" sibTransId="{6A97994B-5172-46E2-A184-0ADB79C116BC}"/>
    <dgm:cxn modelId="{B9DDC6AA-0010-4EDC-ACAA-A46BB44D78BE}" srcId="{EE0F4F56-A3E5-45E4-B22C-DB3671C93D85}" destId="{54AA0E73-01A4-4A3E-B72C-4BFEC911CCDB}" srcOrd="1" destOrd="0" parTransId="{3B768DB5-D501-4D57-9710-6C1920B0F458}" sibTransId="{994C33C8-AF98-43A1-999F-7F0ABD2269F7}"/>
    <dgm:cxn modelId="{3FC99BD4-21E6-4AFF-B0E3-7127FCFC784F}" type="presOf" srcId="{C1C4AD4D-FC98-4E5B-B84E-B35A7AA10706}" destId="{B7081492-1BC7-2149-BDF8-AC19FC1B419F}" srcOrd="0" destOrd="1" presId="urn:microsoft.com/office/officeart/2008/layout/VerticalAccentList"/>
    <dgm:cxn modelId="{A9C4BB9E-D8F2-41E4-8ECD-18FF168A95F6}" srcId="{8BAD05D4-77CB-44AD-AC88-ECC860E994CD}" destId="{863A0EEE-C5BB-43B3-B93E-80D8EF0C824F}" srcOrd="0" destOrd="0" parTransId="{050CC943-11BB-45EB-8CD3-0D4D9C92EE38}" sibTransId="{8F870FD2-8989-4A8B-BC24-3BEA1B06E301}"/>
    <dgm:cxn modelId="{6130FC43-7167-4EFC-BEFA-34D8D03DCE97}" srcId="{8BAD05D4-77CB-44AD-AC88-ECC860E994CD}" destId="{EE0F4F56-A3E5-45E4-B22C-DB3671C93D85}" srcOrd="1" destOrd="0" parTransId="{45920C46-A41E-42B9-8FC0-6FF61708CB29}" sibTransId="{563313E6-48A3-4975-B2F4-3538C37443C1}"/>
    <dgm:cxn modelId="{FD261CBE-79F3-4D5C-8973-8F2C7BA99A1B}" srcId="{863A0EEE-C5BB-43B3-B93E-80D8EF0C824F}" destId="{EF4CB11C-093D-4F84-A976-E9634893A42D}" srcOrd="0" destOrd="0" parTransId="{E23B9FB7-8719-4D26-BD9F-E686107C8FC6}" sibTransId="{662B624D-A1B8-4170-AC89-159D89A5D78D}"/>
    <dgm:cxn modelId="{D3C85720-3DC3-4D33-9370-B27C7625D537}" type="presOf" srcId="{54AA0E73-01A4-4A3E-B72C-4BFEC911CCDB}" destId="{F0465A38-DB75-5046-A024-B2D6F3712531}" srcOrd="0" destOrd="1" presId="urn:microsoft.com/office/officeart/2008/layout/VerticalAccentList"/>
    <dgm:cxn modelId="{228E58B8-8172-43FA-9175-28A92F1B847E}" type="presParOf" srcId="{02327633-11B6-5A47-87C7-409A28CB56EF}" destId="{EF959171-FC16-994C-96AA-64A9AB8C6275}" srcOrd="0" destOrd="0" presId="urn:microsoft.com/office/officeart/2008/layout/VerticalAccentList"/>
    <dgm:cxn modelId="{2A187782-8824-4301-9264-D39416E53C27}" type="presParOf" srcId="{EF959171-FC16-994C-96AA-64A9AB8C6275}" destId="{DA0A0997-9210-654D-A34E-9E5C19CFB308}" srcOrd="0" destOrd="0" presId="urn:microsoft.com/office/officeart/2008/layout/VerticalAccentList"/>
    <dgm:cxn modelId="{BBCFCE97-497F-485C-BACD-79C5ADBFBDF8}" type="presParOf" srcId="{02327633-11B6-5A47-87C7-409A28CB56EF}" destId="{FA288191-FF64-E34F-BF37-8113B5D56745}" srcOrd="1" destOrd="0" presId="urn:microsoft.com/office/officeart/2008/layout/VerticalAccentList"/>
    <dgm:cxn modelId="{9907E902-A461-4F54-A291-D671573433E4}" type="presParOf" srcId="{FA288191-FF64-E34F-BF37-8113B5D56745}" destId="{075BCA36-228E-684B-BAA7-43CABC777151}" srcOrd="0" destOrd="0" presId="urn:microsoft.com/office/officeart/2008/layout/VerticalAccentList"/>
    <dgm:cxn modelId="{5B8DFC12-9636-4841-81EC-2EAC9F42C93B}" type="presParOf" srcId="{FA288191-FF64-E34F-BF37-8113B5D56745}" destId="{493BD70A-3DB9-704A-9060-42F35229F2DB}" srcOrd="1" destOrd="0" presId="urn:microsoft.com/office/officeart/2008/layout/VerticalAccentList"/>
    <dgm:cxn modelId="{5EF1260A-F253-4537-834B-B8656948008A}" type="presParOf" srcId="{FA288191-FF64-E34F-BF37-8113B5D56745}" destId="{B8B71108-D21A-1448-A78D-07922597A5CE}" srcOrd="2" destOrd="0" presId="urn:microsoft.com/office/officeart/2008/layout/VerticalAccentList"/>
    <dgm:cxn modelId="{00A751B5-180D-471A-8FF9-39A4DB49863B}" type="presParOf" srcId="{FA288191-FF64-E34F-BF37-8113B5D56745}" destId="{A0A18238-CFDF-C248-9379-161335D54EED}" srcOrd="3" destOrd="0" presId="urn:microsoft.com/office/officeart/2008/layout/VerticalAccentList"/>
    <dgm:cxn modelId="{E7962849-8ACA-4FEB-A94F-1299D1859149}" type="presParOf" srcId="{FA288191-FF64-E34F-BF37-8113B5D56745}" destId="{D9934CB6-DECA-E64F-BCC8-632CCB43BFCD}" srcOrd="4" destOrd="0" presId="urn:microsoft.com/office/officeart/2008/layout/VerticalAccentList"/>
    <dgm:cxn modelId="{D7BDE2B4-D24A-4339-83B1-824F3AA8709F}" type="presParOf" srcId="{FA288191-FF64-E34F-BF37-8113B5D56745}" destId="{8A26498D-0859-B04D-9090-637582CE7CB3}" srcOrd="5" destOrd="0" presId="urn:microsoft.com/office/officeart/2008/layout/VerticalAccentList"/>
    <dgm:cxn modelId="{39C7EDB7-11DA-46ED-B9C4-E68D0793B753}" type="presParOf" srcId="{FA288191-FF64-E34F-BF37-8113B5D56745}" destId="{99818484-F8C4-2F46-8637-4F655DEFDC81}" srcOrd="6" destOrd="0" presId="urn:microsoft.com/office/officeart/2008/layout/VerticalAccentList"/>
    <dgm:cxn modelId="{87A6C616-6E4A-44E2-8389-0077C7C66BE7}" type="presParOf" srcId="{FA288191-FF64-E34F-BF37-8113B5D56745}" destId="{B7081492-1BC7-2149-BDF8-AC19FC1B419F}" srcOrd="7" destOrd="0" presId="urn:microsoft.com/office/officeart/2008/layout/VerticalAccentList"/>
    <dgm:cxn modelId="{124730AF-15CA-4973-8204-6C449F45544A}" type="presParOf" srcId="{02327633-11B6-5A47-87C7-409A28CB56EF}" destId="{411EC4C9-11CC-DF4C-BD4E-29026EA4A774}" srcOrd="2" destOrd="0" presId="urn:microsoft.com/office/officeart/2008/layout/VerticalAccentList"/>
    <dgm:cxn modelId="{02710D15-4E24-472F-9853-6ECECAA669BA}" type="presParOf" srcId="{02327633-11B6-5A47-87C7-409A28CB56EF}" destId="{C1BB7AFC-7D18-3E4E-BAEE-647115CCBAFB}" srcOrd="3" destOrd="0" presId="urn:microsoft.com/office/officeart/2008/layout/VerticalAccentList"/>
    <dgm:cxn modelId="{BA13CD7A-B1D8-4B4D-A966-A66D16BFFCA3}" type="presParOf" srcId="{C1BB7AFC-7D18-3E4E-BAEE-647115CCBAFB}" destId="{1E016FDD-0C45-9D48-A984-49DF605FBA8C}" srcOrd="0" destOrd="0" presId="urn:microsoft.com/office/officeart/2008/layout/VerticalAccentList"/>
    <dgm:cxn modelId="{4B42CD20-798E-4781-8164-1D87A753A29D}" type="presParOf" srcId="{02327633-11B6-5A47-87C7-409A28CB56EF}" destId="{5CBC47F2-DE89-584F-A869-90B9B2BA2A59}" srcOrd="4" destOrd="0" presId="urn:microsoft.com/office/officeart/2008/layout/VerticalAccentList"/>
    <dgm:cxn modelId="{428FDA85-AB9A-4E73-9099-571FAA177B02}" type="presParOf" srcId="{5CBC47F2-DE89-584F-A869-90B9B2BA2A59}" destId="{60679F3C-8067-2943-A6C8-E441A3B23C75}" srcOrd="0" destOrd="0" presId="urn:microsoft.com/office/officeart/2008/layout/VerticalAccentList"/>
    <dgm:cxn modelId="{2084EA91-4B59-4EF9-A43C-DF1363BD3CFD}" type="presParOf" srcId="{5CBC47F2-DE89-584F-A869-90B9B2BA2A59}" destId="{BF79770A-1AFE-0F45-A718-6E935EED30B9}" srcOrd="1" destOrd="0" presId="urn:microsoft.com/office/officeart/2008/layout/VerticalAccentList"/>
    <dgm:cxn modelId="{F9CAD393-32F9-4BED-86E2-42E50497EA77}" type="presParOf" srcId="{5CBC47F2-DE89-584F-A869-90B9B2BA2A59}" destId="{A70D3CBA-D92C-E04E-8CA1-AD3FACA5AA79}" srcOrd="2" destOrd="0" presId="urn:microsoft.com/office/officeart/2008/layout/VerticalAccentList"/>
    <dgm:cxn modelId="{CB4BDDD9-00B8-4CE2-815E-CE413E6A9A7D}" type="presParOf" srcId="{5CBC47F2-DE89-584F-A869-90B9B2BA2A59}" destId="{B52259A5-F5FF-3E41-ABB9-2C23A2A09248}" srcOrd="3" destOrd="0" presId="urn:microsoft.com/office/officeart/2008/layout/VerticalAccentList"/>
    <dgm:cxn modelId="{9461D386-6828-4656-9AF9-01721D4BBB4C}" type="presParOf" srcId="{5CBC47F2-DE89-584F-A869-90B9B2BA2A59}" destId="{C63EA8FA-D313-054A-841A-72B22BFA3C5C}" srcOrd="4" destOrd="0" presId="urn:microsoft.com/office/officeart/2008/layout/VerticalAccentList"/>
    <dgm:cxn modelId="{84ED29F4-300A-4339-970F-E69D41EC719D}" type="presParOf" srcId="{5CBC47F2-DE89-584F-A869-90B9B2BA2A59}" destId="{CFB8AA77-1EE8-F242-8034-06A4183763CD}" srcOrd="5" destOrd="0" presId="urn:microsoft.com/office/officeart/2008/layout/VerticalAccentList"/>
    <dgm:cxn modelId="{08BBD090-8EED-448D-BEA8-64D38B9E689A}" type="presParOf" srcId="{5CBC47F2-DE89-584F-A869-90B9B2BA2A59}" destId="{5238E57E-0A2D-0A48-B34E-53617E8EE242}" srcOrd="6" destOrd="0" presId="urn:microsoft.com/office/officeart/2008/layout/VerticalAccentList"/>
    <dgm:cxn modelId="{9F497FF2-6D2F-4F40-AF23-8CA3A8DAA27F}" type="presParOf" srcId="{5CBC47F2-DE89-584F-A869-90B9B2BA2A59}" destId="{F0465A38-DB75-5046-A024-B2D6F3712531}"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1E11190-0FE3-4DB2-928C-407C38FDF46B}" type="doc">
      <dgm:prSet loTypeId="urn:microsoft.com/office/officeart/2005/8/layout/hList6" loCatId="list" qsTypeId="urn:microsoft.com/office/officeart/2005/8/quickstyle/simple1" qsCatId="simple" csTypeId="urn:microsoft.com/office/officeart/2005/8/colors/accent1_1" csCatId="accent1" phldr="1"/>
      <dgm:spPr/>
      <dgm:t>
        <a:bodyPr/>
        <a:lstStyle/>
        <a:p>
          <a:endParaRPr lang="en-US"/>
        </a:p>
      </dgm:t>
    </dgm:pt>
    <dgm:pt modelId="{81F32702-F498-4F5A-A89F-D4ACFF4317A8}">
      <dgm:prSet phldrT="[Text]" custT="1"/>
      <dgm:spPr/>
      <dgm:t>
        <a:bodyPr/>
        <a:lstStyle/>
        <a:p>
          <a:r>
            <a:rPr kumimoji="1" lang="en-US" sz="2400" dirty="0" smtClean="0"/>
            <a:t>Requirements for new types of service</a:t>
          </a:r>
          <a:endParaRPr lang="en-US" sz="2400" dirty="0"/>
        </a:p>
      </dgm:t>
    </dgm:pt>
    <dgm:pt modelId="{A4FE72E7-EBC9-4E62-AC01-B1FD7CC2F370}" type="parTrans" cxnId="{BC38B32E-D122-4B3C-B874-B4ECDB8C6E1C}">
      <dgm:prSet/>
      <dgm:spPr/>
      <dgm:t>
        <a:bodyPr/>
        <a:lstStyle/>
        <a:p>
          <a:endParaRPr lang="en-US"/>
        </a:p>
      </dgm:t>
    </dgm:pt>
    <dgm:pt modelId="{155495D4-EDFF-4164-BF35-5373DB3D9AAF}" type="sibTrans" cxnId="{BC38B32E-D122-4B3C-B874-B4ECDB8C6E1C}">
      <dgm:prSet/>
      <dgm:spPr/>
      <dgm:t>
        <a:bodyPr/>
        <a:lstStyle/>
        <a:p>
          <a:endParaRPr lang="en-US"/>
        </a:p>
      </dgm:t>
    </dgm:pt>
    <dgm:pt modelId="{2FE46F37-FB1E-48AA-A845-A750B7B5ABC6}">
      <dgm:prSet phldrT="[Text]" custT="1"/>
      <dgm:spPr/>
      <dgm:t>
        <a:bodyPr/>
        <a:lstStyle/>
        <a:p>
          <a:r>
            <a:rPr kumimoji="1" lang="en-US" sz="2000" dirty="0" smtClean="0"/>
            <a:t>Address configuration</a:t>
          </a:r>
        </a:p>
        <a:p>
          <a:r>
            <a:rPr kumimoji="1" lang="en-US" sz="2000" dirty="0" smtClean="0"/>
            <a:t>routing flexibility</a:t>
          </a:r>
          <a:endParaRPr lang="en-US" sz="2000" dirty="0"/>
        </a:p>
      </dgm:t>
    </dgm:pt>
    <dgm:pt modelId="{D0AB54E4-7E4B-4417-8EC7-154582C202BD}" type="parTrans" cxnId="{275BBE46-CD92-4644-B95F-885DF24FBCFE}">
      <dgm:prSet/>
      <dgm:spPr/>
      <dgm:t>
        <a:bodyPr/>
        <a:lstStyle/>
        <a:p>
          <a:endParaRPr lang="en-US"/>
        </a:p>
      </dgm:t>
    </dgm:pt>
    <dgm:pt modelId="{9320F5FF-CBFE-4A01-9754-C904BD98F6AF}" type="sibTrans" cxnId="{275BBE46-CD92-4644-B95F-885DF24FBCFE}">
      <dgm:prSet/>
      <dgm:spPr/>
      <dgm:t>
        <a:bodyPr/>
        <a:lstStyle/>
        <a:p>
          <a:endParaRPr lang="en-US"/>
        </a:p>
      </dgm:t>
    </dgm:pt>
    <dgm:pt modelId="{88D33AAB-55FA-4D50-8CBF-CD74D55DEE6E}">
      <dgm:prSet phldrT="[Text]" custT="1"/>
      <dgm:spPr/>
      <dgm:t>
        <a:bodyPr/>
        <a:lstStyle/>
        <a:p>
          <a:r>
            <a:rPr kumimoji="1" lang="en-US" sz="2000" dirty="0" smtClean="0"/>
            <a:t>Traffic support</a:t>
          </a:r>
          <a:endParaRPr lang="en-US" sz="2000" dirty="0"/>
        </a:p>
      </dgm:t>
    </dgm:pt>
    <dgm:pt modelId="{9A0C2D71-8525-4941-9615-BF1F2E9F48BB}" type="parTrans" cxnId="{21F7BE75-8435-4EA7-A90D-82FD8E617543}">
      <dgm:prSet/>
      <dgm:spPr/>
      <dgm:t>
        <a:bodyPr/>
        <a:lstStyle/>
        <a:p>
          <a:endParaRPr lang="en-US"/>
        </a:p>
      </dgm:t>
    </dgm:pt>
    <dgm:pt modelId="{AC6FB7F6-09CD-4A29-B1D0-CE756BC579AF}" type="sibTrans" cxnId="{21F7BE75-8435-4EA7-A90D-82FD8E617543}">
      <dgm:prSet/>
      <dgm:spPr/>
      <dgm:t>
        <a:bodyPr/>
        <a:lstStyle/>
        <a:p>
          <a:endParaRPr lang="en-US"/>
        </a:p>
      </dgm:t>
    </dgm:pt>
    <dgm:pt modelId="{BB7380B2-AAC6-48B9-94EF-78E09240CF68}" type="pres">
      <dgm:prSet presAssocID="{E1E11190-0FE3-4DB2-928C-407C38FDF46B}" presName="Name0" presStyleCnt="0">
        <dgm:presLayoutVars>
          <dgm:dir/>
          <dgm:resizeHandles val="exact"/>
        </dgm:presLayoutVars>
      </dgm:prSet>
      <dgm:spPr/>
      <dgm:t>
        <a:bodyPr/>
        <a:lstStyle/>
        <a:p>
          <a:endParaRPr lang="en-US"/>
        </a:p>
      </dgm:t>
    </dgm:pt>
    <dgm:pt modelId="{1BE7CAAA-C358-4835-BC6B-E8938B2FD008}" type="pres">
      <dgm:prSet presAssocID="{81F32702-F498-4F5A-A89F-D4ACFF4317A8}" presName="node" presStyleLbl="node1" presStyleIdx="0" presStyleCnt="1">
        <dgm:presLayoutVars>
          <dgm:bulletEnabled val="1"/>
        </dgm:presLayoutVars>
      </dgm:prSet>
      <dgm:spPr/>
      <dgm:t>
        <a:bodyPr/>
        <a:lstStyle/>
        <a:p>
          <a:endParaRPr lang="en-US"/>
        </a:p>
      </dgm:t>
    </dgm:pt>
  </dgm:ptLst>
  <dgm:cxnLst>
    <dgm:cxn modelId="{9A267C64-7306-48FE-834F-9A80A85229F1}" type="presOf" srcId="{2FE46F37-FB1E-48AA-A845-A750B7B5ABC6}" destId="{1BE7CAAA-C358-4835-BC6B-E8938B2FD008}" srcOrd="0" destOrd="1" presId="urn:microsoft.com/office/officeart/2005/8/layout/hList6"/>
    <dgm:cxn modelId="{3995B8CC-47F8-41FA-BB8B-C578DD610B92}" type="presOf" srcId="{88D33AAB-55FA-4D50-8CBF-CD74D55DEE6E}" destId="{1BE7CAAA-C358-4835-BC6B-E8938B2FD008}" srcOrd="0" destOrd="2" presId="urn:microsoft.com/office/officeart/2005/8/layout/hList6"/>
    <dgm:cxn modelId="{275BBE46-CD92-4644-B95F-885DF24FBCFE}" srcId="{81F32702-F498-4F5A-A89F-D4ACFF4317A8}" destId="{2FE46F37-FB1E-48AA-A845-A750B7B5ABC6}" srcOrd="0" destOrd="0" parTransId="{D0AB54E4-7E4B-4417-8EC7-154582C202BD}" sibTransId="{9320F5FF-CBFE-4A01-9754-C904BD98F6AF}"/>
    <dgm:cxn modelId="{25C47E7F-6BC7-459B-B366-CADB7A4B4743}" type="presOf" srcId="{81F32702-F498-4F5A-A89F-D4ACFF4317A8}" destId="{1BE7CAAA-C358-4835-BC6B-E8938B2FD008}" srcOrd="0" destOrd="0" presId="urn:microsoft.com/office/officeart/2005/8/layout/hList6"/>
    <dgm:cxn modelId="{21F7BE75-8435-4EA7-A90D-82FD8E617543}" srcId="{81F32702-F498-4F5A-A89F-D4ACFF4317A8}" destId="{88D33AAB-55FA-4D50-8CBF-CD74D55DEE6E}" srcOrd="1" destOrd="0" parTransId="{9A0C2D71-8525-4941-9615-BF1F2E9F48BB}" sibTransId="{AC6FB7F6-09CD-4A29-B1D0-CE756BC579AF}"/>
    <dgm:cxn modelId="{AA6F7505-91FE-4B40-B4ED-FA9B4D68EE72}" type="presOf" srcId="{E1E11190-0FE3-4DB2-928C-407C38FDF46B}" destId="{BB7380B2-AAC6-48B9-94EF-78E09240CF68}" srcOrd="0" destOrd="0" presId="urn:microsoft.com/office/officeart/2005/8/layout/hList6"/>
    <dgm:cxn modelId="{BC38B32E-D122-4B3C-B874-B4ECDB8C6E1C}" srcId="{E1E11190-0FE3-4DB2-928C-407C38FDF46B}" destId="{81F32702-F498-4F5A-A89F-D4ACFF4317A8}" srcOrd="0" destOrd="0" parTransId="{A4FE72E7-EBC9-4E62-AC01-B1FD7CC2F370}" sibTransId="{155495D4-EDFF-4164-BF35-5373DB3D9AAF}"/>
    <dgm:cxn modelId="{B97F40B8-C5FD-411E-8619-E34AE3CDF286}" type="presParOf" srcId="{BB7380B2-AAC6-48B9-94EF-78E09240CF68}" destId="{1BE7CAAA-C358-4835-BC6B-E8938B2FD008}"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DE78EA-5FAE-4E8C-8820-52A50A2DAC4E}" type="doc">
      <dgm:prSet loTypeId="urn:microsoft.com/office/officeart/2005/8/layout/hList6" loCatId="list" qsTypeId="urn:microsoft.com/office/officeart/2005/8/quickstyle/simple1" qsCatId="simple" csTypeId="urn:microsoft.com/office/officeart/2005/8/colors/accent1_1" csCatId="accent1" phldr="1"/>
      <dgm:spPr/>
      <dgm:t>
        <a:bodyPr/>
        <a:lstStyle/>
        <a:p>
          <a:endParaRPr lang="en-US"/>
        </a:p>
      </dgm:t>
    </dgm:pt>
    <dgm:pt modelId="{88D6E223-B407-48FA-989F-FECC2750F734}">
      <dgm:prSet phldrT="[Text]"/>
      <dgm:spPr/>
      <dgm:t>
        <a:bodyPr/>
        <a:lstStyle/>
        <a:p>
          <a:r>
            <a:rPr kumimoji="1" lang="en-US" dirty="0" smtClean="0"/>
            <a:t>Address space exhaustion:</a:t>
          </a:r>
          <a:endParaRPr lang="en-US" dirty="0"/>
        </a:p>
      </dgm:t>
    </dgm:pt>
    <dgm:pt modelId="{44303AED-D926-4595-B1C8-F4CF07D81B86}" type="parTrans" cxnId="{C4BC3BF4-8192-448F-ADD4-68D48DFE6599}">
      <dgm:prSet/>
      <dgm:spPr/>
      <dgm:t>
        <a:bodyPr/>
        <a:lstStyle/>
        <a:p>
          <a:endParaRPr lang="en-US"/>
        </a:p>
      </dgm:t>
    </dgm:pt>
    <dgm:pt modelId="{01D69C31-D4A2-4153-93CC-F3EE999F5B04}" type="sibTrans" cxnId="{C4BC3BF4-8192-448F-ADD4-68D48DFE6599}">
      <dgm:prSet/>
      <dgm:spPr/>
      <dgm:t>
        <a:bodyPr/>
        <a:lstStyle/>
        <a:p>
          <a:endParaRPr lang="en-US"/>
        </a:p>
      </dgm:t>
    </dgm:pt>
    <dgm:pt modelId="{E5047D68-14B1-4AEA-B1E4-419C02E80FAC}">
      <dgm:prSet phldrT="[Text]"/>
      <dgm:spPr/>
      <dgm:t>
        <a:bodyPr/>
        <a:lstStyle/>
        <a:p>
          <a:r>
            <a:rPr kumimoji="1" lang="en-US" dirty="0" smtClean="0"/>
            <a:t>Two level addressing (network and host) wastes space</a:t>
          </a:r>
          <a:endParaRPr lang="en-US" dirty="0"/>
        </a:p>
      </dgm:t>
    </dgm:pt>
    <dgm:pt modelId="{EA4C3726-D08D-4745-BAA8-27FF9C879AD3}" type="parTrans" cxnId="{C8320821-1459-4473-A4E4-BB5069409DE6}">
      <dgm:prSet/>
      <dgm:spPr/>
      <dgm:t>
        <a:bodyPr/>
        <a:lstStyle/>
        <a:p>
          <a:endParaRPr lang="en-US"/>
        </a:p>
      </dgm:t>
    </dgm:pt>
    <dgm:pt modelId="{EE934DDF-9A9B-46EE-8612-D3614E2864CA}" type="sibTrans" cxnId="{C8320821-1459-4473-A4E4-BB5069409DE6}">
      <dgm:prSet/>
      <dgm:spPr/>
      <dgm:t>
        <a:bodyPr/>
        <a:lstStyle/>
        <a:p>
          <a:endParaRPr lang="en-US"/>
        </a:p>
      </dgm:t>
    </dgm:pt>
    <dgm:pt modelId="{CE22C899-FC33-4F69-B37D-38BD75F2D2DF}">
      <dgm:prSet/>
      <dgm:spPr/>
      <dgm:t>
        <a:bodyPr/>
        <a:lstStyle/>
        <a:p>
          <a:r>
            <a:rPr kumimoji="1" lang="en-US" dirty="0" smtClean="0"/>
            <a:t>Network addresses used even if not connected</a:t>
          </a:r>
        </a:p>
      </dgm:t>
    </dgm:pt>
    <dgm:pt modelId="{DA34306A-8A9E-4E8C-9C8D-A2717ACB7940}" type="parTrans" cxnId="{856E6F16-0ADA-4785-9BF6-3D9B01FE80FE}">
      <dgm:prSet/>
      <dgm:spPr/>
      <dgm:t>
        <a:bodyPr/>
        <a:lstStyle/>
        <a:p>
          <a:endParaRPr lang="en-US"/>
        </a:p>
      </dgm:t>
    </dgm:pt>
    <dgm:pt modelId="{75B15CE3-AE94-40E0-BB76-6AC555E09377}" type="sibTrans" cxnId="{856E6F16-0ADA-4785-9BF6-3D9B01FE80FE}">
      <dgm:prSet/>
      <dgm:spPr/>
      <dgm:t>
        <a:bodyPr/>
        <a:lstStyle/>
        <a:p>
          <a:endParaRPr lang="en-US"/>
        </a:p>
      </dgm:t>
    </dgm:pt>
    <dgm:pt modelId="{AA4BABCA-8150-4838-BCEC-B5542A4BDF71}">
      <dgm:prSet/>
      <dgm:spPr/>
      <dgm:t>
        <a:bodyPr/>
        <a:lstStyle/>
        <a:p>
          <a:r>
            <a:rPr kumimoji="1" lang="en-US" dirty="0" smtClean="0"/>
            <a:t>Growth of networks and the Internet</a:t>
          </a:r>
        </a:p>
      </dgm:t>
    </dgm:pt>
    <dgm:pt modelId="{2E13010A-F063-4A40-AA71-116417F615E6}" type="parTrans" cxnId="{781DDF31-8E38-4021-B9D3-74A8FD3910AB}">
      <dgm:prSet/>
      <dgm:spPr/>
      <dgm:t>
        <a:bodyPr/>
        <a:lstStyle/>
        <a:p>
          <a:endParaRPr lang="en-US"/>
        </a:p>
      </dgm:t>
    </dgm:pt>
    <dgm:pt modelId="{4E40E9E9-ECD5-4F08-8A16-62980CCC7528}" type="sibTrans" cxnId="{781DDF31-8E38-4021-B9D3-74A8FD3910AB}">
      <dgm:prSet/>
      <dgm:spPr/>
      <dgm:t>
        <a:bodyPr/>
        <a:lstStyle/>
        <a:p>
          <a:endParaRPr lang="en-US"/>
        </a:p>
      </dgm:t>
    </dgm:pt>
    <dgm:pt modelId="{D9783B73-7D11-441E-A6AB-E31624861D83}">
      <dgm:prSet/>
      <dgm:spPr/>
      <dgm:t>
        <a:bodyPr/>
        <a:lstStyle/>
        <a:p>
          <a:r>
            <a:rPr kumimoji="1" lang="en-US" dirty="0" smtClean="0"/>
            <a:t>Extended use of TCP/IP</a:t>
          </a:r>
        </a:p>
      </dgm:t>
    </dgm:pt>
    <dgm:pt modelId="{3B6492F1-669D-4779-9529-9248816994D9}" type="parTrans" cxnId="{DB7126D2-47A9-4430-84FC-B2BA0F524641}">
      <dgm:prSet/>
      <dgm:spPr/>
      <dgm:t>
        <a:bodyPr/>
        <a:lstStyle/>
        <a:p>
          <a:endParaRPr lang="en-US"/>
        </a:p>
      </dgm:t>
    </dgm:pt>
    <dgm:pt modelId="{59A502CD-4F8E-491A-97B5-7A80122D70D3}" type="sibTrans" cxnId="{DB7126D2-47A9-4430-84FC-B2BA0F524641}">
      <dgm:prSet/>
      <dgm:spPr/>
      <dgm:t>
        <a:bodyPr/>
        <a:lstStyle/>
        <a:p>
          <a:endParaRPr lang="en-US"/>
        </a:p>
      </dgm:t>
    </dgm:pt>
    <dgm:pt modelId="{5C7ACA75-AC91-4098-8692-EECB10F0A189}">
      <dgm:prSet/>
      <dgm:spPr/>
      <dgm:t>
        <a:bodyPr/>
        <a:lstStyle/>
        <a:p>
          <a:r>
            <a:rPr kumimoji="1" lang="en-US" dirty="0" smtClean="0"/>
            <a:t>Single address per host</a:t>
          </a:r>
        </a:p>
      </dgm:t>
    </dgm:pt>
    <dgm:pt modelId="{28854D10-52DE-41A6-87A0-D9149D759F1B}" type="parTrans" cxnId="{C116B147-C1F9-42EF-B967-5E841C349601}">
      <dgm:prSet/>
      <dgm:spPr/>
      <dgm:t>
        <a:bodyPr/>
        <a:lstStyle/>
        <a:p>
          <a:endParaRPr lang="en-US"/>
        </a:p>
      </dgm:t>
    </dgm:pt>
    <dgm:pt modelId="{0C645C2B-B21E-427C-88F5-FCF3DF640FDB}" type="sibTrans" cxnId="{C116B147-C1F9-42EF-B967-5E841C349601}">
      <dgm:prSet/>
      <dgm:spPr/>
      <dgm:t>
        <a:bodyPr/>
        <a:lstStyle/>
        <a:p>
          <a:endParaRPr lang="en-US"/>
        </a:p>
      </dgm:t>
    </dgm:pt>
    <dgm:pt modelId="{14A65145-C1CA-4FC5-8EB6-0ACF381F48F7}" type="pres">
      <dgm:prSet presAssocID="{DBDE78EA-5FAE-4E8C-8820-52A50A2DAC4E}" presName="Name0" presStyleCnt="0">
        <dgm:presLayoutVars>
          <dgm:dir/>
          <dgm:resizeHandles val="exact"/>
        </dgm:presLayoutVars>
      </dgm:prSet>
      <dgm:spPr/>
      <dgm:t>
        <a:bodyPr/>
        <a:lstStyle/>
        <a:p>
          <a:endParaRPr lang="en-US"/>
        </a:p>
      </dgm:t>
    </dgm:pt>
    <dgm:pt modelId="{0A928984-F711-4D38-A49C-EE8552E5425D}" type="pres">
      <dgm:prSet presAssocID="{88D6E223-B407-48FA-989F-FECC2750F734}" presName="node" presStyleLbl="node1" presStyleIdx="0" presStyleCnt="1" custLinFactNeighborX="6522">
        <dgm:presLayoutVars>
          <dgm:bulletEnabled val="1"/>
        </dgm:presLayoutVars>
      </dgm:prSet>
      <dgm:spPr/>
      <dgm:t>
        <a:bodyPr/>
        <a:lstStyle/>
        <a:p>
          <a:endParaRPr lang="en-US"/>
        </a:p>
      </dgm:t>
    </dgm:pt>
  </dgm:ptLst>
  <dgm:cxnLst>
    <dgm:cxn modelId="{C116B147-C1F9-42EF-B967-5E841C349601}" srcId="{88D6E223-B407-48FA-989F-FECC2750F734}" destId="{5C7ACA75-AC91-4098-8692-EECB10F0A189}" srcOrd="4" destOrd="0" parTransId="{28854D10-52DE-41A6-87A0-D9149D759F1B}" sibTransId="{0C645C2B-B21E-427C-88F5-FCF3DF640FDB}"/>
    <dgm:cxn modelId="{781DDF31-8E38-4021-B9D3-74A8FD3910AB}" srcId="{88D6E223-B407-48FA-989F-FECC2750F734}" destId="{AA4BABCA-8150-4838-BCEC-B5542A4BDF71}" srcOrd="2" destOrd="0" parTransId="{2E13010A-F063-4A40-AA71-116417F615E6}" sibTransId="{4E40E9E9-ECD5-4F08-8A16-62980CCC7528}"/>
    <dgm:cxn modelId="{B4C9B742-7C17-49B3-AACB-9DBF14A891FE}" type="presOf" srcId="{E5047D68-14B1-4AEA-B1E4-419C02E80FAC}" destId="{0A928984-F711-4D38-A49C-EE8552E5425D}" srcOrd="0" destOrd="1" presId="urn:microsoft.com/office/officeart/2005/8/layout/hList6"/>
    <dgm:cxn modelId="{DB7126D2-47A9-4430-84FC-B2BA0F524641}" srcId="{88D6E223-B407-48FA-989F-FECC2750F734}" destId="{D9783B73-7D11-441E-A6AB-E31624861D83}" srcOrd="3" destOrd="0" parTransId="{3B6492F1-669D-4779-9529-9248816994D9}" sibTransId="{59A502CD-4F8E-491A-97B5-7A80122D70D3}"/>
    <dgm:cxn modelId="{856E6F16-0ADA-4785-9BF6-3D9B01FE80FE}" srcId="{88D6E223-B407-48FA-989F-FECC2750F734}" destId="{CE22C899-FC33-4F69-B37D-38BD75F2D2DF}" srcOrd="1" destOrd="0" parTransId="{DA34306A-8A9E-4E8C-9C8D-A2717ACB7940}" sibTransId="{75B15CE3-AE94-40E0-BB76-6AC555E09377}"/>
    <dgm:cxn modelId="{E2E28441-788D-4C25-963F-A89E4EBC52C8}" type="presOf" srcId="{CE22C899-FC33-4F69-B37D-38BD75F2D2DF}" destId="{0A928984-F711-4D38-A49C-EE8552E5425D}" srcOrd="0" destOrd="2" presId="urn:microsoft.com/office/officeart/2005/8/layout/hList6"/>
    <dgm:cxn modelId="{C4BC3BF4-8192-448F-ADD4-68D48DFE6599}" srcId="{DBDE78EA-5FAE-4E8C-8820-52A50A2DAC4E}" destId="{88D6E223-B407-48FA-989F-FECC2750F734}" srcOrd="0" destOrd="0" parTransId="{44303AED-D926-4595-B1C8-F4CF07D81B86}" sibTransId="{01D69C31-D4A2-4153-93CC-F3EE999F5B04}"/>
    <dgm:cxn modelId="{55881D86-6BB6-4343-A823-3CFC772876D6}" type="presOf" srcId="{5C7ACA75-AC91-4098-8692-EECB10F0A189}" destId="{0A928984-F711-4D38-A49C-EE8552E5425D}" srcOrd="0" destOrd="5" presId="urn:microsoft.com/office/officeart/2005/8/layout/hList6"/>
    <dgm:cxn modelId="{EFF456B2-0C04-4065-93F9-7C05FDF9FD57}" type="presOf" srcId="{DBDE78EA-5FAE-4E8C-8820-52A50A2DAC4E}" destId="{14A65145-C1CA-4FC5-8EB6-0ACF381F48F7}" srcOrd="0" destOrd="0" presId="urn:microsoft.com/office/officeart/2005/8/layout/hList6"/>
    <dgm:cxn modelId="{C191B259-41F1-4E58-98A9-2787F580425A}" type="presOf" srcId="{AA4BABCA-8150-4838-BCEC-B5542A4BDF71}" destId="{0A928984-F711-4D38-A49C-EE8552E5425D}" srcOrd="0" destOrd="3" presId="urn:microsoft.com/office/officeart/2005/8/layout/hList6"/>
    <dgm:cxn modelId="{817E94F9-3206-4259-ABD0-4E1AE92084AC}" type="presOf" srcId="{88D6E223-B407-48FA-989F-FECC2750F734}" destId="{0A928984-F711-4D38-A49C-EE8552E5425D}" srcOrd="0" destOrd="0" presId="urn:microsoft.com/office/officeart/2005/8/layout/hList6"/>
    <dgm:cxn modelId="{C8320821-1459-4473-A4E4-BB5069409DE6}" srcId="{88D6E223-B407-48FA-989F-FECC2750F734}" destId="{E5047D68-14B1-4AEA-B1E4-419C02E80FAC}" srcOrd="0" destOrd="0" parTransId="{EA4C3726-D08D-4745-BAA8-27FF9C879AD3}" sibTransId="{EE934DDF-9A9B-46EE-8612-D3614E2864CA}"/>
    <dgm:cxn modelId="{0D727C02-1054-4B86-923B-9F8C1B2B0AF3}" type="presOf" srcId="{D9783B73-7D11-441E-A6AB-E31624861D83}" destId="{0A928984-F711-4D38-A49C-EE8552E5425D}" srcOrd="0" destOrd="4" presId="urn:microsoft.com/office/officeart/2005/8/layout/hList6"/>
    <dgm:cxn modelId="{B0EDF3E9-C8BE-49C3-BA17-0A7FBDBBBE48}" type="presParOf" srcId="{14A65145-C1CA-4FC5-8EB6-0ACF381F48F7}" destId="{0A928984-F711-4D38-A49C-EE8552E5425D}" srcOrd="0"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093E476-634E-4E8E-BD74-B43D8F63F886}"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US"/>
        </a:p>
      </dgm:t>
    </dgm:pt>
    <dgm:pt modelId="{E7FB56A6-AEE1-4EEF-ABB7-399D573EFA3F}">
      <dgm:prSet phldrT="[Text]"/>
      <dgm:spPr/>
      <dgm:t>
        <a:bodyPr/>
        <a:lstStyle/>
        <a:p>
          <a:r>
            <a:rPr kumimoji="1" lang="en-US" dirty="0" smtClean="0"/>
            <a:t>Three types of addresses:</a:t>
          </a:r>
          <a:endParaRPr lang="en-US" dirty="0"/>
        </a:p>
      </dgm:t>
    </dgm:pt>
    <dgm:pt modelId="{958D2922-B87B-4D62-9A41-6097614F04A7}" type="parTrans" cxnId="{FFEADC84-3E2B-4EF2-8BF2-442C14C700C8}">
      <dgm:prSet/>
      <dgm:spPr/>
      <dgm:t>
        <a:bodyPr/>
        <a:lstStyle/>
        <a:p>
          <a:endParaRPr lang="en-US"/>
        </a:p>
      </dgm:t>
    </dgm:pt>
    <dgm:pt modelId="{66256F0E-F84D-49C7-BEE2-CF6F3032AA03}" type="sibTrans" cxnId="{FFEADC84-3E2B-4EF2-8BF2-442C14C700C8}">
      <dgm:prSet/>
      <dgm:spPr/>
      <dgm:t>
        <a:bodyPr/>
        <a:lstStyle/>
        <a:p>
          <a:endParaRPr lang="en-US"/>
        </a:p>
      </dgm:t>
    </dgm:pt>
    <dgm:pt modelId="{3F140696-AD30-4EA8-8FAA-FABA674001BD}">
      <dgm:prSet/>
      <dgm:spPr>
        <a:solidFill>
          <a:schemeClr val="bg1">
            <a:alpha val="90000"/>
          </a:schemeClr>
        </a:solidFill>
      </dgm:spPr>
      <dgm:t>
        <a:bodyPr/>
        <a:lstStyle/>
        <a:p>
          <a:r>
            <a:rPr kumimoji="1" lang="en-US" dirty="0" err="1" smtClean="0"/>
            <a:t>Unicast</a:t>
          </a:r>
          <a:r>
            <a:rPr kumimoji="1" lang="en-US" dirty="0" smtClean="0"/>
            <a:t> - single interface address</a:t>
          </a:r>
          <a:endParaRPr lang="en-US" dirty="0"/>
        </a:p>
      </dgm:t>
    </dgm:pt>
    <dgm:pt modelId="{3EE53258-2A9A-4A70-A75D-49F59DAA3910}" type="parTrans" cxnId="{5392C0FA-27AE-4606-AB27-D4B3F97657F5}">
      <dgm:prSet/>
      <dgm:spPr/>
      <dgm:t>
        <a:bodyPr/>
        <a:lstStyle/>
        <a:p>
          <a:endParaRPr lang="en-US"/>
        </a:p>
      </dgm:t>
    </dgm:pt>
    <dgm:pt modelId="{FFC6C0C1-14FA-48BD-8846-43D69A17B6A1}" type="sibTrans" cxnId="{5392C0FA-27AE-4606-AB27-D4B3F97657F5}">
      <dgm:prSet/>
      <dgm:spPr/>
      <dgm:t>
        <a:bodyPr/>
        <a:lstStyle/>
        <a:p>
          <a:endParaRPr lang="en-US"/>
        </a:p>
      </dgm:t>
    </dgm:pt>
    <dgm:pt modelId="{BB6B1855-FE36-4203-9509-C84B338857A7}">
      <dgm:prSet/>
      <dgm:spPr>
        <a:solidFill>
          <a:schemeClr val="bg1">
            <a:alpha val="90000"/>
          </a:schemeClr>
        </a:solidFill>
      </dgm:spPr>
      <dgm:t>
        <a:bodyPr/>
        <a:lstStyle/>
        <a:p>
          <a:r>
            <a:rPr kumimoji="1" lang="en-US" dirty="0" err="1" smtClean="0"/>
            <a:t>Anycast</a:t>
          </a:r>
          <a:r>
            <a:rPr kumimoji="1" lang="en-US" dirty="0" smtClean="0"/>
            <a:t> - one of a set of interface addresses</a:t>
          </a:r>
        </a:p>
      </dgm:t>
    </dgm:pt>
    <dgm:pt modelId="{A3154228-C09A-4C16-8FC8-0F1F25DAFEEF}" type="parTrans" cxnId="{0D5688CD-530F-4117-9366-FB5ADA9E38E8}">
      <dgm:prSet/>
      <dgm:spPr/>
      <dgm:t>
        <a:bodyPr/>
        <a:lstStyle/>
        <a:p>
          <a:endParaRPr lang="en-US"/>
        </a:p>
      </dgm:t>
    </dgm:pt>
    <dgm:pt modelId="{2F277E16-4454-4786-9A65-83B06D51261B}" type="sibTrans" cxnId="{0D5688CD-530F-4117-9366-FB5ADA9E38E8}">
      <dgm:prSet/>
      <dgm:spPr/>
      <dgm:t>
        <a:bodyPr/>
        <a:lstStyle/>
        <a:p>
          <a:endParaRPr lang="en-US"/>
        </a:p>
      </dgm:t>
    </dgm:pt>
    <dgm:pt modelId="{B3EE1F09-D200-4761-B09C-E2D7CE42F3B2}">
      <dgm:prSet/>
      <dgm:spPr>
        <a:solidFill>
          <a:schemeClr val="bg1">
            <a:alpha val="90000"/>
          </a:schemeClr>
        </a:solidFill>
      </dgm:spPr>
      <dgm:t>
        <a:bodyPr/>
        <a:lstStyle/>
        <a:p>
          <a:r>
            <a:rPr kumimoji="1" lang="en-US" dirty="0" smtClean="0"/>
            <a:t>Multicast - all of a set of interfaces</a:t>
          </a:r>
        </a:p>
      </dgm:t>
    </dgm:pt>
    <dgm:pt modelId="{AD7E4393-E358-4BE9-9842-B5A744C808FB}" type="parTrans" cxnId="{556B5744-5C69-44F1-995D-97942D6E27CE}">
      <dgm:prSet/>
      <dgm:spPr/>
      <dgm:t>
        <a:bodyPr/>
        <a:lstStyle/>
        <a:p>
          <a:endParaRPr lang="en-US"/>
        </a:p>
      </dgm:t>
    </dgm:pt>
    <dgm:pt modelId="{94FB12C9-6CEF-494A-84C8-CC679AB1033E}" type="sibTrans" cxnId="{556B5744-5C69-44F1-995D-97942D6E27CE}">
      <dgm:prSet/>
      <dgm:spPr/>
      <dgm:t>
        <a:bodyPr/>
        <a:lstStyle/>
        <a:p>
          <a:endParaRPr lang="en-US"/>
        </a:p>
      </dgm:t>
    </dgm:pt>
    <dgm:pt modelId="{73FEB909-0185-470E-BBB6-43C9BD67170A}" type="pres">
      <dgm:prSet presAssocID="{6093E476-634E-4E8E-BD74-B43D8F63F886}" presName="linear" presStyleCnt="0">
        <dgm:presLayoutVars>
          <dgm:dir/>
          <dgm:animLvl val="lvl"/>
          <dgm:resizeHandles val="exact"/>
        </dgm:presLayoutVars>
      </dgm:prSet>
      <dgm:spPr/>
      <dgm:t>
        <a:bodyPr/>
        <a:lstStyle/>
        <a:p>
          <a:endParaRPr lang="en-US"/>
        </a:p>
      </dgm:t>
    </dgm:pt>
    <dgm:pt modelId="{0CD38EB2-64B2-4CB2-86F2-97A21F24092B}" type="pres">
      <dgm:prSet presAssocID="{E7FB56A6-AEE1-4EEF-ABB7-399D573EFA3F}" presName="parentLin" presStyleCnt="0"/>
      <dgm:spPr/>
      <dgm:t>
        <a:bodyPr/>
        <a:lstStyle/>
        <a:p>
          <a:endParaRPr lang="en-US"/>
        </a:p>
      </dgm:t>
    </dgm:pt>
    <dgm:pt modelId="{3891F61E-49B5-4538-B97E-76353C273F33}" type="pres">
      <dgm:prSet presAssocID="{E7FB56A6-AEE1-4EEF-ABB7-399D573EFA3F}" presName="parentLeftMargin" presStyleLbl="node1" presStyleIdx="0" presStyleCnt="1"/>
      <dgm:spPr/>
      <dgm:t>
        <a:bodyPr/>
        <a:lstStyle/>
        <a:p>
          <a:endParaRPr lang="en-US"/>
        </a:p>
      </dgm:t>
    </dgm:pt>
    <dgm:pt modelId="{6DC963C9-26C7-466F-9E79-E260B845B30A}" type="pres">
      <dgm:prSet presAssocID="{E7FB56A6-AEE1-4EEF-ABB7-399D573EFA3F}" presName="parentText" presStyleLbl="node1" presStyleIdx="0" presStyleCnt="1">
        <dgm:presLayoutVars>
          <dgm:chMax val="0"/>
          <dgm:bulletEnabled val="1"/>
        </dgm:presLayoutVars>
      </dgm:prSet>
      <dgm:spPr/>
      <dgm:t>
        <a:bodyPr/>
        <a:lstStyle/>
        <a:p>
          <a:endParaRPr lang="en-US"/>
        </a:p>
      </dgm:t>
    </dgm:pt>
    <dgm:pt modelId="{7BCBA470-DCF5-42F9-A123-8B8DB2163074}" type="pres">
      <dgm:prSet presAssocID="{E7FB56A6-AEE1-4EEF-ABB7-399D573EFA3F}" presName="negativeSpace" presStyleCnt="0"/>
      <dgm:spPr/>
      <dgm:t>
        <a:bodyPr/>
        <a:lstStyle/>
        <a:p>
          <a:endParaRPr lang="en-US"/>
        </a:p>
      </dgm:t>
    </dgm:pt>
    <dgm:pt modelId="{3A9E254A-96F0-4DA1-A8F8-F4F7B84A117F}" type="pres">
      <dgm:prSet presAssocID="{E7FB56A6-AEE1-4EEF-ABB7-399D573EFA3F}" presName="childText" presStyleLbl="conFgAcc1" presStyleIdx="0" presStyleCnt="1">
        <dgm:presLayoutVars>
          <dgm:bulletEnabled val="1"/>
        </dgm:presLayoutVars>
      </dgm:prSet>
      <dgm:spPr/>
      <dgm:t>
        <a:bodyPr/>
        <a:lstStyle/>
        <a:p>
          <a:endParaRPr lang="en-US"/>
        </a:p>
      </dgm:t>
    </dgm:pt>
  </dgm:ptLst>
  <dgm:cxnLst>
    <dgm:cxn modelId="{71C6411B-C785-4B6B-A564-1C468F4635DB}" type="presOf" srcId="{BB6B1855-FE36-4203-9509-C84B338857A7}" destId="{3A9E254A-96F0-4DA1-A8F8-F4F7B84A117F}" srcOrd="0" destOrd="1" presId="urn:microsoft.com/office/officeart/2005/8/layout/list1"/>
    <dgm:cxn modelId="{5392C0FA-27AE-4606-AB27-D4B3F97657F5}" srcId="{E7FB56A6-AEE1-4EEF-ABB7-399D573EFA3F}" destId="{3F140696-AD30-4EA8-8FAA-FABA674001BD}" srcOrd="0" destOrd="0" parTransId="{3EE53258-2A9A-4A70-A75D-49F59DAA3910}" sibTransId="{FFC6C0C1-14FA-48BD-8846-43D69A17B6A1}"/>
    <dgm:cxn modelId="{0D5688CD-530F-4117-9366-FB5ADA9E38E8}" srcId="{E7FB56A6-AEE1-4EEF-ABB7-399D573EFA3F}" destId="{BB6B1855-FE36-4203-9509-C84B338857A7}" srcOrd="1" destOrd="0" parTransId="{A3154228-C09A-4C16-8FC8-0F1F25DAFEEF}" sibTransId="{2F277E16-4454-4786-9A65-83B06D51261B}"/>
    <dgm:cxn modelId="{C96FD078-223C-4691-BB62-96DB328433F0}" type="presOf" srcId="{B3EE1F09-D200-4761-B09C-E2D7CE42F3B2}" destId="{3A9E254A-96F0-4DA1-A8F8-F4F7B84A117F}" srcOrd="0" destOrd="2" presId="urn:microsoft.com/office/officeart/2005/8/layout/list1"/>
    <dgm:cxn modelId="{FFEADC84-3E2B-4EF2-8BF2-442C14C700C8}" srcId="{6093E476-634E-4E8E-BD74-B43D8F63F886}" destId="{E7FB56A6-AEE1-4EEF-ABB7-399D573EFA3F}" srcOrd="0" destOrd="0" parTransId="{958D2922-B87B-4D62-9A41-6097614F04A7}" sibTransId="{66256F0E-F84D-49C7-BEE2-CF6F3032AA03}"/>
    <dgm:cxn modelId="{4FD9CC34-8817-4D6B-B86C-B3D1543C73EC}" type="presOf" srcId="{3F140696-AD30-4EA8-8FAA-FABA674001BD}" destId="{3A9E254A-96F0-4DA1-A8F8-F4F7B84A117F}" srcOrd="0" destOrd="0" presId="urn:microsoft.com/office/officeart/2005/8/layout/list1"/>
    <dgm:cxn modelId="{E2E274D1-E4F3-47BD-AC20-4244206B858E}" type="presOf" srcId="{E7FB56A6-AEE1-4EEF-ABB7-399D573EFA3F}" destId="{3891F61E-49B5-4538-B97E-76353C273F33}" srcOrd="0" destOrd="0" presId="urn:microsoft.com/office/officeart/2005/8/layout/list1"/>
    <dgm:cxn modelId="{556B5744-5C69-44F1-995D-97942D6E27CE}" srcId="{E7FB56A6-AEE1-4EEF-ABB7-399D573EFA3F}" destId="{B3EE1F09-D200-4761-B09C-E2D7CE42F3B2}" srcOrd="2" destOrd="0" parTransId="{AD7E4393-E358-4BE9-9842-B5A744C808FB}" sibTransId="{94FB12C9-6CEF-494A-84C8-CC679AB1033E}"/>
    <dgm:cxn modelId="{4B9CB546-70E4-40ED-8520-FC6AA233EA3B}" type="presOf" srcId="{E7FB56A6-AEE1-4EEF-ABB7-399D573EFA3F}" destId="{6DC963C9-26C7-466F-9E79-E260B845B30A}" srcOrd="1" destOrd="0" presId="urn:microsoft.com/office/officeart/2005/8/layout/list1"/>
    <dgm:cxn modelId="{B717256C-C65C-49D9-BB19-08567AE69C87}" type="presOf" srcId="{6093E476-634E-4E8E-BD74-B43D8F63F886}" destId="{73FEB909-0185-470E-BBB6-43C9BD67170A}" srcOrd="0" destOrd="0" presId="urn:microsoft.com/office/officeart/2005/8/layout/list1"/>
    <dgm:cxn modelId="{02BA2A3D-EF26-4FB5-8017-83EBFCAE10BA}" type="presParOf" srcId="{73FEB909-0185-470E-BBB6-43C9BD67170A}" destId="{0CD38EB2-64B2-4CB2-86F2-97A21F24092B}" srcOrd="0" destOrd="0" presId="urn:microsoft.com/office/officeart/2005/8/layout/list1"/>
    <dgm:cxn modelId="{31B3C2FE-85FE-4EE2-8CE4-F5A1E1DEE891}" type="presParOf" srcId="{0CD38EB2-64B2-4CB2-86F2-97A21F24092B}" destId="{3891F61E-49B5-4538-B97E-76353C273F33}" srcOrd="0" destOrd="0" presId="urn:microsoft.com/office/officeart/2005/8/layout/list1"/>
    <dgm:cxn modelId="{3585322B-ED70-4230-800A-C8707B6C7627}" type="presParOf" srcId="{0CD38EB2-64B2-4CB2-86F2-97A21F24092B}" destId="{6DC963C9-26C7-466F-9E79-E260B845B30A}" srcOrd="1" destOrd="0" presId="urn:microsoft.com/office/officeart/2005/8/layout/list1"/>
    <dgm:cxn modelId="{610836C1-E084-47B4-93A6-FFE94123C8F1}" type="presParOf" srcId="{73FEB909-0185-470E-BBB6-43C9BD67170A}" destId="{7BCBA470-DCF5-42F9-A123-8B8DB2163074}" srcOrd="1" destOrd="0" presId="urn:microsoft.com/office/officeart/2005/8/layout/list1"/>
    <dgm:cxn modelId="{74061FF9-A901-4F8E-97DB-DDF098D21733}" type="presParOf" srcId="{73FEB909-0185-470E-BBB6-43C9BD67170A}" destId="{3A9E254A-96F0-4DA1-A8F8-F4F7B84A117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E18FE1F-8BED-4BD5-BBE9-D79E1401982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2EBD6E4-1845-4FD6-99E5-182538B65BDD}">
      <dgm:prSet phldrT="[Text]"/>
      <dgm:spPr/>
      <dgm:t>
        <a:bodyPr/>
        <a:lstStyle/>
        <a:p>
          <a:r>
            <a:rPr lang="en-US" dirty="0" smtClean="0"/>
            <a:t>Connection-oriented</a:t>
          </a:r>
          <a:endParaRPr lang="en-US" dirty="0"/>
        </a:p>
      </dgm:t>
    </dgm:pt>
    <dgm:pt modelId="{9C05AAEA-6F77-4A66-B3CA-A044AE2699CA}" type="parTrans" cxnId="{470DF376-7539-465D-8E4D-17C32603DD99}">
      <dgm:prSet/>
      <dgm:spPr/>
      <dgm:t>
        <a:bodyPr/>
        <a:lstStyle/>
        <a:p>
          <a:endParaRPr lang="en-US"/>
        </a:p>
      </dgm:t>
    </dgm:pt>
    <dgm:pt modelId="{A269CB2A-77B5-4528-BEF5-97ED4B8B8132}" type="sibTrans" cxnId="{470DF376-7539-465D-8E4D-17C32603DD99}">
      <dgm:prSet/>
      <dgm:spPr/>
      <dgm:t>
        <a:bodyPr/>
        <a:lstStyle/>
        <a:p>
          <a:endParaRPr lang="en-US"/>
        </a:p>
      </dgm:t>
    </dgm:pt>
    <dgm:pt modelId="{C9298514-394C-4A56-8A48-705F22C547F3}">
      <dgm:prSet/>
      <dgm:spPr/>
      <dgm:t>
        <a:bodyPr/>
        <a:lstStyle/>
        <a:p>
          <a:r>
            <a:rPr lang="en-US" dirty="0" smtClean="0"/>
            <a:t>Establishment, maintenance and termination of a logical connection between TS users</a:t>
          </a:r>
        </a:p>
      </dgm:t>
    </dgm:pt>
    <dgm:pt modelId="{C5E82FD6-97E8-45CC-9BEF-838D8EF2D738}" type="parTrans" cxnId="{BB667C2B-324B-44FC-B48D-D3D70F4EB113}">
      <dgm:prSet/>
      <dgm:spPr/>
      <dgm:t>
        <a:bodyPr/>
        <a:lstStyle/>
        <a:p>
          <a:endParaRPr lang="en-US"/>
        </a:p>
      </dgm:t>
    </dgm:pt>
    <dgm:pt modelId="{66E6717F-E930-4845-BC18-9A3FFAF70EF7}" type="sibTrans" cxnId="{BB667C2B-324B-44FC-B48D-D3D70F4EB113}">
      <dgm:prSet/>
      <dgm:spPr/>
      <dgm:t>
        <a:bodyPr/>
        <a:lstStyle/>
        <a:p>
          <a:endParaRPr lang="en-US"/>
        </a:p>
      </dgm:t>
    </dgm:pt>
    <dgm:pt modelId="{6A9800A2-DD3C-4E1B-8B96-20D4C90DF245}">
      <dgm:prSet/>
      <dgm:spPr/>
      <dgm:t>
        <a:bodyPr/>
        <a:lstStyle/>
        <a:p>
          <a:r>
            <a:rPr lang="en-US" dirty="0" smtClean="0"/>
            <a:t>Has a wide variety of applications</a:t>
          </a:r>
        </a:p>
      </dgm:t>
    </dgm:pt>
    <dgm:pt modelId="{878F9950-1642-44FA-A042-A718B8D7B7E6}" type="parTrans" cxnId="{F81BE367-5B72-486E-A25A-3B88E32AACD4}">
      <dgm:prSet/>
      <dgm:spPr/>
      <dgm:t>
        <a:bodyPr/>
        <a:lstStyle/>
        <a:p>
          <a:endParaRPr lang="en-US"/>
        </a:p>
      </dgm:t>
    </dgm:pt>
    <dgm:pt modelId="{5632310E-AB9F-45FF-8B5E-008AA21473D7}" type="sibTrans" cxnId="{F81BE367-5B72-486E-A25A-3B88E32AACD4}">
      <dgm:prSet/>
      <dgm:spPr/>
      <dgm:t>
        <a:bodyPr/>
        <a:lstStyle/>
        <a:p>
          <a:endParaRPr lang="en-US"/>
        </a:p>
      </dgm:t>
    </dgm:pt>
    <dgm:pt modelId="{64024B96-698A-436D-9702-453A0754646F}">
      <dgm:prSet/>
      <dgm:spPr/>
      <dgm:t>
        <a:bodyPr/>
        <a:lstStyle/>
        <a:p>
          <a:r>
            <a:rPr lang="en-US" dirty="0" smtClean="0"/>
            <a:t>Most common</a:t>
          </a:r>
        </a:p>
      </dgm:t>
    </dgm:pt>
    <dgm:pt modelId="{28BB166E-98C2-4F85-85E8-32FA5082B80C}" type="parTrans" cxnId="{891994E8-4C4A-4A5C-A1D1-94C43DEE76FF}">
      <dgm:prSet/>
      <dgm:spPr/>
      <dgm:t>
        <a:bodyPr/>
        <a:lstStyle/>
        <a:p>
          <a:endParaRPr lang="en-US"/>
        </a:p>
      </dgm:t>
    </dgm:pt>
    <dgm:pt modelId="{8B826ED8-03CD-4A95-B9C8-F8F4827D2603}" type="sibTrans" cxnId="{891994E8-4C4A-4A5C-A1D1-94C43DEE76FF}">
      <dgm:prSet/>
      <dgm:spPr/>
      <dgm:t>
        <a:bodyPr/>
        <a:lstStyle/>
        <a:p>
          <a:endParaRPr lang="en-US"/>
        </a:p>
      </dgm:t>
    </dgm:pt>
    <dgm:pt modelId="{1F1E71EE-29D5-4C9D-99FC-71F4707365D6}">
      <dgm:prSet/>
      <dgm:spPr/>
      <dgm:t>
        <a:bodyPr/>
        <a:lstStyle/>
        <a:p>
          <a:r>
            <a:rPr lang="en-US" dirty="0" smtClean="0"/>
            <a:t>Implies service is reliable</a:t>
          </a:r>
        </a:p>
      </dgm:t>
    </dgm:pt>
    <dgm:pt modelId="{EDD123F8-19FC-4734-B6F8-82A75BA751AD}" type="parTrans" cxnId="{0096AC9F-9F8F-4A54-BB69-5CBF2D22FE8D}">
      <dgm:prSet/>
      <dgm:spPr/>
      <dgm:t>
        <a:bodyPr/>
        <a:lstStyle/>
        <a:p>
          <a:endParaRPr lang="en-US"/>
        </a:p>
      </dgm:t>
    </dgm:pt>
    <dgm:pt modelId="{7A0824C7-F0F1-46EB-B7D0-0E247B960E7B}" type="sibTrans" cxnId="{0096AC9F-9F8F-4A54-BB69-5CBF2D22FE8D}">
      <dgm:prSet/>
      <dgm:spPr/>
      <dgm:t>
        <a:bodyPr/>
        <a:lstStyle/>
        <a:p>
          <a:endParaRPr lang="en-US"/>
        </a:p>
      </dgm:t>
    </dgm:pt>
    <dgm:pt modelId="{AB324C3D-B518-4A56-A057-09E72E8A888D}">
      <dgm:prSet/>
      <dgm:spPr/>
      <dgm:t>
        <a:bodyPr/>
        <a:lstStyle/>
        <a:p>
          <a:r>
            <a:rPr lang="en-US" dirty="0" smtClean="0"/>
            <a:t>Connectionless or datagram service</a:t>
          </a:r>
        </a:p>
      </dgm:t>
    </dgm:pt>
    <dgm:pt modelId="{63771107-E44B-4C5A-BD53-E28C03289F1E}" type="parTrans" cxnId="{913A4806-BDF1-4A7C-87BE-F380BB8EC404}">
      <dgm:prSet/>
      <dgm:spPr/>
      <dgm:t>
        <a:bodyPr/>
        <a:lstStyle/>
        <a:p>
          <a:endParaRPr lang="en-US"/>
        </a:p>
      </dgm:t>
    </dgm:pt>
    <dgm:pt modelId="{D4386EA4-CC34-4D1D-B9BA-6C0397C4C49C}" type="sibTrans" cxnId="{913A4806-BDF1-4A7C-87BE-F380BB8EC404}">
      <dgm:prSet/>
      <dgm:spPr/>
      <dgm:t>
        <a:bodyPr/>
        <a:lstStyle/>
        <a:p>
          <a:endParaRPr lang="en-US"/>
        </a:p>
      </dgm:t>
    </dgm:pt>
    <dgm:pt modelId="{44C9EEFB-550F-4435-9109-FC83A842CC02}" type="pres">
      <dgm:prSet presAssocID="{9E18FE1F-8BED-4BD5-BBE9-D79E1401982A}" presName="linear" presStyleCnt="0">
        <dgm:presLayoutVars>
          <dgm:animLvl val="lvl"/>
          <dgm:resizeHandles val="exact"/>
        </dgm:presLayoutVars>
      </dgm:prSet>
      <dgm:spPr/>
      <dgm:t>
        <a:bodyPr/>
        <a:lstStyle/>
        <a:p>
          <a:endParaRPr lang="en-US"/>
        </a:p>
      </dgm:t>
    </dgm:pt>
    <dgm:pt modelId="{9B1EB822-17DD-4075-B892-33B8BA71ABA9}" type="pres">
      <dgm:prSet presAssocID="{02EBD6E4-1845-4FD6-99E5-182538B65BDD}" presName="parentText" presStyleLbl="node1" presStyleIdx="0" presStyleCnt="2">
        <dgm:presLayoutVars>
          <dgm:chMax val="0"/>
          <dgm:bulletEnabled val="1"/>
        </dgm:presLayoutVars>
      </dgm:prSet>
      <dgm:spPr/>
      <dgm:t>
        <a:bodyPr/>
        <a:lstStyle/>
        <a:p>
          <a:endParaRPr lang="en-US"/>
        </a:p>
      </dgm:t>
    </dgm:pt>
    <dgm:pt modelId="{D10FB310-E8E1-40EB-94D8-470F85797CD5}" type="pres">
      <dgm:prSet presAssocID="{02EBD6E4-1845-4FD6-99E5-182538B65BDD}" presName="childText" presStyleLbl="revTx" presStyleIdx="0" presStyleCnt="1">
        <dgm:presLayoutVars>
          <dgm:bulletEnabled val="1"/>
        </dgm:presLayoutVars>
      </dgm:prSet>
      <dgm:spPr/>
      <dgm:t>
        <a:bodyPr/>
        <a:lstStyle/>
        <a:p>
          <a:endParaRPr lang="en-US"/>
        </a:p>
      </dgm:t>
    </dgm:pt>
    <dgm:pt modelId="{59F74F2B-4F01-42DD-A338-C17F0EBD43BB}" type="pres">
      <dgm:prSet presAssocID="{AB324C3D-B518-4A56-A057-09E72E8A888D}" presName="parentText" presStyleLbl="node1" presStyleIdx="1" presStyleCnt="2">
        <dgm:presLayoutVars>
          <dgm:chMax val="0"/>
          <dgm:bulletEnabled val="1"/>
        </dgm:presLayoutVars>
      </dgm:prSet>
      <dgm:spPr/>
      <dgm:t>
        <a:bodyPr/>
        <a:lstStyle/>
        <a:p>
          <a:endParaRPr lang="en-US"/>
        </a:p>
      </dgm:t>
    </dgm:pt>
  </dgm:ptLst>
  <dgm:cxnLst>
    <dgm:cxn modelId="{D75ACF35-9DA6-4794-8515-A47AD9638E6F}" type="presOf" srcId="{64024B96-698A-436D-9702-453A0754646F}" destId="{D10FB310-E8E1-40EB-94D8-470F85797CD5}" srcOrd="0" destOrd="2" presId="urn:microsoft.com/office/officeart/2005/8/layout/vList2"/>
    <dgm:cxn modelId="{BB667C2B-324B-44FC-B48D-D3D70F4EB113}" srcId="{02EBD6E4-1845-4FD6-99E5-182538B65BDD}" destId="{C9298514-394C-4A56-8A48-705F22C547F3}" srcOrd="0" destOrd="0" parTransId="{C5E82FD6-97E8-45CC-9BEF-838D8EF2D738}" sibTransId="{66E6717F-E930-4845-BC18-9A3FFAF70EF7}"/>
    <dgm:cxn modelId="{D5C973DF-7550-4BFD-BC04-D60C538DF47E}" type="presOf" srcId="{AB324C3D-B518-4A56-A057-09E72E8A888D}" destId="{59F74F2B-4F01-42DD-A338-C17F0EBD43BB}" srcOrd="0" destOrd="0" presId="urn:microsoft.com/office/officeart/2005/8/layout/vList2"/>
    <dgm:cxn modelId="{D5008CB9-D817-4BE8-9C93-479071DD1A97}" type="presOf" srcId="{02EBD6E4-1845-4FD6-99E5-182538B65BDD}" destId="{9B1EB822-17DD-4075-B892-33B8BA71ABA9}" srcOrd="0" destOrd="0" presId="urn:microsoft.com/office/officeart/2005/8/layout/vList2"/>
    <dgm:cxn modelId="{0096AC9F-9F8F-4A54-BB69-5CBF2D22FE8D}" srcId="{02EBD6E4-1845-4FD6-99E5-182538B65BDD}" destId="{1F1E71EE-29D5-4C9D-99FC-71F4707365D6}" srcOrd="3" destOrd="0" parTransId="{EDD123F8-19FC-4734-B6F8-82A75BA751AD}" sibTransId="{7A0824C7-F0F1-46EB-B7D0-0E247B960E7B}"/>
    <dgm:cxn modelId="{470DF376-7539-465D-8E4D-17C32603DD99}" srcId="{9E18FE1F-8BED-4BD5-BBE9-D79E1401982A}" destId="{02EBD6E4-1845-4FD6-99E5-182538B65BDD}" srcOrd="0" destOrd="0" parTransId="{9C05AAEA-6F77-4A66-B3CA-A044AE2699CA}" sibTransId="{A269CB2A-77B5-4528-BEF5-97ED4B8B8132}"/>
    <dgm:cxn modelId="{BED6D877-096E-457A-8759-053FDAC8721F}" type="presOf" srcId="{6A9800A2-DD3C-4E1B-8B96-20D4C90DF245}" destId="{D10FB310-E8E1-40EB-94D8-470F85797CD5}" srcOrd="0" destOrd="1" presId="urn:microsoft.com/office/officeart/2005/8/layout/vList2"/>
    <dgm:cxn modelId="{1C759AE2-E6FC-4DE2-B687-10FDAA1FAD4F}" type="presOf" srcId="{1F1E71EE-29D5-4C9D-99FC-71F4707365D6}" destId="{D10FB310-E8E1-40EB-94D8-470F85797CD5}" srcOrd="0" destOrd="3" presId="urn:microsoft.com/office/officeart/2005/8/layout/vList2"/>
    <dgm:cxn modelId="{891994E8-4C4A-4A5C-A1D1-94C43DEE76FF}" srcId="{02EBD6E4-1845-4FD6-99E5-182538B65BDD}" destId="{64024B96-698A-436D-9702-453A0754646F}" srcOrd="2" destOrd="0" parTransId="{28BB166E-98C2-4F85-85E8-32FA5082B80C}" sibTransId="{8B826ED8-03CD-4A95-B9C8-F8F4827D2603}"/>
    <dgm:cxn modelId="{F81BE367-5B72-486E-A25A-3B88E32AACD4}" srcId="{02EBD6E4-1845-4FD6-99E5-182538B65BDD}" destId="{6A9800A2-DD3C-4E1B-8B96-20D4C90DF245}" srcOrd="1" destOrd="0" parTransId="{878F9950-1642-44FA-A042-A718B8D7B7E6}" sibTransId="{5632310E-AB9F-45FF-8B5E-008AA21473D7}"/>
    <dgm:cxn modelId="{913A4806-BDF1-4A7C-87BE-F380BB8EC404}" srcId="{9E18FE1F-8BED-4BD5-BBE9-D79E1401982A}" destId="{AB324C3D-B518-4A56-A057-09E72E8A888D}" srcOrd="1" destOrd="0" parTransId="{63771107-E44B-4C5A-BD53-E28C03289F1E}" sibTransId="{D4386EA4-CC34-4D1D-B9BA-6C0397C4C49C}"/>
    <dgm:cxn modelId="{DA75DB7F-4C8F-4593-8EBF-4C4DFF91EB63}" type="presOf" srcId="{C9298514-394C-4A56-8A48-705F22C547F3}" destId="{D10FB310-E8E1-40EB-94D8-470F85797CD5}" srcOrd="0" destOrd="0" presId="urn:microsoft.com/office/officeart/2005/8/layout/vList2"/>
    <dgm:cxn modelId="{DF2000DB-783D-41BD-98A3-02BFD42240C1}" type="presOf" srcId="{9E18FE1F-8BED-4BD5-BBE9-D79E1401982A}" destId="{44C9EEFB-550F-4435-9109-FC83A842CC02}" srcOrd="0" destOrd="0" presId="urn:microsoft.com/office/officeart/2005/8/layout/vList2"/>
    <dgm:cxn modelId="{AA7C8AD7-A34B-4D9D-9252-9FC0C1137771}" type="presParOf" srcId="{44C9EEFB-550F-4435-9109-FC83A842CC02}" destId="{9B1EB822-17DD-4075-B892-33B8BA71ABA9}" srcOrd="0" destOrd="0" presId="urn:microsoft.com/office/officeart/2005/8/layout/vList2"/>
    <dgm:cxn modelId="{28430EEC-86A8-434A-B6BD-ACF78FC3D415}" type="presParOf" srcId="{44C9EEFB-550F-4435-9109-FC83A842CC02}" destId="{D10FB310-E8E1-40EB-94D8-470F85797CD5}" srcOrd="1" destOrd="0" presId="urn:microsoft.com/office/officeart/2005/8/layout/vList2"/>
    <dgm:cxn modelId="{BF1DA6D9-F207-45C9-86B3-AD6246131196}" type="presParOf" srcId="{44C9EEFB-550F-4435-9109-FC83A842CC02}" destId="{59F74F2B-4F01-42DD-A338-C17F0EBD43B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DCEC9E-C136-43F8-A4D2-E810A3567D63}" type="doc">
      <dgm:prSet loTypeId="urn:diagrams.loki3.com/VaryingWidthList+Icon" loCatId="list" qsTypeId="urn:microsoft.com/office/officeart/2005/8/quickstyle/simple1" qsCatId="simple" csTypeId="urn:microsoft.com/office/officeart/2005/8/colors/accent1_1" csCatId="accent1" phldr="1"/>
      <dgm:spPr/>
    </dgm:pt>
    <dgm:pt modelId="{05DD50A0-F74A-49D6-B99D-CBF2B9CF6C81}">
      <dgm:prSet phldrT="[Text]"/>
      <dgm:spPr/>
      <dgm:t>
        <a:bodyPr/>
        <a:lstStyle/>
        <a:p>
          <a:r>
            <a:rPr lang="en-US" dirty="0" smtClean="0"/>
            <a:t>Addressing </a:t>
          </a:r>
          <a:endParaRPr lang="en-US" dirty="0"/>
        </a:p>
      </dgm:t>
    </dgm:pt>
    <dgm:pt modelId="{E1A75CDF-65F0-45F5-992C-DE53E2D6D367}" type="parTrans" cxnId="{2EA60F7E-CFDC-406A-9319-24284FB2EF77}">
      <dgm:prSet/>
      <dgm:spPr/>
      <dgm:t>
        <a:bodyPr/>
        <a:lstStyle/>
        <a:p>
          <a:endParaRPr lang="en-US"/>
        </a:p>
      </dgm:t>
    </dgm:pt>
    <dgm:pt modelId="{27F5D68A-5739-4438-807D-FEA9372BFF20}" type="sibTrans" cxnId="{2EA60F7E-CFDC-406A-9319-24284FB2EF77}">
      <dgm:prSet/>
      <dgm:spPr/>
      <dgm:t>
        <a:bodyPr/>
        <a:lstStyle/>
        <a:p>
          <a:endParaRPr lang="en-US"/>
        </a:p>
      </dgm:t>
    </dgm:pt>
    <dgm:pt modelId="{122A7011-F86C-4FAB-8F5B-BBC73C6C49BC}">
      <dgm:prSet/>
      <dgm:spPr/>
      <dgm:t>
        <a:bodyPr/>
        <a:lstStyle/>
        <a:p>
          <a:r>
            <a:rPr lang="en-US" dirty="0" smtClean="0"/>
            <a:t>Multiplexing</a:t>
          </a:r>
        </a:p>
      </dgm:t>
    </dgm:pt>
    <dgm:pt modelId="{F64B4955-C709-4EDA-B734-3A40928D111F}" type="parTrans" cxnId="{522B4D2F-C3EB-4BB4-9025-268D833FC01B}">
      <dgm:prSet/>
      <dgm:spPr/>
      <dgm:t>
        <a:bodyPr/>
        <a:lstStyle/>
        <a:p>
          <a:endParaRPr lang="en-US"/>
        </a:p>
      </dgm:t>
    </dgm:pt>
    <dgm:pt modelId="{E053F4D1-506A-48E8-B3E6-A36E32A8B3DF}" type="sibTrans" cxnId="{522B4D2F-C3EB-4BB4-9025-268D833FC01B}">
      <dgm:prSet/>
      <dgm:spPr/>
      <dgm:t>
        <a:bodyPr/>
        <a:lstStyle/>
        <a:p>
          <a:endParaRPr lang="en-US"/>
        </a:p>
      </dgm:t>
    </dgm:pt>
    <dgm:pt modelId="{67D5712C-A7F3-420B-98D6-743D74684E7D}">
      <dgm:prSet/>
      <dgm:spPr/>
      <dgm:t>
        <a:bodyPr/>
        <a:lstStyle/>
        <a:p>
          <a:r>
            <a:rPr lang="en-US" dirty="0" smtClean="0"/>
            <a:t>Flow control</a:t>
          </a:r>
        </a:p>
      </dgm:t>
    </dgm:pt>
    <dgm:pt modelId="{EE396AF7-B64D-456D-8002-9A81BEC5E0FA}" type="parTrans" cxnId="{24044CAE-A5A2-47E0-93FE-B1E170E15E5D}">
      <dgm:prSet/>
      <dgm:spPr/>
      <dgm:t>
        <a:bodyPr/>
        <a:lstStyle/>
        <a:p>
          <a:endParaRPr lang="en-US"/>
        </a:p>
      </dgm:t>
    </dgm:pt>
    <dgm:pt modelId="{4B86F365-5188-4A96-8803-BB40778FF655}" type="sibTrans" cxnId="{24044CAE-A5A2-47E0-93FE-B1E170E15E5D}">
      <dgm:prSet/>
      <dgm:spPr/>
      <dgm:t>
        <a:bodyPr/>
        <a:lstStyle/>
        <a:p>
          <a:endParaRPr lang="en-US"/>
        </a:p>
      </dgm:t>
    </dgm:pt>
    <dgm:pt modelId="{CB899FDC-01EF-4E68-9BDA-BC5FB10B2C45}">
      <dgm:prSet/>
      <dgm:spPr/>
      <dgm:t>
        <a:bodyPr/>
        <a:lstStyle/>
        <a:p>
          <a:r>
            <a:rPr lang="en-US" dirty="0" smtClean="0"/>
            <a:t>Connection establishment/termination</a:t>
          </a:r>
        </a:p>
      </dgm:t>
    </dgm:pt>
    <dgm:pt modelId="{31D36504-99C6-4DDD-95CE-F8FE13930074}" type="parTrans" cxnId="{C64E7429-585D-48AF-97F6-ED54630F8A62}">
      <dgm:prSet/>
      <dgm:spPr/>
      <dgm:t>
        <a:bodyPr/>
        <a:lstStyle/>
        <a:p>
          <a:endParaRPr lang="en-US"/>
        </a:p>
      </dgm:t>
    </dgm:pt>
    <dgm:pt modelId="{B1B64719-FD84-4D88-B0ED-A4663A5C740A}" type="sibTrans" cxnId="{C64E7429-585D-48AF-97F6-ED54630F8A62}">
      <dgm:prSet/>
      <dgm:spPr/>
      <dgm:t>
        <a:bodyPr/>
        <a:lstStyle/>
        <a:p>
          <a:endParaRPr lang="en-US"/>
        </a:p>
      </dgm:t>
    </dgm:pt>
    <dgm:pt modelId="{AE06D372-8400-4BFC-9411-B9FCB3DF7BE4}" type="pres">
      <dgm:prSet presAssocID="{FBDCEC9E-C136-43F8-A4D2-E810A3567D63}" presName="Name0" presStyleCnt="0">
        <dgm:presLayoutVars>
          <dgm:resizeHandles/>
        </dgm:presLayoutVars>
      </dgm:prSet>
      <dgm:spPr/>
    </dgm:pt>
    <dgm:pt modelId="{25EA6B0B-3E8D-4F99-99F6-A63547244F0C}" type="pres">
      <dgm:prSet presAssocID="{05DD50A0-F74A-49D6-B99D-CBF2B9CF6C81}" presName="text" presStyleLbl="node1" presStyleIdx="0" presStyleCnt="4">
        <dgm:presLayoutVars>
          <dgm:bulletEnabled val="1"/>
        </dgm:presLayoutVars>
      </dgm:prSet>
      <dgm:spPr/>
      <dgm:t>
        <a:bodyPr/>
        <a:lstStyle/>
        <a:p>
          <a:endParaRPr lang="en-US"/>
        </a:p>
      </dgm:t>
    </dgm:pt>
    <dgm:pt modelId="{918C9595-31D7-484D-864E-B229F4422C30}" type="pres">
      <dgm:prSet presAssocID="{27F5D68A-5739-4438-807D-FEA9372BFF20}" presName="space" presStyleCnt="0"/>
      <dgm:spPr/>
    </dgm:pt>
    <dgm:pt modelId="{D40CE76B-7810-42E5-B73C-217E03EC4277}" type="pres">
      <dgm:prSet presAssocID="{122A7011-F86C-4FAB-8F5B-BBC73C6C49BC}" presName="text" presStyleLbl="node1" presStyleIdx="1" presStyleCnt="4">
        <dgm:presLayoutVars>
          <dgm:bulletEnabled val="1"/>
        </dgm:presLayoutVars>
      </dgm:prSet>
      <dgm:spPr/>
      <dgm:t>
        <a:bodyPr/>
        <a:lstStyle/>
        <a:p>
          <a:endParaRPr lang="en-US"/>
        </a:p>
      </dgm:t>
    </dgm:pt>
    <dgm:pt modelId="{E691256E-6B31-44C7-97B5-62D0F4C7B1C2}" type="pres">
      <dgm:prSet presAssocID="{E053F4D1-506A-48E8-B3E6-A36E32A8B3DF}" presName="space" presStyleCnt="0"/>
      <dgm:spPr/>
    </dgm:pt>
    <dgm:pt modelId="{1DA3F94D-9F0E-4C46-82C9-4029E13A557D}" type="pres">
      <dgm:prSet presAssocID="{67D5712C-A7F3-420B-98D6-743D74684E7D}" presName="text" presStyleLbl="node1" presStyleIdx="2" presStyleCnt="4">
        <dgm:presLayoutVars>
          <dgm:bulletEnabled val="1"/>
        </dgm:presLayoutVars>
      </dgm:prSet>
      <dgm:spPr/>
      <dgm:t>
        <a:bodyPr/>
        <a:lstStyle/>
        <a:p>
          <a:endParaRPr lang="en-US"/>
        </a:p>
      </dgm:t>
    </dgm:pt>
    <dgm:pt modelId="{B4E33F3D-9AC4-4E40-9490-57579A7F44B3}" type="pres">
      <dgm:prSet presAssocID="{4B86F365-5188-4A96-8803-BB40778FF655}" presName="space" presStyleCnt="0"/>
      <dgm:spPr/>
    </dgm:pt>
    <dgm:pt modelId="{3C0190D6-D058-41CB-8C6E-F1B67E31BF03}" type="pres">
      <dgm:prSet presAssocID="{CB899FDC-01EF-4E68-9BDA-BC5FB10B2C45}" presName="text" presStyleLbl="node1" presStyleIdx="3" presStyleCnt="4">
        <dgm:presLayoutVars>
          <dgm:bulletEnabled val="1"/>
        </dgm:presLayoutVars>
      </dgm:prSet>
      <dgm:spPr/>
      <dgm:t>
        <a:bodyPr/>
        <a:lstStyle/>
        <a:p>
          <a:endParaRPr lang="en-US"/>
        </a:p>
      </dgm:t>
    </dgm:pt>
  </dgm:ptLst>
  <dgm:cxnLst>
    <dgm:cxn modelId="{24044CAE-A5A2-47E0-93FE-B1E170E15E5D}" srcId="{FBDCEC9E-C136-43F8-A4D2-E810A3567D63}" destId="{67D5712C-A7F3-420B-98D6-743D74684E7D}" srcOrd="2" destOrd="0" parTransId="{EE396AF7-B64D-456D-8002-9A81BEC5E0FA}" sibTransId="{4B86F365-5188-4A96-8803-BB40778FF655}"/>
    <dgm:cxn modelId="{C64E7429-585D-48AF-97F6-ED54630F8A62}" srcId="{FBDCEC9E-C136-43F8-A4D2-E810A3567D63}" destId="{CB899FDC-01EF-4E68-9BDA-BC5FB10B2C45}" srcOrd="3" destOrd="0" parTransId="{31D36504-99C6-4DDD-95CE-F8FE13930074}" sibTransId="{B1B64719-FD84-4D88-B0ED-A4663A5C740A}"/>
    <dgm:cxn modelId="{ADC53F1E-28DB-416E-836D-9693D3CD8D94}" type="presOf" srcId="{122A7011-F86C-4FAB-8F5B-BBC73C6C49BC}" destId="{D40CE76B-7810-42E5-B73C-217E03EC4277}" srcOrd="0" destOrd="0" presId="urn:diagrams.loki3.com/VaryingWidthList+Icon"/>
    <dgm:cxn modelId="{FFB8508B-16EA-4E97-8563-356FB4EC08DE}" type="presOf" srcId="{67D5712C-A7F3-420B-98D6-743D74684E7D}" destId="{1DA3F94D-9F0E-4C46-82C9-4029E13A557D}" srcOrd="0" destOrd="0" presId="urn:diagrams.loki3.com/VaryingWidthList+Icon"/>
    <dgm:cxn modelId="{1BAFB080-D740-4DBF-8856-AF0A34254ED3}" type="presOf" srcId="{CB899FDC-01EF-4E68-9BDA-BC5FB10B2C45}" destId="{3C0190D6-D058-41CB-8C6E-F1B67E31BF03}" srcOrd="0" destOrd="0" presId="urn:diagrams.loki3.com/VaryingWidthList+Icon"/>
    <dgm:cxn modelId="{932730E4-D70F-4BF9-88E5-E1919EBBD602}" type="presOf" srcId="{05DD50A0-F74A-49D6-B99D-CBF2B9CF6C81}" destId="{25EA6B0B-3E8D-4F99-99F6-A63547244F0C}" srcOrd="0" destOrd="0" presId="urn:diagrams.loki3.com/VaryingWidthList+Icon"/>
    <dgm:cxn modelId="{2EA60F7E-CFDC-406A-9319-24284FB2EF77}" srcId="{FBDCEC9E-C136-43F8-A4D2-E810A3567D63}" destId="{05DD50A0-F74A-49D6-B99D-CBF2B9CF6C81}" srcOrd="0" destOrd="0" parTransId="{E1A75CDF-65F0-45F5-992C-DE53E2D6D367}" sibTransId="{27F5D68A-5739-4438-807D-FEA9372BFF20}"/>
    <dgm:cxn modelId="{A1DBBEA3-56DA-4B3B-AA8B-EE64D30366A6}" type="presOf" srcId="{FBDCEC9E-C136-43F8-A4D2-E810A3567D63}" destId="{AE06D372-8400-4BFC-9411-B9FCB3DF7BE4}" srcOrd="0" destOrd="0" presId="urn:diagrams.loki3.com/VaryingWidthList+Icon"/>
    <dgm:cxn modelId="{522B4D2F-C3EB-4BB4-9025-268D833FC01B}" srcId="{FBDCEC9E-C136-43F8-A4D2-E810A3567D63}" destId="{122A7011-F86C-4FAB-8F5B-BBC73C6C49BC}" srcOrd="1" destOrd="0" parTransId="{F64B4955-C709-4EDA-B734-3A40928D111F}" sibTransId="{E053F4D1-506A-48E8-B3E6-A36E32A8B3DF}"/>
    <dgm:cxn modelId="{B6BA002F-4526-42F2-B893-63AB37E50BA8}" type="presParOf" srcId="{AE06D372-8400-4BFC-9411-B9FCB3DF7BE4}" destId="{25EA6B0B-3E8D-4F99-99F6-A63547244F0C}" srcOrd="0" destOrd="0" presId="urn:diagrams.loki3.com/VaryingWidthList+Icon"/>
    <dgm:cxn modelId="{E26E5255-0279-4B43-9E32-250D1A938EF0}" type="presParOf" srcId="{AE06D372-8400-4BFC-9411-B9FCB3DF7BE4}" destId="{918C9595-31D7-484D-864E-B229F4422C30}" srcOrd="1" destOrd="0" presId="urn:diagrams.loki3.com/VaryingWidthList+Icon"/>
    <dgm:cxn modelId="{FAAFB08D-4E25-4C7C-9603-0C8D1B7CA56C}" type="presParOf" srcId="{AE06D372-8400-4BFC-9411-B9FCB3DF7BE4}" destId="{D40CE76B-7810-42E5-B73C-217E03EC4277}" srcOrd="2" destOrd="0" presId="urn:diagrams.loki3.com/VaryingWidthList+Icon"/>
    <dgm:cxn modelId="{24E3D919-7505-408C-BE8D-94A645483E6C}" type="presParOf" srcId="{AE06D372-8400-4BFC-9411-B9FCB3DF7BE4}" destId="{E691256E-6B31-44C7-97B5-62D0F4C7B1C2}" srcOrd="3" destOrd="0" presId="urn:diagrams.loki3.com/VaryingWidthList+Icon"/>
    <dgm:cxn modelId="{35497C26-0DA4-432C-8A23-50E26F5D97AD}" type="presParOf" srcId="{AE06D372-8400-4BFC-9411-B9FCB3DF7BE4}" destId="{1DA3F94D-9F0E-4C46-82C9-4029E13A557D}" srcOrd="4" destOrd="0" presId="urn:diagrams.loki3.com/VaryingWidthList+Icon"/>
    <dgm:cxn modelId="{A9BE7C1E-D4C7-4FFD-A71B-A21284ADB9C5}" type="presParOf" srcId="{AE06D372-8400-4BFC-9411-B9FCB3DF7BE4}" destId="{B4E33F3D-9AC4-4E40-9490-57579A7F44B3}" srcOrd="5" destOrd="0" presId="urn:diagrams.loki3.com/VaryingWidthList+Icon"/>
    <dgm:cxn modelId="{E599D2E5-8A83-452D-AB04-61BFACDF0ABC}" type="presParOf" srcId="{AE06D372-8400-4BFC-9411-B9FCB3DF7BE4}" destId="{3C0190D6-D058-41CB-8C6E-F1B67E31BF03}" srcOrd="6"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B19622-CB51-AE4E-9B88-CDFF6CAB0546}" type="doc">
      <dgm:prSet loTypeId="urn:microsoft.com/office/officeart/2005/8/layout/process4" loCatId="" qsTypeId="urn:microsoft.com/office/officeart/2005/8/quickstyle/simple2" qsCatId="simple" csTypeId="urn:microsoft.com/office/officeart/2005/8/colors/accent1_1" csCatId="accent1" phldr="1"/>
      <dgm:spPr/>
      <dgm:t>
        <a:bodyPr/>
        <a:lstStyle/>
        <a:p>
          <a:endParaRPr lang="en-US"/>
        </a:p>
      </dgm:t>
    </dgm:pt>
    <dgm:pt modelId="{8D0ACDFE-BF6C-6342-A120-5C32ECBAA2E3}">
      <dgm:prSet phldrT="[Text]"/>
      <dgm:spPr/>
      <dgm:t>
        <a:bodyPr/>
        <a:lstStyle/>
        <a:p>
          <a:r>
            <a:rPr lang="en-US" dirty="0" smtClean="0">
              <a:cs typeface="ＭＳ Ｐゴシック" pitchFamily="-110" charset="-128"/>
            </a:rPr>
            <a:t>Reasons for control:</a:t>
          </a:r>
          <a:endParaRPr lang="en-US" dirty="0"/>
        </a:p>
      </dgm:t>
    </dgm:pt>
    <dgm:pt modelId="{2CD97132-0E2B-774C-A292-B8038630320D}" type="parTrans" cxnId="{C701849D-9EDC-B74C-A162-75B439875511}">
      <dgm:prSet/>
      <dgm:spPr/>
      <dgm:t>
        <a:bodyPr/>
        <a:lstStyle/>
        <a:p>
          <a:endParaRPr lang="en-US"/>
        </a:p>
      </dgm:t>
    </dgm:pt>
    <dgm:pt modelId="{3CE6243B-99C6-634D-ACC1-E8FBD82E1168}" type="sibTrans" cxnId="{C701849D-9EDC-B74C-A162-75B439875511}">
      <dgm:prSet/>
      <dgm:spPr/>
      <dgm:t>
        <a:bodyPr/>
        <a:lstStyle/>
        <a:p>
          <a:endParaRPr lang="en-US"/>
        </a:p>
      </dgm:t>
    </dgm:pt>
    <dgm:pt modelId="{B17B6712-8ADE-6147-B992-0E722CDC8A8D}">
      <dgm:prSet/>
      <dgm:spPr/>
      <dgm:t>
        <a:bodyPr/>
        <a:lstStyle/>
        <a:p>
          <a:r>
            <a:rPr lang="en-US" dirty="0" smtClean="0"/>
            <a:t>User of the receiving transport entity cannot keep up with the flow</a:t>
          </a:r>
        </a:p>
      </dgm:t>
    </dgm:pt>
    <dgm:pt modelId="{3F7DE44E-47D2-EE45-81B3-B77A63150D14}" type="parTrans" cxnId="{3E5B10D1-AFB1-2B4F-85F5-490033306656}">
      <dgm:prSet/>
      <dgm:spPr/>
      <dgm:t>
        <a:bodyPr/>
        <a:lstStyle/>
        <a:p>
          <a:endParaRPr lang="en-US"/>
        </a:p>
      </dgm:t>
    </dgm:pt>
    <dgm:pt modelId="{625D5143-823F-814C-8840-E663DC0D6505}" type="sibTrans" cxnId="{3E5B10D1-AFB1-2B4F-85F5-490033306656}">
      <dgm:prSet/>
      <dgm:spPr/>
      <dgm:t>
        <a:bodyPr/>
        <a:lstStyle/>
        <a:p>
          <a:endParaRPr lang="en-US"/>
        </a:p>
      </dgm:t>
    </dgm:pt>
    <dgm:pt modelId="{19692B63-2CE1-2A4E-98E9-169203B08522}">
      <dgm:prSet/>
      <dgm:spPr/>
      <dgm:t>
        <a:bodyPr/>
        <a:lstStyle/>
        <a:p>
          <a:r>
            <a:rPr lang="en-US" dirty="0" smtClean="0"/>
            <a:t>Receiving transport entity itself cannot keep up with the flow of segments</a:t>
          </a:r>
          <a:endParaRPr lang="en-US" dirty="0"/>
        </a:p>
      </dgm:t>
    </dgm:pt>
    <dgm:pt modelId="{6DF9479F-F4C8-BA4F-AB66-A5B36AA02136}" type="parTrans" cxnId="{D21720C0-7240-2541-9266-92A75699DD4E}">
      <dgm:prSet/>
      <dgm:spPr/>
      <dgm:t>
        <a:bodyPr/>
        <a:lstStyle/>
        <a:p>
          <a:endParaRPr lang="en-US"/>
        </a:p>
      </dgm:t>
    </dgm:pt>
    <dgm:pt modelId="{C0754E4F-DE7F-634A-B806-3A99972DBC2D}" type="sibTrans" cxnId="{D21720C0-7240-2541-9266-92A75699DD4E}">
      <dgm:prSet/>
      <dgm:spPr/>
      <dgm:t>
        <a:bodyPr/>
        <a:lstStyle/>
        <a:p>
          <a:endParaRPr lang="en-US"/>
        </a:p>
      </dgm:t>
    </dgm:pt>
    <dgm:pt modelId="{C33C7ED4-88C7-0442-8F25-237610123B83}" type="pres">
      <dgm:prSet presAssocID="{78B19622-CB51-AE4E-9B88-CDFF6CAB0546}" presName="Name0" presStyleCnt="0">
        <dgm:presLayoutVars>
          <dgm:dir/>
          <dgm:animLvl val="lvl"/>
          <dgm:resizeHandles val="exact"/>
        </dgm:presLayoutVars>
      </dgm:prSet>
      <dgm:spPr/>
      <dgm:t>
        <a:bodyPr/>
        <a:lstStyle/>
        <a:p>
          <a:endParaRPr lang="en-US"/>
        </a:p>
      </dgm:t>
    </dgm:pt>
    <dgm:pt modelId="{AAB9A2B3-C28D-CF46-B126-61D9C5DFDECC}" type="pres">
      <dgm:prSet presAssocID="{8D0ACDFE-BF6C-6342-A120-5C32ECBAA2E3}" presName="boxAndChildren" presStyleCnt="0"/>
      <dgm:spPr/>
      <dgm:t>
        <a:bodyPr/>
        <a:lstStyle/>
        <a:p>
          <a:endParaRPr lang="en-US"/>
        </a:p>
      </dgm:t>
    </dgm:pt>
    <dgm:pt modelId="{9C9DC070-A323-E34F-A929-7F13B55AE4EA}" type="pres">
      <dgm:prSet presAssocID="{8D0ACDFE-BF6C-6342-A120-5C32ECBAA2E3}" presName="parentTextBox" presStyleLbl="node1" presStyleIdx="0" presStyleCnt="1"/>
      <dgm:spPr/>
      <dgm:t>
        <a:bodyPr/>
        <a:lstStyle/>
        <a:p>
          <a:endParaRPr lang="en-US"/>
        </a:p>
      </dgm:t>
    </dgm:pt>
    <dgm:pt modelId="{4946EC48-F3F2-724C-9CEC-9768F29D54CB}" type="pres">
      <dgm:prSet presAssocID="{8D0ACDFE-BF6C-6342-A120-5C32ECBAA2E3}" presName="entireBox" presStyleLbl="node1" presStyleIdx="0" presStyleCnt="1" custLinFactNeighborX="-1250" custLinFactNeighborY="-42391"/>
      <dgm:spPr/>
      <dgm:t>
        <a:bodyPr/>
        <a:lstStyle/>
        <a:p>
          <a:endParaRPr lang="en-US"/>
        </a:p>
      </dgm:t>
    </dgm:pt>
    <dgm:pt modelId="{81994608-12CC-D84B-B898-3400F7A0FCAD}" type="pres">
      <dgm:prSet presAssocID="{8D0ACDFE-BF6C-6342-A120-5C32ECBAA2E3}" presName="descendantBox" presStyleCnt="0"/>
      <dgm:spPr/>
      <dgm:t>
        <a:bodyPr/>
        <a:lstStyle/>
        <a:p>
          <a:endParaRPr lang="en-US"/>
        </a:p>
      </dgm:t>
    </dgm:pt>
    <dgm:pt modelId="{874363E5-8129-2842-ACC5-E6EC8D8DDF7D}" type="pres">
      <dgm:prSet presAssocID="{B17B6712-8ADE-6147-B992-0E722CDC8A8D}" presName="childTextBox" presStyleLbl="fgAccFollowNode1" presStyleIdx="0" presStyleCnt="2">
        <dgm:presLayoutVars>
          <dgm:bulletEnabled val="1"/>
        </dgm:presLayoutVars>
      </dgm:prSet>
      <dgm:spPr/>
      <dgm:t>
        <a:bodyPr/>
        <a:lstStyle/>
        <a:p>
          <a:endParaRPr lang="en-US"/>
        </a:p>
      </dgm:t>
    </dgm:pt>
    <dgm:pt modelId="{0DD31BD0-7E61-514A-9DE9-652B6F48678C}" type="pres">
      <dgm:prSet presAssocID="{19692B63-2CE1-2A4E-98E9-169203B08522}" presName="childTextBox" presStyleLbl="fgAccFollowNode1" presStyleIdx="1" presStyleCnt="2">
        <dgm:presLayoutVars>
          <dgm:bulletEnabled val="1"/>
        </dgm:presLayoutVars>
      </dgm:prSet>
      <dgm:spPr/>
      <dgm:t>
        <a:bodyPr/>
        <a:lstStyle/>
        <a:p>
          <a:endParaRPr lang="en-US"/>
        </a:p>
      </dgm:t>
    </dgm:pt>
  </dgm:ptLst>
  <dgm:cxnLst>
    <dgm:cxn modelId="{EF2DAF94-2084-4F89-812B-85714CFA74B8}" type="presOf" srcId="{8D0ACDFE-BF6C-6342-A120-5C32ECBAA2E3}" destId="{9C9DC070-A323-E34F-A929-7F13B55AE4EA}" srcOrd="0" destOrd="0" presId="urn:microsoft.com/office/officeart/2005/8/layout/process4"/>
    <dgm:cxn modelId="{E94DFE7D-2AC0-4097-90EE-05111DF20369}" type="presOf" srcId="{19692B63-2CE1-2A4E-98E9-169203B08522}" destId="{0DD31BD0-7E61-514A-9DE9-652B6F48678C}" srcOrd="0" destOrd="0" presId="urn:microsoft.com/office/officeart/2005/8/layout/process4"/>
    <dgm:cxn modelId="{209A73A4-E9FC-4A9E-B4B5-1D6C1F840B9C}" type="presOf" srcId="{8D0ACDFE-BF6C-6342-A120-5C32ECBAA2E3}" destId="{4946EC48-F3F2-724C-9CEC-9768F29D54CB}" srcOrd="1" destOrd="0" presId="urn:microsoft.com/office/officeart/2005/8/layout/process4"/>
    <dgm:cxn modelId="{3E5B10D1-AFB1-2B4F-85F5-490033306656}" srcId="{8D0ACDFE-BF6C-6342-A120-5C32ECBAA2E3}" destId="{B17B6712-8ADE-6147-B992-0E722CDC8A8D}" srcOrd="0" destOrd="0" parTransId="{3F7DE44E-47D2-EE45-81B3-B77A63150D14}" sibTransId="{625D5143-823F-814C-8840-E663DC0D6505}"/>
    <dgm:cxn modelId="{D21720C0-7240-2541-9266-92A75699DD4E}" srcId="{8D0ACDFE-BF6C-6342-A120-5C32ECBAA2E3}" destId="{19692B63-2CE1-2A4E-98E9-169203B08522}" srcOrd="1" destOrd="0" parTransId="{6DF9479F-F4C8-BA4F-AB66-A5B36AA02136}" sibTransId="{C0754E4F-DE7F-634A-B806-3A99972DBC2D}"/>
    <dgm:cxn modelId="{C701849D-9EDC-B74C-A162-75B439875511}" srcId="{78B19622-CB51-AE4E-9B88-CDFF6CAB0546}" destId="{8D0ACDFE-BF6C-6342-A120-5C32ECBAA2E3}" srcOrd="0" destOrd="0" parTransId="{2CD97132-0E2B-774C-A292-B8038630320D}" sibTransId="{3CE6243B-99C6-634D-ACC1-E8FBD82E1168}"/>
    <dgm:cxn modelId="{57C4CAA6-D6F8-4967-9E99-8BB7E37FA967}" type="presOf" srcId="{B17B6712-8ADE-6147-B992-0E722CDC8A8D}" destId="{874363E5-8129-2842-ACC5-E6EC8D8DDF7D}" srcOrd="0" destOrd="0" presId="urn:microsoft.com/office/officeart/2005/8/layout/process4"/>
    <dgm:cxn modelId="{87359412-B7BE-4B16-8A6E-014559690676}" type="presOf" srcId="{78B19622-CB51-AE4E-9B88-CDFF6CAB0546}" destId="{C33C7ED4-88C7-0442-8F25-237610123B83}" srcOrd="0" destOrd="0" presId="urn:microsoft.com/office/officeart/2005/8/layout/process4"/>
    <dgm:cxn modelId="{1DCAD6D0-84BB-477D-9058-6042DC66BDA9}" type="presParOf" srcId="{C33C7ED4-88C7-0442-8F25-237610123B83}" destId="{AAB9A2B3-C28D-CF46-B126-61D9C5DFDECC}" srcOrd="0" destOrd="0" presId="urn:microsoft.com/office/officeart/2005/8/layout/process4"/>
    <dgm:cxn modelId="{0BFCC81C-A250-451B-BE6A-644D59ED2F98}" type="presParOf" srcId="{AAB9A2B3-C28D-CF46-B126-61D9C5DFDECC}" destId="{9C9DC070-A323-E34F-A929-7F13B55AE4EA}" srcOrd="0" destOrd="0" presId="urn:microsoft.com/office/officeart/2005/8/layout/process4"/>
    <dgm:cxn modelId="{1831EBF0-CB0A-486E-8C67-23DFFEF68D54}" type="presParOf" srcId="{AAB9A2B3-C28D-CF46-B126-61D9C5DFDECC}" destId="{4946EC48-F3F2-724C-9CEC-9768F29D54CB}" srcOrd="1" destOrd="0" presId="urn:microsoft.com/office/officeart/2005/8/layout/process4"/>
    <dgm:cxn modelId="{04BABD95-0802-42A2-84DC-F0C2A16888CE}" type="presParOf" srcId="{AAB9A2B3-C28D-CF46-B126-61D9C5DFDECC}" destId="{81994608-12CC-D84B-B898-3400F7A0FCAD}" srcOrd="2" destOrd="0" presId="urn:microsoft.com/office/officeart/2005/8/layout/process4"/>
    <dgm:cxn modelId="{3C7E3ADC-731F-45E3-9C0C-60AF69404B1B}" type="presParOf" srcId="{81994608-12CC-D84B-B898-3400F7A0FCAD}" destId="{874363E5-8129-2842-ACC5-E6EC8D8DDF7D}" srcOrd="0" destOrd="0" presId="urn:microsoft.com/office/officeart/2005/8/layout/process4"/>
    <dgm:cxn modelId="{9AA10A43-837C-49B3-90B3-82001C7E3A57}" type="presParOf" srcId="{81994608-12CC-D84B-B898-3400F7A0FCAD}" destId="{0DD31BD0-7E61-514A-9DE9-652B6F48678C}"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257DBB-91CD-8846-87E2-F24378D8DED8}" type="doc">
      <dgm:prSet loTypeId="urn:microsoft.com/office/officeart/2005/8/layout/lProcess2" loCatId="" qsTypeId="urn:microsoft.com/office/officeart/2005/8/quickstyle/simple5" qsCatId="simple" csTypeId="urn:microsoft.com/office/officeart/2005/8/colors/accent0_1" csCatId="mainScheme" phldr="1"/>
      <dgm:spPr/>
      <dgm:t>
        <a:bodyPr/>
        <a:lstStyle/>
        <a:p>
          <a:endParaRPr lang="en-US"/>
        </a:p>
      </dgm:t>
    </dgm:pt>
    <dgm:pt modelId="{9181D9F5-C2F3-2644-8C30-D54BD2B5D704}">
      <dgm:prSet phldrT="[Text]"/>
      <dgm:spPr/>
      <dgm:t>
        <a:bodyPr/>
        <a:lstStyle/>
        <a:p>
          <a:r>
            <a:rPr kumimoji="1" lang="en-US" b="1" smtClean="0"/>
            <a:t>Includes functions such as:</a:t>
          </a:r>
          <a:endParaRPr lang="en-US"/>
        </a:p>
      </dgm:t>
    </dgm:pt>
    <dgm:pt modelId="{209C294F-4309-504E-BED5-E53896443A26}" type="parTrans" cxnId="{A2168A86-731E-C04F-8DE6-F3DC9510C0DD}">
      <dgm:prSet/>
      <dgm:spPr/>
      <dgm:t>
        <a:bodyPr/>
        <a:lstStyle/>
        <a:p>
          <a:endParaRPr lang="en-US"/>
        </a:p>
      </dgm:t>
    </dgm:pt>
    <dgm:pt modelId="{A0BECD7C-F8AE-E646-B34A-4B73219A5F1E}" type="sibTrans" cxnId="{A2168A86-731E-C04F-8DE6-F3DC9510C0DD}">
      <dgm:prSet/>
      <dgm:spPr/>
      <dgm:t>
        <a:bodyPr/>
        <a:lstStyle/>
        <a:p>
          <a:endParaRPr lang="en-US"/>
        </a:p>
      </dgm:t>
    </dgm:pt>
    <dgm:pt modelId="{EEE214E0-37C0-2C4A-8DCC-790059324F82}">
      <dgm:prSet/>
      <dgm:spPr/>
      <dgm:t>
        <a:bodyPr/>
        <a:lstStyle/>
        <a:p>
          <a:r>
            <a:rPr kumimoji="1" lang="en-US" smtClean="0">
              <a:ea typeface="ＭＳ Ｐゴシック" pitchFamily="32" charset="-128"/>
            </a:rPr>
            <a:t>Encoding/decoding of signals</a:t>
          </a:r>
          <a:endParaRPr kumimoji="1" lang="en-US" dirty="0" smtClean="0">
            <a:ea typeface="ＭＳ Ｐゴシック" pitchFamily="32" charset="-128"/>
          </a:endParaRPr>
        </a:p>
      </dgm:t>
    </dgm:pt>
    <dgm:pt modelId="{8933D65B-453D-5047-9449-F992F7BBA6DB}" type="parTrans" cxnId="{8CFEE0B1-8386-EB40-B5CD-08AEE4AF3190}">
      <dgm:prSet/>
      <dgm:spPr/>
      <dgm:t>
        <a:bodyPr/>
        <a:lstStyle/>
        <a:p>
          <a:endParaRPr lang="en-US"/>
        </a:p>
      </dgm:t>
    </dgm:pt>
    <dgm:pt modelId="{F4ECA304-0A31-C84F-865D-D0EC1712DD74}" type="sibTrans" cxnId="{8CFEE0B1-8386-EB40-B5CD-08AEE4AF3190}">
      <dgm:prSet/>
      <dgm:spPr/>
      <dgm:t>
        <a:bodyPr/>
        <a:lstStyle/>
        <a:p>
          <a:endParaRPr lang="en-US"/>
        </a:p>
      </dgm:t>
    </dgm:pt>
    <dgm:pt modelId="{547CC2B6-116A-3441-B58B-8CB94DC323F6}">
      <dgm:prSet/>
      <dgm:spPr/>
      <dgm:t>
        <a:bodyPr/>
        <a:lstStyle/>
        <a:p>
          <a:r>
            <a:rPr kumimoji="1" lang="en-US" smtClean="0">
              <a:ea typeface="ＭＳ Ｐゴシック" pitchFamily="32" charset="-128"/>
            </a:rPr>
            <a:t>Preamble generation/removal</a:t>
          </a:r>
          <a:endParaRPr kumimoji="1" lang="en-US" dirty="0" smtClean="0">
            <a:ea typeface="ＭＳ Ｐゴシック" pitchFamily="32" charset="-128"/>
          </a:endParaRPr>
        </a:p>
      </dgm:t>
    </dgm:pt>
    <dgm:pt modelId="{9BF14982-07EF-454A-8AE9-68C3BDD3FD63}" type="parTrans" cxnId="{FCF48BC9-57BE-5141-BF1F-329180EC5ACE}">
      <dgm:prSet/>
      <dgm:spPr/>
      <dgm:t>
        <a:bodyPr/>
        <a:lstStyle/>
        <a:p>
          <a:endParaRPr lang="en-US"/>
        </a:p>
      </dgm:t>
    </dgm:pt>
    <dgm:pt modelId="{82B3EF0D-B35E-ED41-84AE-7DF192E1916E}" type="sibTrans" cxnId="{FCF48BC9-57BE-5141-BF1F-329180EC5ACE}">
      <dgm:prSet/>
      <dgm:spPr/>
      <dgm:t>
        <a:bodyPr/>
        <a:lstStyle/>
        <a:p>
          <a:endParaRPr lang="en-US"/>
        </a:p>
      </dgm:t>
    </dgm:pt>
    <dgm:pt modelId="{CC774E49-5752-804E-8A47-B7FF6606A82B}">
      <dgm:prSet/>
      <dgm:spPr/>
      <dgm:t>
        <a:bodyPr/>
        <a:lstStyle/>
        <a:p>
          <a:r>
            <a:rPr kumimoji="1" lang="en-US" smtClean="0">
              <a:ea typeface="ＭＳ Ｐゴシック" pitchFamily="32" charset="-128"/>
            </a:rPr>
            <a:t>Bit transmission/reception</a:t>
          </a:r>
          <a:endParaRPr kumimoji="1" lang="en-US" dirty="0" smtClean="0">
            <a:ea typeface="ＭＳ Ｐゴシック" pitchFamily="32" charset="-128"/>
          </a:endParaRPr>
        </a:p>
      </dgm:t>
    </dgm:pt>
    <dgm:pt modelId="{D3B99FA5-4AFD-9F4C-881B-36B509E7EC5B}" type="parTrans" cxnId="{29E14C9C-E0BA-EC4E-B0C9-3666E52F3F17}">
      <dgm:prSet/>
      <dgm:spPr/>
      <dgm:t>
        <a:bodyPr/>
        <a:lstStyle/>
        <a:p>
          <a:endParaRPr lang="en-US"/>
        </a:p>
      </dgm:t>
    </dgm:pt>
    <dgm:pt modelId="{30D1986B-32DB-C443-93B7-1AE4016B753D}" type="sibTrans" cxnId="{29E14C9C-E0BA-EC4E-B0C9-3666E52F3F17}">
      <dgm:prSet/>
      <dgm:spPr/>
      <dgm:t>
        <a:bodyPr/>
        <a:lstStyle/>
        <a:p>
          <a:endParaRPr lang="en-US"/>
        </a:p>
      </dgm:t>
    </dgm:pt>
    <dgm:pt modelId="{8EE4108A-F809-2B40-AA0B-604C31F9466A}" type="pres">
      <dgm:prSet presAssocID="{C5257DBB-91CD-8846-87E2-F24378D8DED8}" presName="theList" presStyleCnt="0">
        <dgm:presLayoutVars>
          <dgm:dir/>
          <dgm:animLvl val="lvl"/>
          <dgm:resizeHandles val="exact"/>
        </dgm:presLayoutVars>
      </dgm:prSet>
      <dgm:spPr/>
      <dgm:t>
        <a:bodyPr/>
        <a:lstStyle/>
        <a:p>
          <a:endParaRPr lang="en-US"/>
        </a:p>
      </dgm:t>
    </dgm:pt>
    <dgm:pt modelId="{4C66AD39-77B3-6F41-83FD-8CCAC5E16EBF}" type="pres">
      <dgm:prSet presAssocID="{9181D9F5-C2F3-2644-8C30-D54BD2B5D704}" presName="compNode" presStyleCnt="0"/>
      <dgm:spPr/>
      <dgm:t>
        <a:bodyPr/>
        <a:lstStyle/>
        <a:p>
          <a:endParaRPr lang="en-US"/>
        </a:p>
      </dgm:t>
    </dgm:pt>
    <dgm:pt modelId="{FA3975CB-9DE5-7244-A89A-0EF4497047CB}" type="pres">
      <dgm:prSet presAssocID="{9181D9F5-C2F3-2644-8C30-D54BD2B5D704}" presName="aNode" presStyleLbl="bgShp" presStyleIdx="0" presStyleCnt="1"/>
      <dgm:spPr/>
      <dgm:t>
        <a:bodyPr/>
        <a:lstStyle/>
        <a:p>
          <a:endParaRPr lang="en-US"/>
        </a:p>
      </dgm:t>
    </dgm:pt>
    <dgm:pt modelId="{F84233D0-D9AD-F348-B797-9805E49685E6}" type="pres">
      <dgm:prSet presAssocID="{9181D9F5-C2F3-2644-8C30-D54BD2B5D704}" presName="textNode" presStyleLbl="bgShp" presStyleIdx="0" presStyleCnt="1"/>
      <dgm:spPr/>
      <dgm:t>
        <a:bodyPr/>
        <a:lstStyle/>
        <a:p>
          <a:endParaRPr lang="en-US"/>
        </a:p>
      </dgm:t>
    </dgm:pt>
    <dgm:pt modelId="{B7F449E7-9A53-DE48-A3A6-AD48493527EB}" type="pres">
      <dgm:prSet presAssocID="{9181D9F5-C2F3-2644-8C30-D54BD2B5D704}" presName="compChildNode" presStyleCnt="0"/>
      <dgm:spPr/>
      <dgm:t>
        <a:bodyPr/>
        <a:lstStyle/>
        <a:p>
          <a:endParaRPr lang="en-US"/>
        </a:p>
      </dgm:t>
    </dgm:pt>
    <dgm:pt modelId="{62758612-AD13-5C44-B5D8-FCD5F8F2E837}" type="pres">
      <dgm:prSet presAssocID="{9181D9F5-C2F3-2644-8C30-D54BD2B5D704}" presName="theInnerList" presStyleCnt="0"/>
      <dgm:spPr/>
      <dgm:t>
        <a:bodyPr/>
        <a:lstStyle/>
        <a:p>
          <a:endParaRPr lang="en-US"/>
        </a:p>
      </dgm:t>
    </dgm:pt>
    <dgm:pt modelId="{C7964185-CCFB-F345-87A7-E2C7DD69CE7C}" type="pres">
      <dgm:prSet presAssocID="{EEE214E0-37C0-2C4A-8DCC-790059324F82}" presName="childNode" presStyleLbl="node1" presStyleIdx="0" presStyleCnt="3">
        <dgm:presLayoutVars>
          <dgm:bulletEnabled val="1"/>
        </dgm:presLayoutVars>
      </dgm:prSet>
      <dgm:spPr/>
      <dgm:t>
        <a:bodyPr/>
        <a:lstStyle/>
        <a:p>
          <a:endParaRPr lang="en-US"/>
        </a:p>
      </dgm:t>
    </dgm:pt>
    <dgm:pt modelId="{D82D71DB-3DE9-7E4B-B1F3-DBBD2CC75449}" type="pres">
      <dgm:prSet presAssocID="{EEE214E0-37C0-2C4A-8DCC-790059324F82}" presName="aSpace2" presStyleCnt="0"/>
      <dgm:spPr/>
      <dgm:t>
        <a:bodyPr/>
        <a:lstStyle/>
        <a:p>
          <a:endParaRPr lang="en-US"/>
        </a:p>
      </dgm:t>
    </dgm:pt>
    <dgm:pt modelId="{B8DDF3F5-AF89-C74B-988F-61D661CD7B90}" type="pres">
      <dgm:prSet presAssocID="{547CC2B6-116A-3441-B58B-8CB94DC323F6}" presName="childNode" presStyleLbl="node1" presStyleIdx="1" presStyleCnt="3">
        <dgm:presLayoutVars>
          <dgm:bulletEnabled val="1"/>
        </dgm:presLayoutVars>
      </dgm:prSet>
      <dgm:spPr/>
      <dgm:t>
        <a:bodyPr/>
        <a:lstStyle/>
        <a:p>
          <a:endParaRPr lang="en-US"/>
        </a:p>
      </dgm:t>
    </dgm:pt>
    <dgm:pt modelId="{2D78501F-FB31-144C-9C56-364B29A80275}" type="pres">
      <dgm:prSet presAssocID="{547CC2B6-116A-3441-B58B-8CB94DC323F6}" presName="aSpace2" presStyleCnt="0"/>
      <dgm:spPr/>
      <dgm:t>
        <a:bodyPr/>
        <a:lstStyle/>
        <a:p>
          <a:endParaRPr lang="en-US"/>
        </a:p>
      </dgm:t>
    </dgm:pt>
    <dgm:pt modelId="{8B15818E-E8FA-E04A-86C8-20B19B32477A}" type="pres">
      <dgm:prSet presAssocID="{CC774E49-5752-804E-8A47-B7FF6606A82B}" presName="childNode" presStyleLbl="node1" presStyleIdx="2" presStyleCnt="3">
        <dgm:presLayoutVars>
          <dgm:bulletEnabled val="1"/>
        </dgm:presLayoutVars>
      </dgm:prSet>
      <dgm:spPr/>
      <dgm:t>
        <a:bodyPr/>
        <a:lstStyle/>
        <a:p>
          <a:endParaRPr lang="en-US"/>
        </a:p>
      </dgm:t>
    </dgm:pt>
  </dgm:ptLst>
  <dgm:cxnLst>
    <dgm:cxn modelId="{FCF48BC9-57BE-5141-BF1F-329180EC5ACE}" srcId="{9181D9F5-C2F3-2644-8C30-D54BD2B5D704}" destId="{547CC2B6-116A-3441-B58B-8CB94DC323F6}" srcOrd="1" destOrd="0" parTransId="{9BF14982-07EF-454A-8AE9-68C3BDD3FD63}" sibTransId="{82B3EF0D-B35E-ED41-84AE-7DF192E1916E}"/>
    <dgm:cxn modelId="{8CFEE0B1-8386-EB40-B5CD-08AEE4AF3190}" srcId="{9181D9F5-C2F3-2644-8C30-D54BD2B5D704}" destId="{EEE214E0-37C0-2C4A-8DCC-790059324F82}" srcOrd="0" destOrd="0" parTransId="{8933D65B-453D-5047-9449-F992F7BBA6DB}" sibTransId="{F4ECA304-0A31-C84F-865D-D0EC1712DD74}"/>
    <dgm:cxn modelId="{29E14C9C-E0BA-EC4E-B0C9-3666E52F3F17}" srcId="{9181D9F5-C2F3-2644-8C30-D54BD2B5D704}" destId="{CC774E49-5752-804E-8A47-B7FF6606A82B}" srcOrd="2" destOrd="0" parTransId="{D3B99FA5-4AFD-9F4C-881B-36B509E7EC5B}" sibTransId="{30D1986B-32DB-C443-93B7-1AE4016B753D}"/>
    <dgm:cxn modelId="{697B566F-698D-4122-8C5E-35489A1A7016}" type="presOf" srcId="{EEE214E0-37C0-2C4A-8DCC-790059324F82}" destId="{C7964185-CCFB-F345-87A7-E2C7DD69CE7C}" srcOrd="0" destOrd="0" presId="urn:microsoft.com/office/officeart/2005/8/layout/lProcess2"/>
    <dgm:cxn modelId="{A2168A86-731E-C04F-8DE6-F3DC9510C0DD}" srcId="{C5257DBB-91CD-8846-87E2-F24378D8DED8}" destId="{9181D9F5-C2F3-2644-8C30-D54BD2B5D704}" srcOrd="0" destOrd="0" parTransId="{209C294F-4309-504E-BED5-E53896443A26}" sibTransId="{A0BECD7C-F8AE-E646-B34A-4B73219A5F1E}"/>
    <dgm:cxn modelId="{99678F08-E6C9-4A18-9BA6-346991BBB04A}" type="presOf" srcId="{9181D9F5-C2F3-2644-8C30-D54BD2B5D704}" destId="{FA3975CB-9DE5-7244-A89A-0EF4497047CB}" srcOrd="0" destOrd="0" presId="urn:microsoft.com/office/officeart/2005/8/layout/lProcess2"/>
    <dgm:cxn modelId="{87CC92CA-06FD-4778-A684-03F4C9CC2AA2}" type="presOf" srcId="{CC774E49-5752-804E-8A47-B7FF6606A82B}" destId="{8B15818E-E8FA-E04A-86C8-20B19B32477A}" srcOrd="0" destOrd="0" presId="urn:microsoft.com/office/officeart/2005/8/layout/lProcess2"/>
    <dgm:cxn modelId="{72D2BEBA-1F2F-426D-B718-575F56EC8846}" type="presOf" srcId="{C5257DBB-91CD-8846-87E2-F24378D8DED8}" destId="{8EE4108A-F809-2B40-AA0B-604C31F9466A}" srcOrd="0" destOrd="0" presId="urn:microsoft.com/office/officeart/2005/8/layout/lProcess2"/>
    <dgm:cxn modelId="{58492BE9-4962-4D13-8172-E3015CA3CD80}" type="presOf" srcId="{9181D9F5-C2F3-2644-8C30-D54BD2B5D704}" destId="{F84233D0-D9AD-F348-B797-9805E49685E6}" srcOrd="1" destOrd="0" presId="urn:microsoft.com/office/officeart/2005/8/layout/lProcess2"/>
    <dgm:cxn modelId="{3DD879CB-D63A-4608-9564-866BE39C5F0B}" type="presOf" srcId="{547CC2B6-116A-3441-B58B-8CB94DC323F6}" destId="{B8DDF3F5-AF89-C74B-988F-61D661CD7B90}" srcOrd="0" destOrd="0" presId="urn:microsoft.com/office/officeart/2005/8/layout/lProcess2"/>
    <dgm:cxn modelId="{54E260F0-1591-418D-9B2E-1B60DE92A77E}" type="presParOf" srcId="{8EE4108A-F809-2B40-AA0B-604C31F9466A}" destId="{4C66AD39-77B3-6F41-83FD-8CCAC5E16EBF}" srcOrd="0" destOrd="0" presId="urn:microsoft.com/office/officeart/2005/8/layout/lProcess2"/>
    <dgm:cxn modelId="{BD85D33C-7D85-419A-9797-051D0CC974DB}" type="presParOf" srcId="{4C66AD39-77B3-6F41-83FD-8CCAC5E16EBF}" destId="{FA3975CB-9DE5-7244-A89A-0EF4497047CB}" srcOrd="0" destOrd="0" presId="urn:microsoft.com/office/officeart/2005/8/layout/lProcess2"/>
    <dgm:cxn modelId="{DCEAA7F2-B821-4D8A-9226-5B53834F8199}" type="presParOf" srcId="{4C66AD39-77B3-6F41-83FD-8CCAC5E16EBF}" destId="{F84233D0-D9AD-F348-B797-9805E49685E6}" srcOrd="1" destOrd="0" presId="urn:microsoft.com/office/officeart/2005/8/layout/lProcess2"/>
    <dgm:cxn modelId="{57537604-5ED5-4FF7-93BA-104F2D052A91}" type="presParOf" srcId="{4C66AD39-77B3-6F41-83FD-8CCAC5E16EBF}" destId="{B7F449E7-9A53-DE48-A3A6-AD48493527EB}" srcOrd="2" destOrd="0" presId="urn:microsoft.com/office/officeart/2005/8/layout/lProcess2"/>
    <dgm:cxn modelId="{5B9BB9C6-EAA6-483C-B94C-A9BB030280C0}" type="presParOf" srcId="{B7F449E7-9A53-DE48-A3A6-AD48493527EB}" destId="{62758612-AD13-5C44-B5D8-FCD5F8F2E837}" srcOrd="0" destOrd="0" presId="urn:microsoft.com/office/officeart/2005/8/layout/lProcess2"/>
    <dgm:cxn modelId="{516A8452-D275-47A4-A09A-991E75F1E2B9}" type="presParOf" srcId="{62758612-AD13-5C44-B5D8-FCD5F8F2E837}" destId="{C7964185-CCFB-F345-87A7-E2C7DD69CE7C}" srcOrd="0" destOrd="0" presId="urn:microsoft.com/office/officeart/2005/8/layout/lProcess2"/>
    <dgm:cxn modelId="{A24496D0-1D32-454A-984C-4C2B64535903}" type="presParOf" srcId="{62758612-AD13-5C44-B5D8-FCD5F8F2E837}" destId="{D82D71DB-3DE9-7E4B-B1F3-DBBD2CC75449}" srcOrd="1" destOrd="0" presId="urn:microsoft.com/office/officeart/2005/8/layout/lProcess2"/>
    <dgm:cxn modelId="{9FA5D1FB-4CB4-4D4C-8A1F-BB9A5C0E8DA8}" type="presParOf" srcId="{62758612-AD13-5C44-B5D8-FCD5F8F2E837}" destId="{B8DDF3F5-AF89-C74B-988F-61D661CD7B90}" srcOrd="2" destOrd="0" presId="urn:microsoft.com/office/officeart/2005/8/layout/lProcess2"/>
    <dgm:cxn modelId="{4ED645B1-E784-4C66-9ED6-3E612EC0695C}" type="presParOf" srcId="{62758612-AD13-5C44-B5D8-FCD5F8F2E837}" destId="{2D78501F-FB31-144C-9C56-364B29A80275}" srcOrd="3" destOrd="0" presId="urn:microsoft.com/office/officeart/2005/8/layout/lProcess2"/>
    <dgm:cxn modelId="{0898F760-D2FE-4D19-AEAA-CA435BE7822D}" type="presParOf" srcId="{62758612-AD13-5C44-B5D8-FCD5F8F2E837}" destId="{8B15818E-E8FA-E04A-86C8-20B19B3247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2DE63EA-80EB-4563-B816-8B8D277B727F}" type="doc">
      <dgm:prSet loTypeId="urn:microsoft.com/office/officeart/2005/8/layout/matrix1" loCatId="matrix" qsTypeId="urn:microsoft.com/office/officeart/2005/8/quickstyle/simple1" qsCatId="simple" csTypeId="urn:microsoft.com/office/officeart/2005/8/colors/accent3_1" csCatId="accent3" phldr="1"/>
      <dgm:spPr/>
      <dgm:t>
        <a:bodyPr/>
        <a:lstStyle/>
        <a:p>
          <a:endParaRPr lang="en-US"/>
        </a:p>
      </dgm:t>
    </dgm:pt>
    <dgm:pt modelId="{24E6E756-F39D-4B8E-82B0-53ED08349568}">
      <dgm:prSet phldrT="[Text]" custT="1"/>
      <dgm:spPr/>
      <dgm:t>
        <a:bodyPr/>
        <a:lstStyle/>
        <a:p>
          <a:r>
            <a:rPr lang="en-US" sz="2000" dirty="0" smtClean="0"/>
            <a:t>Receiving transport entity can:</a:t>
          </a:r>
          <a:endParaRPr lang="en-US" sz="2000" dirty="0"/>
        </a:p>
      </dgm:t>
    </dgm:pt>
    <dgm:pt modelId="{28E2DA0F-CAC8-4583-8F5E-49C777915934}" type="parTrans" cxnId="{DDB08AAE-C730-4D76-97A6-B07DF6FE99FE}">
      <dgm:prSet/>
      <dgm:spPr/>
      <dgm:t>
        <a:bodyPr/>
        <a:lstStyle/>
        <a:p>
          <a:endParaRPr lang="en-US"/>
        </a:p>
      </dgm:t>
    </dgm:pt>
    <dgm:pt modelId="{B899D7EB-04C1-42D3-9DBA-4B0F88BFE9DE}" type="sibTrans" cxnId="{DDB08AAE-C730-4D76-97A6-B07DF6FE99FE}">
      <dgm:prSet/>
      <dgm:spPr/>
      <dgm:t>
        <a:bodyPr/>
        <a:lstStyle/>
        <a:p>
          <a:endParaRPr lang="en-US"/>
        </a:p>
      </dgm:t>
    </dgm:pt>
    <dgm:pt modelId="{ED44AFAA-721D-4D3B-B37B-3CEC7C5D8481}">
      <dgm:prSet custT="1"/>
      <dgm:spPr/>
      <dgm:t>
        <a:bodyPr/>
        <a:lstStyle/>
        <a:p>
          <a:r>
            <a:rPr lang="en-US" sz="2000" dirty="0" smtClean="0"/>
            <a:t>Do nothing</a:t>
          </a:r>
        </a:p>
      </dgm:t>
    </dgm:pt>
    <dgm:pt modelId="{2401F3E0-F220-40DB-A025-290FAD56FA79}" type="parTrans" cxnId="{12766FAE-F071-4E30-A9AA-6C3A26593C70}">
      <dgm:prSet/>
      <dgm:spPr/>
      <dgm:t>
        <a:bodyPr/>
        <a:lstStyle/>
        <a:p>
          <a:endParaRPr lang="en-US" dirty="0"/>
        </a:p>
      </dgm:t>
    </dgm:pt>
    <dgm:pt modelId="{466405A5-3A4F-4C1F-95BD-A314042E2AB9}" type="sibTrans" cxnId="{12766FAE-F071-4E30-A9AA-6C3A26593C70}">
      <dgm:prSet/>
      <dgm:spPr/>
      <dgm:t>
        <a:bodyPr/>
        <a:lstStyle/>
        <a:p>
          <a:endParaRPr lang="en-US"/>
        </a:p>
      </dgm:t>
    </dgm:pt>
    <dgm:pt modelId="{9D768369-3C2B-4670-B690-51E1DDC76F58}">
      <dgm:prSet custT="1"/>
      <dgm:spPr/>
      <dgm:t>
        <a:bodyPr/>
        <a:lstStyle/>
        <a:p>
          <a:r>
            <a:rPr lang="en-US" sz="2000" dirty="0" smtClean="0"/>
            <a:t>Segments that overflow the buffer are discarded</a:t>
          </a:r>
        </a:p>
      </dgm:t>
    </dgm:pt>
    <dgm:pt modelId="{473C9E5C-2A1E-4228-82EA-0E8E770CB0D9}" type="parTrans" cxnId="{063E171E-4131-448B-B653-DEDC07EB76DC}">
      <dgm:prSet/>
      <dgm:spPr/>
      <dgm:t>
        <a:bodyPr/>
        <a:lstStyle/>
        <a:p>
          <a:endParaRPr lang="en-US" dirty="0"/>
        </a:p>
      </dgm:t>
    </dgm:pt>
    <dgm:pt modelId="{F78DB786-F07E-4F66-97B0-DFA6DD87329A}" type="sibTrans" cxnId="{063E171E-4131-448B-B653-DEDC07EB76DC}">
      <dgm:prSet/>
      <dgm:spPr/>
      <dgm:t>
        <a:bodyPr/>
        <a:lstStyle/>
        <a:p>
          <a:endParaRPr lang="en-US"/>
        </a:p>
      </dgm:t>
    </dgm:pt>
    <dgm:pt modelId="{069C5598-C44B-4999-B675-A42482CAAFD4}">
      <dgm:prSet custT="1"/>
      <dgm:spPr/>
      <dgm:t>
        <a:bodyPr/>
        <a:lstStyle/>
        <a:p>
          <a:r>
            <a:rPr lang="en-US" sz="2000" dirty="0" smtClean="0"/>
            <a:t>Sending transport entity will retransmit</a:t>
          </a:r>
        </a:p>
      </dgm:t>
    </dgm:pt>
    <dgm:pt modelId="{FCFAA4A8-7A5B-4D62-845C-BC3F8A413403}" type="parTrans" cxnId="{DE43A61F-CC54-4E6E-9F42-020E7F480FDA}">
      <dgm:prSet/>
      <dgm:spPr/>
      <dgm:t>
        <a:bodyPr/>
        <a:lstStyle/>
        <a:p>
          <a:endParaRPr lang="en-US" dirty="0"/>
        </a:p>
      </dgm:t>
    </dgm:pt>
    <dgm:pt modelId="{E9387A0D-F4EB-461D-836A-4ADBD3FA0808}" type="sibTrans" cxnId="{DE43A61F-CC54-4E6E-9F42-020E7F480FDA}">
      <dgm:prSet/>
      <dgm:spPr/>
      <dgm:t>
        <a:bodyPr/>
        <a:lstStyle/>
        <a:p>
          <a:endParaRPr lang="en-US"/>
        </a:p>
      </dgm:t>
    </dgm:pt>
    <dgm:pt modelId="{1BEA9600-1A68-4FAB-9DE1-62421C2641E7}">
      <dgm:prSet custT="1"/>
      <dgm:spPr/>
      <dgm:t>
        <a:bodyPr/>
        <a:lstStyle/>
        <a:p>
          <a:r>
            <a:rPr lang="en-US" sz="2000" dirty="0" smtClean="0"/>
            <a:t>Refuse to accept further segments from the network service</a:t>
          </a:r>
        </a:p>
      </dgm:t>
    </dgm:pt>
    <dgm:pt modelId="{2F514365-150C-4083-8B73-5B46F77EB96E}" type="parTrans" cxnId="{91E3DD83-8F72-4D4B-AB22-729F3CD3CCBE}">
      <dgm:prSet/>
      <dgm:spPr/>
      <dgm:t>
        <a:bodyPr/>
        <a:lstStyle/>
        <a:p>
          <a:endParaRPr lang="en-US" dirty="0"/>
        </a:p>
      </dgm:t>
    </dgm:pt>
    <dgm:pt modelId="{13C4816A-9728-4BF8-BC26-C4BCEF90013A}" type="sibTrans" cxnId="{91E3DD83-8F72-4D4B-AB22-729F3CD3CCBE}">
      <dgm:prSet/>
      <dgm:spPr/>
      <dgm:t>
        <a:bodyPr/>
        <a:lstStyle/>
        <a:p>
          <a:endParaRPr lang="en-US"/>
        </a:p>
      </dgm:t>
    </dgm:pt>
    <dgm:pt modelId="{AB73956A-0A99-4AF7-9127-E04D86EF1662}">
      <dgm:prSet custT="1"/>
      <dgm:spPr/>
      <dgm:t>
        <a:bodyPr/>
        <a:lstStyle/>
        <a:p>
          <a:r>
            <a:rPr lang="en-US" sz="2000" dirty="0" smtClean="0"/>
            <a:t>Relies on network service to do the work</a:t>
          </a:r>
        </a:p>
      </dgm:t>
    </dgm:pt>
    <dgm:pt modelId="{AF808F63-3970-4F6A-8AB9-BBA2CCE6A929}" type="parTrans" cxnId="{6DFA6816-869C-4810-8D8B-A7BF6C21235D}">
      <dgm:prSet/>
      <dgm:spPr/>
      <dgm:t>
        <a:bodyPr/>
        <a:lstStyle/>
        <a:p>
          <a:endParaRPr lang="en-US" dirty="0"/>
        </a:p>
      </dgm:t>
    </dgm:pt>
    <dgm:pt modelId="{46AC4719-7516-4EF8-92B8-442D4BFD8463}" type="sibTrans" cxnId="{6DFA6816-869C-4810-8D8B-A7BF6C21235D}">
      <dgm:prSet/>
      <dgm:spPr/>
      <dgm:t>
        <a:bodyPr/>
        <a:lstStyle/>
        <a:p>
          <a:endParaRPr lang="en-US"/>
        </a:p>
      </dgm:t>
    </dgm:pt>
    <dgm:pt modelId="{446E407A-3447-46AF-9EA8-5EE5A62D9A94}">
      <dgm:prSet custT="1"/>
      <dgm:spPr/>
      <dgm:t>
        <a:bodyPr/>
        <a:lstStyle/>
        <a:p>
          <a:r>
            <a:rPr lang="en-US" sz="2000" dirty="0" smtClean="0"/>
            <a:t>Use a fixed sliding window protocol</a:t>
          </a:r>
        </a:p>
      </dgm:t>
    </dgm:pt>
    <dgm:pt modelId="{CB490BAD-C2E5-42FE-81F3-2A2C24E32139}" type="parTrans" cxnId="{520498B6-FF4F-4576-8B61-7ABB28C105DD}">
      <dgm:prSet/>
      <dgm:spPr/>
      <dgm:t>
        <a:bodyPr/>
        <a:lstStyle/>
        <a:p>
          <a:endParaRPr lang="en-US" dirty="0"/>
        </a:p>
      </dgm:t>
    </dgm:pt>
    <dgm:pt modelId="{E764B4BE-A593-4B5C-8367-48A5A4A648B9}" type="sibTrans" cxnId="{520498B6-FF4F-4576-8B61-7ABB28C105DD}">
      <dgm:prSet/>
      <dgm:spPr/>
      <dgm:t>
        <a:bodyPr/>
        <a:lstStyle/>
        <a:p>
          <a:endParaRPr lang="en-US"/>
        </a:p>
      </dgm:t>
    </dgm:pt>
    <dgm:pt modelId="{02C13C3F-2263-4768-8C0E-2E6E7BE32464}">
      <dgm:prSet custT="1"/>
      <dgm:spPr/>
      <dgm:t>
        <a:bodyPr/>
        <a:lstStyle/>
        <a:p>
          <a:r>
            <a:rPr lang="en-US" sz="2000" dirty="0" smtClean="0"/>
            <a:t>With a reliable network service this works quite well</a:t>
          </a:r>
        </a:p>
      </dgm:t>
    </dgm:pt>
    <dgm:pt modelId="{8796B0C4-6727-4A2F-8D97-E3DEAB3E0202}" type="parTrans" cxnId="{9CE29861-B814-4D9E-A807-DCFE62F732B9}">
      <dgm:prSet/>
      <dgm:spPr/>
      <dgm:t>
        <a:bodyPr/>
        <a:lstStyle/>
        <a:p>
          <a:endParaRPr lang="en-US" dirty="0"/>
        </a:p>
      </dgm:t>
    </dgm:pt>
    <dgm:pt modelId="{D1D4EEAE-22C0-48E0-847C-526B6CE3A6FE}" type="sibTrans" cxnId="{9CE29861-B814-4D9E-A807-DCFE62F732B9}">
      <dgm:prSet/>
      <dgm:spPr/>
      <dgm:t>
        <a:bodyPr/>
        <a:lstStyle/>
        <a:p>
          <a:endParaRPr lang="en-US"/>
        </a:p>
      </dgm:t>
    </dgm:pt>
    <dgm:pt modelId="{3F6DAC73-6DD0-4AA2-B54F-EEF594F91E2F}">
      <dgm:prSet custT="1"/>
      <dgm:spPr/>
      <dgm:t>
        <a:bodyPr/>
        <a:lstStyle/>
        <a:p>
          <a:r>
            <a:rPr lang="en-US" sz="2000" dirty="0" smtClean="0"/>
            <a:t>Use a credit scheme</a:t>
          </a:r>
        </a:p>
      </dgm:t>
    </dgm:pt>
    <dgm:pt modelId="{2867A0AC-D73C-459F-BA04-C9044E659D2E}" type="parTrans" cxnId="{1F6F0F46-0884-4349-9574-C2B5DFF60D90}">
      <dgm:prSet/>
      <dgm:spPr/>
      <dgm:t>
        <a:bodyPr/>
        <a:lstStyle/>
        <a:p>
          <a:endParaRPr lang="en-US" dirty="0"/>
        </a:p>
      </dgm:t>
    </dgm:pt>
    <dgm:pt modelId="{B22AED82-93F4-4CE3-82E8-C4BA601B7AEC}" type="sibTrans" cxnId="{1F6F0F46-0884-4349-9574-C2B5DFF60D90}">
      <dgm:prSet/>
      <dgm:spPr/>
      <dgm:t>
        <a:bodyPr/>
        <a:lstStyle/>
        <a:p>
          <a:endParaRPr lang="en-US"/>
        </a:p>
      </dgm:t>
    </dgm:pt>
    <dgm:pt modelId="{5BB91AF0-22AB-4D78-9AA8-C3D36342B8C9}">
      <dgm:prSet custT="1"/>
      <dgm:spPr/>
      <dgm:t>
        <a:bodyPr/>
        <a:lstStyle/>
        <a:p>
          <a:r>
            <a:rPr lang="en-US" sz="2000" dirty="0" smtClean="0"/>
            <a:t>A more effective scheme to use with an unreliable network service</a:t>
          </a:r>
        </a:p>
      </dgm:t>
    </dgm:pt>
    <dgm:pt modelId="{1D42F9F7-0234-414F-B30E-BD8633778156}" type="parTrans" cxnId="{E99A1973-B29F-449A-98E1-A5B98453C2BA}">
      <dgm:prSet/>
      <dgm:spPr/>
      <dgm:t>
        <a:bodyPr/>
        <a:lstStyle/>
        <a:p>
          <a:endParaRPr lang="en-US" dirty="0"/>
        </a:p>
      </dgm:t>
    </dgm:pt>
    <dgm:pt modelId="{2F476A84-F250-48FF-BDE1-14C32A21E164}" type="sibTrans" cxnId="{E99A1973-B29F-449A-98E1-A5B98453C2BA}">
      <dgm:prSet/>
      <dgm:spPr/>
      <dgm:t>
        <a:bodyPr/>
        <a:lstStyle/>
        <a:p>
          <a:endParaRPr lang="en-US"/>
        </a:p>
      </dgm:t>
    </dgm:pt>
    <dgm:pt modelId="{FBDFD285-93E1-544F-8E98-607DFC753DDD}" type="pres">
      <dgm:prSet presAssocID="{C2DE63EA-80EB-4563-B816-8B8D277B727F}" presName="diagram" presStyleCnt="0">
        <dgm:presLayoutVars>
          <dgm:chMax val="1"/>
          <dgm:dir/>
          <dgm:animLvl val="ctr"/>
          <dgm:resizeHandles val="exact"/>
        </dgm:presLayoutVars>
      </dgm:prSet>
      <dgm:spPr/>
      <dgm:t>
        <a:bodyPr/>
        <a:lstStyle/>
        <a:p>
          <a:endParaRPr lang="en-US"/>
        </a:p>
      </dgm:t>
    </dgm:pt>
    <dgm:pt modelId="{9653AFB8-BE39-AB4C-88FB-9ECA6473BAC2}" type="pres">
      <dgm:prSet presAssocID="{C2DE63EA-80EB-4563-B816-8B8D277B727F}" presName="matrix" presStyleCnt="0"/>
      <dgm:spPr/>
      <dgm:t>
        <a:bodyPr/>
        <a:lstStyle/>
        <a:p>
          <a:endParaRPr lang="en-US"/>
        </a:p>
      </dgm:t>
    </dgm:pt>
    <dgm:pt modelId="{9BB881AB-42A0-1049-AA24-C9ABF55EB59E}" type="pres">
      <dgm:prSet presAssocID="{C2DE63EA-80EB-4563-B816-8B8D277B727F}" presName="tile1" presStyleLbl="node1" presStyleIdx="0" presStyleCnt="4"/>
      <dgm:spPr/>
      <dgm:t>
        <a:bodyPr/>
        <a:lstStyle/>
        <a:p>
          <a:endParaRPr lang="en-US"/>
        </a:p>
      </dgm:t>
    </dgm:pt>
    <dgm:pt modelId="{863CBBFC-66EF-BE48-B630-215F849F328C}" type="pres">
      <dgm:prSet presAssocID="{C2DE63EA-80EB-4563-B816-8B8D277B727F}" presName="tile1text" presStyleLbl="node1" presStyleIdx="0" presStyleCnt="4">
        <dgm:presLayoutVars>
          <dgm:chMax val="0"/>
          <dgm:chPref val="0"/>
          <dgm:bulletEnabled val="1"/>
        </dgm:presLayoutVars>
      </dgm:prSet>
      <dgm:spPr/>
      <dgm:t>
        <a:bodyPr/>
        <a:lstStyle/>
        <a:p>
          <a:endParaRPr lang="en-US"/>
        </a:p>
      </dgm:t>
    </dgm:pt>
    <dgm:pt modelId="{DD3CBB44-C682-A849-B751-C13F300BD953}" type="pres">
      <dgm:prSet presAssocID="{C2DE63EA-80EB-4563-B816-8B8D277B727F}" presName="tile2" presStyleLbl="node1" presStyleIdx="1" presStyleCnt="4" custLinFactNeighborX="-901"/>
      <dgm:spPr/>
      <dgm:t>
        <a:bodyPr/>
        <a:lstStyle/>
        <a:p>
          <a:endParaRPr lang="en-US"/>
        </a:p>
      </dgm:t>
    </dgm:pt>
    <dgm:pt modelId="{B45EC79E-F05F-8B48-874A-A25EA3FA77C4}" type="pres">
      <dgm:prSet presAssocID="{C2DE63EA-80EB-4563-B816-8B8D277B727F}" presName="tile2text" presStyleLbl="node1" presStyleIdx="1" presStyleCnt="4">
        <dgm:presLayoutVars>
          <dgm:chMax val="0"/>
          <dgm:chPref val="0"/>
          <dgm:bulletEnabled val="1"/>
        </dgm:presLayoutVars>
      </dgm:prSet>
      <dgm:spPr/>
      <dgm:t>
        <a:bodyPr/>
        <a:lstStyle/>
        <a:p>
          <a:endParaRPr lang="en-US"/>
        </a:p>
      </dgm:t>
    </dgm:pt>
    <dgm:pt modelId="{B5E14FE0-13A2-204E-89BB-E8A33753DCBF}" type="pres">
      <dgm:prSet presAssocID="{C2DE63EA-80EB-4563-B816-8B8D277B727F}" presName="tile3" presStyleLbl="node1" presStyleIdx="2" presStyleCnt="4"/>
      <dgm:spPr/>
      <dgm:t>
        <a:bodyPr/>
        <a:lstStyle/>
        <a:p>
          <a:endParaRPr lang="en-US"/>
        </a:p>
      </dgm:t>
    </dgm:pt>
    <dgm:pt modelId="{5A6E3024-F8E7-9848-8DD9-14F7B5F3B652}" type="pres">
      <dgm:prSet presAssocID="{C2DE63EA-80EB-4563-B816-8B8D277B727F}" presName="tile3text" presStyleLbl="node1" presStyleIdx="2" presStyleCnt="4">
        <dgm:presLayoutVars>
          <dgm:chMax val="0"/>
          <dgm:chPref val="0"/>
          <dgm:bulletEnabled val="1"/>
        </dgm:presLayoutVars>
      </dgm:prSet>
      <dgm:spPr/>
      <dgm:t>
        <a:bodyPr/>
        <a:lstStyle/>
        <a:p>
          <a:endParaRPr lang="en-US"/>
        </a:p>
      </dgm:t>
    </dgm:pt>
    <dgm:pt modelId="{A121C4AB-6F35-C64E-8F2D-A2BCCB26B78A}" type="pres">
      <dgm:prSet presAssocID="{C2DE63EA-80EB-4563-B816-8B8D277B727F}" presName="tile4" presStyleLbl="node1" presStyleIdx="3" presStyleCnt="4"/>
      <dgm:spPr/>
      <dgm:t>
        <a:bodyPr/>
        <a:lstStyle/>
        <a:p>
          <a:endParaRPr lang="en-US"/>
        </a:p>
      </dgm:t>
    </dgm:pt>
    <dgm:pt modelId="{E881FDE1-D4A1-C848-8EFC-44A9A3CA88CD}" type="pres">
      <dgm:prSet presAssocID="{C2DE63EA-80EB-4563-B816-8B8D277B727F}" presName="tile4text" presStyleLbl="node1" presStyleIdx="3" presStyleCnt="4">
        <dgm:presLayoutVars>
          <dgm:chMax val="0"/>
          <dgm:chPref val="0"/>
          <dgm:bulletEnabled val="1"/>
        </dgm:presLayoutVars>
      </dgm:prSet>
      <dgm:spPr/>
      <dgm:t>
        <a:bodyPr/>
        <a:lstStyle/>
        <a:p>
          <a:endParaRPr lang="en-US"/>
        </a:p>
      </dgm:t>
    </dgm:pt>
    <dgm:pt modelId="{2DA65001-ACF5-DC4D-93C6-2DFA9B64B111}" type="pres">
      <dgm:prSet presAssocID="{C2DE63EA-80EB-4563-B816-8B8D277B727F}" presName="centerTile" presStyleLbl="fgShp" presStyleIdx="0" presStyleCnt="1">
        <dgm:presLayoutVars>
          <dgm:chMax val="0"/>
          <dgm:chPref val="0"/>
        </dgm:presLayoutVars>
      </dgm:prSet>
      <dgm:spPr/>
      <dgm:t>
        <a:bodyPr/>
        <a:lstStyle/>
        <a:p>
          <a:endParaRPr lang="en-US"/>
        </a:p>
      </dgm:t>
    </dgm:pt>
  </dgm:ptLst>
  <dgm:cxnLst>
    <dgm:cxn modelId="{213B2D23-6479-44D9-93EB-E3E11F90D45A}" type="presOf" srcId="{5BB91AF0-22AB-4D78-9AA8-C3D36342B8C9}" destId="{A121C4AB-6F35-C64E-8F2D-A2BCCB26B78A}" srcOrd="0" destOrd="1" presId="urn:microsoft.com/office/officeart/2005/8/layout/matrix1"/>
    <dgm:cxn modelId="{4D65E5F6-2274-4BA6-AA77-5D8CE96F7125}" type="presOf" srcId="{C2DE63EA-80EB-4563-B816-8B8D277B727F}" destId="{FBDFD285-93E1-544F-8E98-607DFC753DDD}" srcOrd="0" destOrd="0" presId="urn:microsoft.com/office/officeart/2005/8/layout/matrix1"/>
    <dgm:cxn modelId="{9CE29861-B814-4D9E-A807-DCFE62F732B9}" srcId="{446E407A-3447-46AF-9EA8-5EE5A62D9A94}" destId="{02C13C3F-2263-4768-8C0E-2E6E7BE32464}" srcOrd="0" destOrd="0" parTransId="{8796B0C4-6727-4A2F-8D97-E3DEAB3E0202}" sibTransId="{D1D4EEAE-22C0-48E0-847C-526B6CE3A6FE}"/>
    <dgm:cxn modelId="{8DC701AC-7DD5-4AC4-BBD9-8FA478DA1B50}" type="presOf" srcId="{9D768369-3C2B-4670-B690-51E1DDC76F58}" destId="{863CBBFC-66EF-BE48-B630-215F849F328C}" srcOrd="1" destOrd="1" presId="urn:microsoft.com/office/officeart/2005/8/layout/matrix1"/>
    <dgm:cxn modelId="{B1ECC53B-81E7-4F6D-A420-951AA6882579}" type="presOf" srcId="{24E6E756-F39D-4B8E-82B0-53ED08349568}" destId="{2DA65001-ACF5-DC4D-93C6-2DFA9B64B111}" srcOrd="0" destOrd="0" presId="urn:microsoft.com/office/officeart/2005/8/layout/matrix1"/>
    <dgm:cxn modelId="{520498B6-FF4F-4576-8B61-7ABB28C105DD}" srcId="{24E6E756-F39D-4B8E-82B0-53ED08349568}" destId="{446E407A-3447-46AF-9EA8-5EE5A62D9A94}" srcOrd="2" destOrd="0" parTransId="{CB490BAD-C2E5-42FE-81F3-2A2C24E32139}" sibTransId="{E764B4BE-A593-4B5C-8367-48A5A4A648B9}"/>
    <dgm:cxn modelId="{063E171E-4131-448B-B653-DEDC07EB76DC}" srcId="{ED44AFAA-721D-4D3B-B37B-3CEC7C5D8481}" destId="{9D768369-3C2B-4670-B690-51E1DDC76F58}" srcOrd="0" destOrd="0" parTransId="{473C9E5C-2A1E-4228-82EA-0E8E770CB0D9}" sibTransId="{F78DB786-F07E-4F66-97B0-DFA6DD87329A}"/>
    <dgm:cxn modelId="{B86C156A-868D-4F42-A460-2AFE3F86BF31}" type="presOf" srcId="{1BEA9600-1A68-4FAB-9DE1-62421C2641E7}" destId="{DD3CBB44-C682-A849-B751-C13F300BD953}" srcOrd="0" destOrd="0" presId="urn:microsoft.com/office/officeart/2005/8/layout/matrix1"/>
    <dgm:cxn modelId="{D9538C14-F92A-4426-9CB5-DC900FEB7BD0}" type="presOf" srcId="{9D768369-3C2B-4670-B690-51E1DDC76F58}" destId="{9BB881AB-42A0-1049-AA24-C9ABF55EB59E}" srcOrd="0" destOrd="1" presId="urn:microsoft.com/office/officeart/2005/8/layout/matrix1"/>
    <dgm:cxn modelId="{1843B98B-FB6D-4947-AFCB-B9F1C30A2292}" type="presOf" srcId="{069C5598-C44B-4999-B675-A42482CAAFD4}" destId="{9BB881AB-42A0-1049-AA24-C9ABF55EB59E}" srcOrd="0" destOrd="2" presId="urn:microsoft.com/office/officeart/2005/8/layout/matrix1"/>
    <dgm:cxn modelId="{ABD4B048-1B3B-4F1E-88BA-287B06EAC427}" type="presOf" srcId="{ED44AFAA-721D-4D3B-B37B-3CEC7C5D8481}" destId="{9BB881AB-42A0-1049-AA24-C9ABF55EB59E}" srcOrd="0" destOrd="0" presId="urn:microsoft.com/office/officeart/2005/8/layout/matrix1"/>
    <dgm:cxn modelId="{F414376B-8F62-407B-AA97-1D39E321394A}" type="presOf" srcId="{446E407A-3447-46AF-9EA8-5EE5A62D9A94}" destId="{B5E14FE0-13A2-204E-89BB-E8A33753DCBF}" srcOrd="0" destOrd="0" presId="urn:microsoft.com/office/officeart/2005/8/layout/matrix1"/>
    <dgm:cxn modelId="{8C135399-2426-477B-9BD9-B7404BA6AB19}" type="presOf" srcId="{1BEA9600-1A68-4FAB-9DE1-62421C2641E7}" destId="{B45EC79E-F05F-8B48-874A-A25EA3FA77C4}" srcOrd="1" destOrd="0" presId="urn:microsoft.com/office/officeart/2005/8/layout/matrix1"/>
    <dgm:cxn modelId="{70418411-D80D-438C-BF04-38C590A4647A}" type="presOf" srcId="{AB73956A-0A99-4AF7-9127-E04D86EF1662}" destId="{B45EC79E-F05F-8B48-874A-A25EA3FA77C4}" srcOrd="1" destOrd="1" presId="urn:microsoft.com/office/officeart/2005/8/layout/matrix1"/>
    <dgm:cxn modelId="{E99A1973-B29F-449A-98E1-A5B98453C2BA}" srcId="{3F6DAC73-6DD0-4AA2-B54F-EEF594F91E2F}" destId="{5BB91AF0-22AB-4D78-9AA8-C3D36342B8C9}" srcOrd="0" destOrd="0" parTransId="{1D42F9F7-0234-414F-B30E-BD8633778156}" sibTransId="{2F476A84-F250-48FF-BDE1-14C32A21E164}"/>
    <dgm:cxn modelId="{1F6F0F46-0884-4349-9574-C2B5DFF60D90}" srcId="{24E6E756-F39D-4B8E-82B0-53ED08349568}" destId="{3F6DAC73-6DD0-4AA2-B54F-EEF594F91E2F}" srcOrd="3" destOrd="0" parTransId="{2867A0AC-D73C-459F-BA04-C9044E659D2E}" sibTransId="{B22AED82-93F4-4CE3-82E8-C4BA601B7AEC}"/>
    <dgm:cxn modelId="{12766FAE-F071-4E30-A9AA-6C3A26593C70}" srcId="{24E6E756-F39D-4B8E-82B0-53ED08349568}" destId="{ED44AFAA-721D-4D3B-B37B-3CEC7C5D8481}" srcOrd="0" destOrd="0" parTransId="{2401F3E0-F220-40DB-A025-290FAD56FA79}" sibTransId="{466405A5-3A4F-4C1F-95BD-A314042E2AB9}"/>
    <dgm:cxn modelId="{D94AEC2B-CCA7-40E3-A7A5-4BBF1CA18877}" type="presOf" srcId="{ED44AFAA-721D-4D3B-B37B-3CEC7C5D8481}" destId="{863CBBFC-66EF-BE48-B630-215F849F328C}" srcOrd="1" destOrd="0" presId="urn:microsoft.com/office/officeart/2005/8/layout/matrix1"/>
    <dgm:cxn modelId="{7521F012-4B8D-4C18-BE81-1147784EC5EB}" type="presOf" srcId="{069C5598-C44B-4999-B675-A42482CAAFD4}" destId="{863CBBFC-66EF-BE48-B630-215F849F328C}" srcOrd="1" destOrd="2" presId="urn:microsoft.com/office/officeart/2005/8/layout/matrix1"/>
    <dgm:cxn modelId="{ED2C47FD-C31C-4517-83B7-AB3918E9FF45}" type="presOf" srcId="{3F6DAC73-6DD0-4AA2-B54F-EEF594F91E2F}" destId="{E881FDE1-D4A1-C848-8EFC-44A9A3CA88CD}" srcOrd="1" destOrd="0" presId="urn:microsoft.com/office/officeart/2005/8/layout/matrix1"/>
    <dgm:cxn modelId="{A0E8A310-FD4E-4737-9A7B-EF8CAEBFD58D}" type="presOf" srcId="{02C13C3F-2263-4768-8C0E-2E6E7BE32464}" destId="{5A6E3024-F8E7-9848-8DD9-14F7B5F3B652}" srcOrd="1" destOrd="1" presId="urn:microsoft.com/office/officeart/2005/8/layout/matrix1"/>
    <dgm:cxn modelId="{6DFA6816-869C-4810-8D8B-A7BF6C21235D}" srcId="{1BEA9600-1A68-4FAB-9DE1-62421C2641E7}" destId="{AB73956A-0A99-4AF7-9127-E04D86EF1662}" srcOrd="0" destOrd="0" parTransId="{AF808F63-3970-4F6A-8AB9-BBA2CCE6A929}" sibTransId="{46AC4719-7516-4EF8-92B8-442D4BFD8463}"/>
    <dgm:cxn modelId="{E3A8D360-8497-447C-82CC-489B4E188B83}" type="presOf" srcId="{AB73956A-0A99-4AF7-9127-E04D86EF1662}" destId="{DD3CBB44-C682-A849-B751-C13F300BD953}" srcOrd="0" destOrd="1" presId="urn:microsoft.com/office/officeart/2005/8/layout/matrix1"/>
    <dgm:cxn modelId="{DDB08AAE-C730-4D76-97A6-B07DF6FE99FE}" srcId="{C2DE63EA-80EB-4563-B816-8B8D277B727F}" destId="{24E6E756-F39D-4B8E-82B0-53ED08349568}" srcOrd="0" destOrd="0" parTransId="{28E2DA0F-CAC8-4583-8F5E-49C777915934}" sibTransId="{B899D7EB-04C1-42D3-9DBA-4B0F88BFE9DE}"/>
    <dgm:cxn modelId="{91E3DD83-8F72-4D4B-AB22-729F3CD3CCBE}" srcId="{24E6E756-F39D-4B8E-82B0-53ED08349568}" destId="{1BEA9600-1A68-4FAB-9DE1-62421C2641E7}" srcOrd="1" destOrd="0" parTransId="{2F514365-150C-4083-8B73-5B46F77EB96E}" sibTransId="{13C4816A-9728-4BF8-BC26-C4BCEF90013A}"/>
    <dgm:cxn modelId="{F0DFB8E7-513E-4C3C-BC27-3CBFCD82D056}" type="presOf" srcId="{5BB91AF0-22AB-4D78-9AA8-C3D36342B8C9}" destId="{E881FDE1-D4A1-C848-8EFC-44A9A3CA88CD}" srcOrd="1" destOrd="1" presId="urn:microsoft.com/office/officeart/2005/8/layout/matrix1"/>
    <dgm:cxn modelId="{4C1439A5-148C-482E-8F86-C830434D35FA}" type="presOf" srcId="{02C13C3F-2263-4768-8C0E-2E6E7BE32464}" destId="{B5E14FE0-13A2-204E-89BB-E8A33753DCBF}" srcOrd="0" destOrd="1" presId="urn:microsoft.com/office/officeart/2005/8/layout/matrix1"/>
    <dgm:cxn modelId="{DE43A61F-CC54-4E6E-9F42-020E7F480FDA}" srcId="{ED44AFAA-721D-4D3B-B37B-3CEC7C5D8481}" destId="{069C5598-C44B-4999-B675-A42482CAAFD4}" srcOrd="1" destOrd="0" parTransId="{FCFAA4A8-7A5B-4D62-845C-BC3F8A413403}" sibTransId="{E9387A0D-F4EB-461D-836A-4ADBD3FA0808}"/>
    <dgm:cxn modelId="{62B77112-EFB5-4329-9CC0-0D833215A4AB}" type="presOf" srcId="{446E407A-3447-46AF-9EA8-5EE5A62D9A94}" destId="{5A6E3024-F8E7-9848-8DD9-14F7B5F3B652}" srcOrd="1" destOrd="0" presId="urn:microsoft.com/office/officeart/2005/8/layout/matrix1"/>
    <dgm:cxn modelId="{E6D538C3-1928-46B2-96C9-8B8831580C95}" type="presOf" srcId="{3F6DAC73-6DD0-4AA2-B54F-EEF594F91E2F}" destId="{A121C4AB-6F35-C64E-8F2D-A2BCCB26B78A}" srcOrd="0" destOrd="0" presId="urn:microsoft.com/office/officeart/2005/8/layout/matrix1"/>
    <dgm:cxn modelId="{D4EC7431-9042-4646-9D12-775BA40E626E}" type="presParOf" srcId="{FBDFD285-93E1-544F-8E98-607DFC753DDD}" destId="{9653AFB8-BE39-AB4C-88FB-9ECA6473BAC2}" srcOrd="0" destOrd="0" presId="urn:microsoft.com/office/officeart/2005/8/layout/matrix1"/>
    <dgm:cxn modelId="{A8694854-C551-4B03-A99D-AE20B3CDFBA5}" type="presParOf" srcId="{9653AFB8-BE39-AB4C-88FB-9ECA6473BAC2}" destId="{9BB881AB-42A0-1049-AA24-C9ABF55EB59E}" srcOrd="0" destOrd="0" presId="urn:microsoft.com/office/officeart/2005/8/layout/matrix1"/>
    <dgm:cxn modelId="{C84A077E-DB91-4CC8-B624-008C17117A7E}" type="presParOf" srcId="{9653AFB8-BE39-AB4C-88FB-9ECA6473BAC2}" destId="{863CBBFC-66EF-BE48-B630-215F849F328C}" srcOrd="1" destOrd="0" presId="urn:microsoft.com/office/officeart/2005/8/layout/matrix1"/>
    <dgm:cxn modelId="{073457DB-E0F4-4222-9EF8-F76A0D81441B}" type="presParOf" srcId="{9653AFB8-BE39-AB4C-88FB-9ECA6473BAC2}" destId="{DD3CBB44-C682-A849-B751-C13F300BD953}" srcOrd="2" destOrd="0" presId="urn:microsoft.com/office/officeart/2005/8/layout/matrix1"/>
    <dgm:cxn modelId="{EDD7ACD2-CC12-4655-96B0-37CB3D1CDC7E}" type="presParOf" srcId="{9653AFB8-BE39-AB4C-88FB-9ECA6473BAC2}" destId="{B45EC79E-F05F-8B48-874A-A25EA3FA77C4}" srcOrd="3" destOrd="0" presId="urn:microsoft.com/office/officeart/2005/8/layout/matrix1"/>
    <dgm:cxn modelId="{CBA7B50C-29A8-466D-9CBB-A6729C355291}" type="presParOf" srcId="{9653AFB8-BE39-AB4C-88FB-9ECA6473BAC2}" destId="{B5E14FE0-13A2-204E-89BB-E8A33753DCBF}" srcOrd="4" destOrd="0" presId="urn:microsoft.com/office/officeart/2005/8/layout/matrix1"/>
    <dgm:cxn modelId="{F4BED795-A8CD-470D-953C-411B1C3573F8}" type="presParOf" srcId="{9653AFB8-BE39-AB4C-88FB-9ECA6473BAC2}" destId="{5A6E3024-F8E7-9848-8DD9-14F7B5F3B652}" srcOrd="5" destOrd="0" presId="urn:microsoft.com/office/officeart/2005/8/layout/matrix1"/>
    <dgm:cxn modelId="{3630BAFB-8B4C-4115-B51F-984722D2AE1B}" type="presParOf" srcId="{9653AFB8-BE39-AB4C-88FB-9ECA6473BAC2}" destId="{A121C4AB-6F35-C64E-8F2D-A2BCCB26B78A}" srcOrd="6" destOrd="0" presId="urn:microsoft.com/office/officeart/2005/8/layout/matrix1"/>
    <dgm:cxn modelId="{2245A199-B220-4869-9DE6-303B8AE3EA63}" type="presParOf" srcId="{9653AFB8-BE39-AB4C-88FB-9ECA6473BAC2}" destId="{E881FDE1-D4A1-C848-8EFC-44A9A3CA88CD}" srcOrd="7" destOrd="0" presId="urn:microsoft.com/office/officeart/2005/8/layout/matrix1"/>
    <dgm:cxn modelId="{6318AF04-9D12-42D6-B2C1-2B32A2676432}" type="presParOf" srcId="{FBDFD285-93E1-544F-8E98-607DFC753DDD}" destId="{2DA65001-ACF5-DC4D-93C6-2DFA9B64B11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72992C-0155-4104-B6E3-525ABB284A59}" type="doc">
      <dgm:prSet loTypeId="urn:diagrams.loki3.com/VaryingWidthList+Icon" loCatId="list" qsTypeId="urn:microsoft.com/office/officeart/2005/8/quickstyle/simple1" qsCatId="simple" csTypeId="urn:microsoft.com/office/officeart/2005/8/colors/accent1_1" csCatId="accent1" phldr="1"/>
      <dgm:spPr/>
    </dgm:pt>
    <dgm:pt modelId="{47A878A0-4FE9-47CE-A525-747411F1F27F}">
      <dgm:prSet phldrT="[Text]"/>
      <dgm:spPr/>
      <dgm:t>
        <a:bodyPr/>
        <a:lstStyle/>
        <a:p>
          <a:r>
            <a:rPr lang="en-US" dirty="0" smtClean="0"/>
            <a:t>Ordered delivery</a:t>
          </a:r>
          <a:endParaRPr lang="en-US" dirty="0"/>
        </a:p>
      </dgm:t>
    </dgm:pt>
    <dgm:pt modelId="{D88F0CCF-987F-4FD3-8054-973EEED4DD61}" type="parTrans" cxnId="{8C07A97B-AD9B-4847-86CA-5456584CBB51}">
      <dgm:prSet/>
      <dgm:spPr/>
      <dgm:t>
        <a:bodyPr/>
        <a:lstStyle/>
        <a:p>
          <a:endParaRPr lang="en-US"/>
        </a:p>
      </dgm:t>
    </dgm:pt>
    <dgm:pt modelId="{C67E68D0-F549-490A-A0BB-5D97F08518A7}" type="sibTrans" cxnId="{8C07A97B-AD9B-4847-86CA-5456584CBB51}">
      <dgm:prSet/>
      <dgm:spPr/>
      <dgm:t>
        <a:bodyPr/>
        <a:lstStyle/>
        <a:p>
          <a:endParaRPr lang="en-US"/>
        </a:p>
      </dgm:t>
    </dgm:pt>
    <dgm:pt modelId="{3DB2F991-B533-4E8B-A04C-DE5C828FA1CB}">
      <dgm:prSet/>
      <dgm:spPr/>
      <dgm:t>
        <a:bodyPr/>
        <a:lstStyle/>
        <a:p>
          <a:r>
            <a:rPr lang="en-US" dirty="0" smtClean="0"/>
            <a:t>Retransmission strategy</a:t>
          </a:r>
        </a:p>
      </dgm:t>
    </dgm:pt>
    <dgm:pt modelId="{97E36990-E0D8-40D4-BA7C-12AE6E1D5286}" type="parTrans" cxnId="{DD90CB9F-4B7F-4A34-B554-18E8D2821659}">
      <dgm:prSet/>
      <dgm:spPr/>
      <dgm:t>
        <a:bodyPr/>
        <a:lstStyle/>
        <a:p>
          <a:endParaRPr lang="en-US"/>
        </a:p>
      </dgm:t>
    </dgm:pt>
    <dgm:pt modelId="{C85E10D6-90AB-4081-8B59-A7F0E67EA546}" type="sibTrans" cxnId="{DD90CB9F-4B7F-4A34-B554-18E8D2821659}">
      <dgm:prSet/>
      <dgm:spPr/>
      <dgm:t>
        <a:bodyPr/>
        <a:lstStyle/>
        <a:p>
          <a:endParaRPr lang="en-US"/>
        </a:p>
      </dgm:t>
    </dgm:pt>
    <dgm:pt modelId="{2D8F334E-AA27-44EF-8E39-D5E68EC6ED31}">
      <dgm:prSet/>
      <dgm:spPr/>
      <dgm:t>
        <a:bodyPr/>
        <a:lstStyle/>
        <a:p>
          <a:r>
            <a:rPr lang="en-US" dirty="0" smtClean="0"/>
            <a:t>Duplicate detection</a:t>
          </a:r>
        </a:p>
      </dgm:t>
    </dgm:pt>
    <dgm:pt modelId="{50740CD4-41EB-4000-B34A-3F255E44A0D5}" type="parTrans" cxnId="{626054A3-2CD9-460C-80E9-B5351D8ABD5A}">
      <dgm:prSet/>
      <dgm:spPr/>
      <dgm:t>
        <a:bodyPr/>
        <a:lstStyle/>
        <a:p>
          <a:endParaRPr lang="en-US"/>
        </a:p>
      </dgm:t>
    </dgm:pt>
    <dgm:pt modelId="{E9FD0D29-FDAC-42C8-9AE1-FC070C8E76B3}" type="sibTrans" cxnId="{626054A3-2CD9-460C-80E9-B5351D8ABD5A}">
      <dgm:prSet/>
      <dgm:spPr/>
      <dgm:t>
        <a:bodyPr/>
        <a:lstStyle/>
        <a:p>
          <a:endParaRPr lang="en-US"/>
        </a:p>
      </dgm:t>
    </dgm:pt>
    <dgm:pt modelId="{B8757871-5094-4D71-860D-A9DC11B8DD11}">
      <dgm:prSet/>
      <dgm:spPr/>
      <dgm:t>
        <a:bodyPr/>
        <a:lstStyle/>
        <a:p>
          <a:r>
            <a:rPr lang="en-US" dirty="0" smtClean="0"/>
            <a:t>Flow control</a:t>
          </a:r>
        </a:p>
      </dgm:t>
    </dgm:pt>
    <dgm:pt modelId="{2E9F7110-E481-4706-B752-15A9671E15E7}" type="parTrans" cxnId="{36AF12CD-C460-4AA1-B55E-5A1C80F6D8FF}">
      <dgm:prSet/>
      <dgm:spPr/>
      <dgm:t>
        <a:bodyPr/>
        <a:lstStyle/>
        <a:p>
          <a:endParaRPr lang="en-US"/>
        </a:p>
      </dgm:t>
    </dgm:pt>
    <dgm:pt modelId="{91945FE3-2E95-4C10-9CB3-B8FC724540B8}" type="sibTrans" cxnId="{36AF12CD-C460-4AA1-B55E-5A1C80F6D8FF}">
      <dgm:prSet/>
      <dgm:spPr/>
      <dgm:t>
        <a:bodyPr/>
        <a:lstStyle/>
        <a:p>
          <a:endParaRPr lang="en-US"/>
        </a:p>
      </dgm:t>
    </dgm:pt>
    <dgm:pt modelId="{309D9723-11BE-40B7-AF08-C48F02AD034A}">
      <dgm:prSet/>
      <dgm:spPr/>
      <dgm:t>
        <a:bodyPr/>
        <a:lstStyle/>
        <a:p>
          <a:r>
            <a:rPr lang="en-US" dirty="0" smtClean="0"/>
            <a:t>Connection establishment</a:t>
          </a:r>
        </a:p>
      </dgm:t>
    </dgm:pt>
    <dgm:pt modelId="{5FCA10BD-ABA4-44BC-BA76-24829111E352}" type="parTrans" cxnId="{F2D63FEF-8426-47E3-9A6D-63DFDA0A76AE}">
      <dgm:prSet/>
      <dgm:spPr/>
      <dgm:t>
        <a:bodyPr/>
        <a:lstStyle/>
        <a:p>
          <a:endParaRPr lang="en-US"/>
        </a:p>
      </dgm:t>
    </dgm:pt>
    <dgm:pt modelId="{0B105DFB-26B0-49C4-9F0B-5648F5F8614E}" type="sibTrans" cxnId="{F2D63FEF-8426-47E3-9A6D-63DFDA0A76AE}">
      <dgm:prSet/>
      <dgm:spPr/>
      <dgm:t>
        <a:bodyPr/>
        <a:lstStyle/>
        <a:p>
          <a:endParaRPr lang="en-US"/>
        </a:p>
      </dgm:t>
    </dgm:pt>
    <dgm:pt modelId="{3268DC46-C6EB-4463-9B27-528CAC8E2B95}">
      <dgm:prSet/>
      <dgm:spPr/>
      <dgm:t>
        <a:bodyPr/>
        <a:lstStyle/>
        <a:p>
          <a:r>
            <a:rPr lang="en-US" dirty="0" smtClean="0"/>
            <a:t>Connection termination</a:t>
          </a:r>
        </a:p>
      </dgm:t>
    </dgm:pt>
    <dgm:pt modelId="{0E774E00-BE3C-4A88-A949-AD9A96817A00}" type="parTrans" cxnId="{6880E9DF-1A36-45DE-81D1-B2A5632F8F75}">
      <dgm:prSet/>
      <dgm:spPr/>
      <dgm:t>
        <a:bodyPr/>
        <a:lstStyle/>
        <a:p>
          <a:endParaRPr lang="en-US"/>
        </a:p>
      </dgm:t>
    </dgm:pt>
    <dgm:pt modelId="{E8CBFB00-1BB2-43A8-BFAE-0D00CCAD56F3}" type="sibTrans" cxnId="{6880E9DF-1A36-45DE-81D1-B2A5632F8F75}">
      <dgm:prSet/>
      <dgm:spPr/>
      <dgm:t>
        <a:bodyPr/>
        <a:lstStyle/>
        <a:p>
          <a:endParaRPr lang="en-US"/>
        </a:p>
      </dgm:t>
    </dgm:pt>
    <dgm:pt modelId="{912E2980-B32E-4B6A-A1D4-49F57C530FD2}">
      <dgm:prSet/>
      <dgm:spPr/>
      <dgm:t>
        <a:bodyPr/>
        <a:lstStyle/>
        <a:p>
          <a:r>
            <a:rPr lang="en-US" dirty="0" smtClean="0"/>
            <a:t>Failure recovery</a:t>
          </a:r>
        </a:p>
      </dgm:t>
    </dgm:pt>
    <dgm:pt modelId="{0E2ADAAC-2FA7-4795-87A8-596DA79F021C}" type="parTrans" cxnId="{93D573A6-C641-41ED-82CA-2C32CDBC52B5}">
      <dgm:prSet/>
      <dgm:spPr/>
      <dgm:t>
        <a:bodyPr/>
        <a:lstStyle/>
        <a:p>
          <a:endParaRPr lang="en-US"/>
        </a:p>
      </dgm:t>
    </dgm:pt>
    <dgm:pt modelId="{83B46246-E514-4530-A2B1-E3AB7E4E2641}" type="sibTrans" cxnId="{93D573A6-C641-41ED-82CA-2C32CDBC52B5}">
      <dgm:prSet/>
      <dgm:spPr/>
      <dgm:t>
        <a:bodyPr/>
        <a:lstStyle/>
        <a:p>
          <a:endParaRPr lang="en-US"/>
        </a:p>
      </dgm:t>
    </dgm:pt>
    <dgm:pt modelId="{B7B3048F-5C12-4BAA-B08C-9DCDE56BFDC4}" type="pres">
      <dgm:prSet presAssocID="{7872992C-0155-4104-B6E3-525ABB284A59}" presName="Name0" presStyleCnt="0">
        <dgm:presLayoutVars>
          <dgm:resizeHandles/>
        </dgm:presLayoutVars>
      </dgm:prSet>
      <dgm:spPr/>
    </dgm:pt>
    <dgm:pt modelId="{19F6F11E-EC08-482B-98DB-5A2705CB0490}" type="pres">
      <dgm:prSet presAssocID="{47A878A0-4FE9-47CE-A525-747411F1F27F}" presName="text" presStyleLbl="node1" presStyleIdx="0" presStyleCnt="7">
        <dgm:presLayoutVars>
          <dgm:bulletEnabled val="1"/>
        </dgm:presLayoutVars>
      </dgm:prSet>
      <dgm:spPr/>
      <dgm:t>
        <a:bodyPr/>
        <a:lstStyle/>
        <a:p>
          <a:endParaRPr lang="en-US"/>
        </a:p>
      </dgm:t>
    </dgm:pt>
    <dgm:pt modelId="{9DE62EC6-9221-40C0-BCCB-C14D92072861}" type="pres">
      <dgm:prSet presAssocID="{C67E68D0-F549-490A-A0BB-5D97F08518A7}" presName="space" presStyleCnt="0"/>
      <dgm:spPr/>
    </dgm:pt>
    <dgm:pt modelId="{13C4A2B6-A0CB-48C4-AC62-8EF180C6267F}" type="pres">
      <dgm:prSet presAssocID="{3DB2F991-B533-4E8B-A04C-DE5C828FA1CB}" presName="text" presStyleLbl="node1" presStyleIdx="1" presStyleCnt="7">
        <dgm:presLayoutVars>
          <dgm:bulletEnabled val="1"/>
        </dgm:presLayoutVars>
      </dgm:prSet>
      <dgm:spPr/>
      <dgm:t>
        <a:bodyPr/>
        <a:lstStyle/>
        <a:p>
          <a:endParaRPr lang="en-US"/>
        </a:p>
      </dgm:t>
    </dgm:pt>
    <dgm:pt modelId="{B28C3F02-1137-41AC-9E30-86E09D836CC0}" type="pres">
      <dgm:prSet presAssocID="{C85E10D6-90AB-4081-8B59-A7F0E67EA546}" presName="space" presStyleCnt="0"/>
      <dgm:spPr/>
    </dgm:pt>
    <dgm:pt modelId="{7B925522-81E3-4A97-B2DD-4BE45AB29CB0}" type="pres">
      <dgm:prSet presAssocID="{2D8F334E-AA27-44EF-8E39-D5E68EC6ED31}" presName="text" presStyleLbl="node1" presStyleIdx="2" presStyleCnt="7">
        <dgm:presLayoutVars>
          <dgm:bulletEnabled val="1"/>
        </dgm:presLayoutVars>
      </dgm:prSet>
      <dgm:spPr/>
      <dgm:t>
        <a:bodyPr/>
        <a:lstStyle/>
        <a:p>
          <a:endParaRPr lang="en-US"/>
        </a:p>
      </dgm:t>
    </dgm:pt>
    <dgm:pt modelId="{7DA39BDE-9923-4D28-BB97-089E090F9BD8}" type="pres">
      <dgm:prSet presAssocID="{E9FD0D29-FDAC-42C8-9AE1-FC070C8E76B3}" presName="space" presStyleCnt="0"/>
      <dgm:spPr/>
    </dgm:pt>
    <dgm:pt modelId="{F093E39B-0702-4886-BEC0-36FE86C69403}" type="pres">
      <dgm:prSet presAssocID="{B8757871-5094-4D71-860D-A9DC11B8DD11}" presName="text" presStyleLbl="node1" presStyleIdx="3" presStyleCnt="7">
        <dgm:presLayoutVars>
          <dgm:bulletEnabled val="1"/>
        </dgm:presLayoutVars>
      </dgm:prSet>
      <dgm:spPr/>
      <dgm:t>
        <a:bodyPr/>
        <a:lstStyle/>
        <a:p>
          <a:endParaRPr lang="en-US"/>
        </a:p>
      </dgm:t>
    </dgm:pt>
    <dgm:pt modelId="{99AC6388-7293-4D99-A3B4-0278B541E575}" type="pres">
      <dgm:prSet presAssocID="{91945FE3-2E95-4C10-9CB3-B8FC724540B8}" presName="space" presStyleCnt="0"/>
      <dgm:spPr/>
    </dgm:pt>
    <dgm:pt modelId="{27A2CB8A-B6CA-4D8C-A282-1FE08462F2EC}" type="pres">
      <dgm:prSet presAssocID="{309D9723-11BE-40B7-AF08-C48F02AD034A}" presName="text" presStyleLbl="node1" presStyleIdx="4" presStyleCnt="7">
        <dgm:presLayoutVars>
          <dgm:bulletEnabled val="1"/>
        </dgm:presLayoutVars>
      </dgm:prSet>
      <dgm:spPr/>
      <dgm:t>
        <a:bodyPr/>
        <a:lstStyle/>
        <a:p>
          <a:endParaRPr lang="en-US"/>
        </a:p>
      </dgm:t>
    </dgm:pt>
    <dgm:pt modelId="{24E0773D-A557-4D93-9B1F-E95B0B6F0808}" type="pres">
      <dgm:prSet presAssocID="{0B105DFB-26B0-49C4-9F0B-5648F5F8614E}" presName="space" presStyleCnt="0"/>
      <dgm:spPr/>
    </dgm:pt>
    <dgm:pt modelId="{83B31047-50FE-47C4-A6D9-CC539EB48BE7}" type="pres">
      <dgm:prSet presAssocID="{3268DC46-C6EB-4463-9B27-528CAC8E2B95}" presName="text" presStyleLbl="node1" presStyleIdx="5" presStyleCnt="7">
        <dgm:presLayoutVars>
          <dgm:bulletEnabled val="1"/>
        </dgm:presLayoutVars>
      </dgm:prSet>
      <dgm:spPr/>
      <dgm:t>
        <a:bodyPr/>
        <a:lstStyle/>
        <a:p>
          <a:endParaRPr lang="en-US"/>
        </a:p>
      </dgm:t>
    </dgm:pt>
    <dgm:pt modelId="{E5C4C675-60E3-4C70-A10C-957EF9E5E91E}" type="pres">
      <dgm:prSet presAssocID="{E8CBFB00-1BB2-43A8-BFAE-0D00CCAD56F3}" presName="space" presStyleCnt="0"/>
      <dgm:spPr/>
    </dgm:pt>
    <dgm:pt modelId="{5748E645-4CF7-424F-84F9-5CC9A3004299}" type="pres">
      <dgm:prSet presAssocID="{912E2980-B32E-4B6A-A1D4-49F57C530FD2}" presName="text" presStyleLbl="node1" presStyleIdx="6" presStyleCnt="7">
        <dgm:presLayoutVars>
          <dgm:bulletEnabled val="1"/>
        </dgm:presLayoutVars>
      </dgm:prSet>
      <dgm:spPr/>
      <dgm:t>
        <a:bodyPr/>
        <a:lstStyle/>
        <a:p>
          <a:endParaRPr lang="en-US"/>
        </a:p>
      </dgm:t>
    </dgm:pt>
  </dgm:ptLst>
  <dgm:cxnLst>
    <dgm:cxn modelId="{45CE315A-C966-4C32-9102-31281452D620}" type="presOf" srcId="{3268DC46-C6EB-4463-9B27-528CAC8E2B95}" destId="{83B31047-50FE-47C4-A6D9-CC539EB48BE7}" srcOrd="0" destOrd="0" presId="urn:diagrams.loki3.com/VaryingWidthList+Icon"/>
    <dgm:cxn modelId="{020B3783-0BAB-44FD-A348-01943D845A3C}" type="presOf" srcId="{912E2980-B32E-4B6A-A1D4-49F57C530FD2}" destId="{5748E645-4CF7-424F-84F9-5CC9A3004299}" srcOrd="0" destOrd="0" presId="urn:diagrams.loki3.com/VaryingWidthList+Icon"/>
    <dgm:cxn modelId="{36AF12CD-C460-4AA1-B55E-5A1C80F6D8FF}" srcId="{7872992C-0155-4104-B6E3-525ABB284A59}" destId="{B8757871-5094-4D71-860D-A9DC11B8DD11}" srcOrd="3" destOrd="0" parTransId="{2E9F7110-E481-4706-B752-15A9671E15E7}" sibTransId="{91945FE3-2E95-4C10-9CB3-B8FC724540B8}"/>
    <dgm:cxn modelId="{185F651B-2C68-4B87-B74F-DCA9BC16A126}" type="presOf" srcId="{3DB2F991-B533-4E8B-A04C-DE5C828FA1CB}" destId="{13C4A2B6-A0CB-48C4-AC62-8EF180C6267F}" srcOrd="0" destOrd="0" presId="urn:diagrams.loki3.com/VaryingWidthList+Icon"/>
    <dgm:cxn modelId="{90444BE4-8303-4E33-ADE4-8FEEAB4126B9}" type="presOf" srcId="{309D9723-11BE-40B7-AF08-C48F02AD034A}" destId="{27A2CB8A-B6CA-4D8C-A282-1FE08462F2EC}" srcOrd="0" destOrd="0" presId="urn:diagrams.loki3.com/VaryingWidthList+Icon"/>
    <dgm:cxn modelId="{FEF55DDD-2488-4E78-B1D3-D162F9E2E9D0}" type="presOf" srcId="{47A878A0-4FE9-47CE-A525-747411F1F27F}" destId="{19F6F11E-EC08-482B-98DB-5A2705CB0490}" srcOrd="0" destOrd="0" presId="urn:diagrams.loki3.com/VaryingWidthList+Icon"/>
    <dgm:cxn modelId="{F2D63FEF-8426-47E3-9A6D-63DFDA0A76AE}" srcId="{7872992C-0155-4104-B6E3-525ABB284A59}" destId="{309D9723-11BE-40B7-AF08-C48F02AD034A}" srcOrd="4" destOrd="0" parTransId="{5FCA10BD-ABA4-44BC-BA76-24829111E352}" sibTransId="{0B105DFB-26B0-49C4-9F0B-5648F5F8614E}"/>
    <dgm:cxn modelId="{DD90CB9F-4B7F-4A34-B554-18E8D2821659}" srcId="{7872992C-0155-4104-B6E3-525ABB284A59}" destId="{3DB2F991-B533-4E8B-A04C-DE5C828FA1CB}" srcOrd="1" destOrd="0" parTransId="{97E36990-E0D8-40D4-BA7C-12AE6E1D5286}" sibTransId="{C85E10D6-90AB-4081-8B59-A7F0E67EA546}"/>
    <dgm:cxn modelId="{626054A3-2CD9-460C-80E9-B5351D8ABD5A}" srcId="{7872992C-0155-4104-B6E3-525ABB284A59}" destId="{2D8F334E-AA27-44EF-8E39-D5E68EC6ED31}" srcOrd="2" destOrd="0" parTransId="{50740CD4-41EB-4000-B34A-3F255E44A0D5}" sibTransId="{E9FD0D29-FDAC-42C8-9AE1-FC070C8E76B3}"/>
    <dgm:cxn modelId="{75521F08-53FB-4302-A3FC-D3C9BFF8D1A0}" type="presOf" srcId="{B8757871-5094-4D71-860D-A9DC11B8DD11}" destId="{F093E39B-0702-4886-BEC0-36FE86C69403}" srcOrd="0" destOrd="0" presId="urn:diagrams.loki3.com/VaryingWidthList+Icon"/>
    <dgm:cxn modelId="{8C07A97B-AD9B-4847-86CA-5456584CBB51}" srcId="{7872992C-0155-4104-B6E3-525ABB284A59}" destId="{47A878A0-4FE9-47CE-A525-747411F1F27F}" srcOrd="0" destOrd="0" parTransId="{D88F0CCF-987F-4FD3-8054-973EEED4DD61}" sibTransId="{C67E68D0-F549-490A-A0BB-5D97F08518A7}"/>
    <dgm:cxn modelId="{7FE1DB42-A6A3-4E52-A5EB-D9ED8153C75A}" type="presOf" srcId="{2D8F334E-AA27-44EF-8E39-D5E68EC6ED31}" destId="{7B925522-81E3-4A97-B2DD-4BE45AB29CB0}" srcOrd="0" destOrd="0" presId="urn:diagrams.loki3.com/VaryingWidthList+Icon"/>
    <dgm:cxn modelId="{3E7715B2-D05F-4EE3-9231-BB7FACA3ABC9}" type="presOf" srcId="{7872992C-0155-4104-B6E3-525ABB284A59}" destId="{B7B3048F-5C12-4BAA-B08C-9DCDE56BFDC4}" srcOrd="0" destOrd="0" presId="urn:diagrams.loki3.com/VaryingWidthList+Icon"/>
    <dgm:cxn modelId="{6880E9DF-1A36-45DE-81D1-B2A5632F8F75}" srcId="{7872992C-0155-4104-B6E3-525ABB284A59}" destId="{3268DC46-C6EB-4463-9B27-528CAC8E2B95}" srcOrd="5" destOrd="0" parTransId="{0E774E00-BE3C-4A88-A949-AD9A96817A00}" sibTransId="{E8CBFB00-1BB2-43A8-BFAE-0D00CCAD56F3}"/>
    <dgm:cxn modelId="{93D573A6-C641-41ED-82CA-2C32CDBC52B5}" srcId="{7872992C-0155-4104-B6E3-525ABB284A59}" destId="{912E2980-B32E-4B6A-A1D4-49F57C530FD2}" srcOrd="6" destOrd="0" parTransId="{0E2ADAAC-2FA7-4795-87A8-596DA79F021C}" sibTransId="{83B46246-E514-4530-A2B1-E3AB7E4E2641}"/>
    <dgm:cxn modelId="{5CC6E50F-4B50-484C-9408-77DA7BED4469}" type="presParOf" srcId="{B7B3048F-5C12-4BAA-B08C-9DCDE56BFDC4}" destId="{19F6F11E-EC08-482B-98DB-5A2705CB0490}" srcOrd="0" destOrd="0" presId="urn:diagrams.loki3.com/VaryingWidthList+Icon"/>
    <dgm:cxn modelId="{0E283B16-CBA2-4016-A810-648AF56AA940}" type="presParOf" srcId="{B7B3048F-5C12-4BAA-B08C-9DCDE56BFDC4}" destId="{9DE62EC6-9221-40C0-BCCB-C14D92072861}" srcOrd="1" destOrd="0" presId="urn:diagrams.loki3.com/VaryingWidthList+Icon"/>
    <dgm:cxn modelId="{8BFE3907-AD0E-47F1-9F0B-C6A6BE78DBF3}" type="presParOf" srcId="{B7B3048F-5C12-4BAA-B08C-9DCDE56BFDC4}" destId="{13C4A2B6-A0CB-48C4-AC62-8EF180C6267F}" srcOrd="2" destOrd="0" presId="urn:diagrams.loki3.com/VaryingWidthList+Icon"/>
    <dgm:cxn modelId="{9B8FA61D-BAFF-45BE-86B1-E2115AAC6D03}" type="presParOf" srcId="{B7B3048F-5C12-4BAA-B08C-9DCDE56BFDC4}" destId="{B28C3F02-1137-41AC-9E30-86E09D836CC0}" srcOrd="3" destOrd="0" presId="urn:diagrams.loki3.com/VaryingWidthList+Icon"/>
    <dgm:cxn modelId="{9D36DB12-80FC-441B-A19C-DA7A77C1D01F}" type="presParOf" srcId="{B7B3048F-5C12-4BAA-B08C-9DCDE56BFDC4}" destId="{7B925522-81E3-4A97-B2DD-4BE45AB29CB0}" srcOrd="4" destOrd="0" presId="urn:diagrams.loki3.com/VaryingWidthList+Icon"/>
    <dgm:cxn modelId="{21DDDBFA-F910-467F-A8D1-56E5CFAD4D7C}" type="presParOf" srcId="{B7B3048F-5C12-4BAA-B08C-9DCDE56BFDC4}" destId="{7DA39BDE-9923-4D28-BB97-089E090F9BD8}" srcOrd="5" destOrd="0" presId="urn:diagrams.loki3.com/VaryingWidthList+Icon"/>
    <dgm:cxn modelId="{EB4F4CBE-B847-49D0-906A-F020B533DCF7}" type="presParOf" srcId="{B7B3048F-5C12-4BAA-B08C-9DCDE56BFDC4}" destId="{F093E39B-0702-4886-BEC0-36FE86C69403}" srcOrd="6" destOrd="0" presId="urn:diagrams.loki3.com/VaryingWidthList+Icon"/>
    <dgm:cxn modelId="{73601231-11E0-42DE-A0C8-7F1C863CABDE}" type="presParOf" srcId="{B7B3048F-5C12-4BAA-B08C-9DCDE56BFDC4}" destId="{99AC6388-7293-4D99-A3B4-0278B541E575}" srcOrd="7" destOrd="0" presId="urn:diagrams.loki3.com/VaryingWidthList+Icon"/>
    <dgm:cxn modelId="{87F75EF4-978F-4F2C-AD6D-2FDEB2424F93}" type="presParOf" srcId="{B7B3048F-5C12-4BAA-B08C-9DCDE56BFDC4}" destId="{27A2CB8A-B6CA-4D8C-A282-1FE08462F2EC}" srcOrd="8" destOrd="0" presId="urn:diagrams.loki3.com/VaryingWidthList+Icon"/>
    <dgm:cxn modelId="{7B99B8D6-05E2-48F6-9EE6-9A1F8A14305F}" type="presParOf" srcId="{B7B3048F-5C12-4BAA-B08C-9DCDE56BFDC4}" destId="{24E0773D-A557-4D93-9B1F-E95B0B6F0808}" srcOrd="9" destOrd="0" presId="urn:diagrams.loki3.com/VaryingWidthList+Icon"/>
    <dgm:cxn modelId="{4EF683ED-E4C9-4884-A44D-6AD20105C255}" type="presParOf" srcId="{B7B3048F-5C12-4BAA-B08C-9DCDE56BFDC4}" destId="{83B31047-50FE-47C4-A6D9-CC539EB48BE7}" srcOrd="10" destOrd="0" presId="urn:diagrams.loki3.com/VaryingWidthList+Icon"/>
    <dgm:cxn modelId="{9C595191-0DFE-4589-B692-9BF3A7FBC685}" type="presParOf" srcId="{B7B3048F-5C12-4BAA-B08C-9DCDE56BFDC4}" destId="{E5C4C675-60E3-4C70-A10C-957EF9E5E91E}" srcOrd="11" destOrd="0" presId="urn:diagrams.loki3.com/VaryingWidthList+Icon"/>
    <dgm:cxn modelId="{151581D5-2362-4128-8BDB-9BA981B97665}" type="presParOf" srcId="{B7B3048F-5C12-4BAA-B08C-9DCDE56BFDC4}" destId="{5748E645-4CF7-424F-84F9-5CC9A3004299}" srcOrd="12"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976E6CE-B2CA-194F-A712-1E73199961BA}" type="doc">
      <dgm:prSet loTypeId="urn:microsoft.com/office/officeart/2005/8/layout/list1" loCatId="process" qsTypeId="urn:microsoft.com/office/officeart/2005/8/quickstyle/3D2" qsCatId="3D" csTypeId="urn:microsoft.com/office/officeart/2005/8/colors/accent3_5" csCatId="accent3" phldr="1"/>
      <dgm:spPr/>
      <dgm:t>
        <a:bodyPr/>
        <a:lstStyle/>
        <a:p>
          <a:endParaRPr lang="en-US"/>
        </a:p>
      </dgm:t>
    </dgm:pt>
    <dgm:pt modelId="{B0AF34F8-AF75-4948-B388-B301BE8C1592}">
      <dgm:prSet phldrT="[Text]"/>
      <dgm:spPr/>
      <dgm:t>
        <a:bodyPr/>
        <a:lstStyle/>
        <a:p>
          <a:r>
            <a:rPr lang="en-US" dirty="0" smtClean="0">
              <a:ea typeface="+mn-ea"/>
              <a:cs typeface="+mn-cs"/>
            </a:rPr>
            <a:t>Examples</a:t>
          </a:r>
          <a:endParaRPr lang="en-US" dirty="0"/>
        </a:p>
      </dgm:t>
    </dgm:pt>
    <dgm:pt modelId="{26504325-74F0-7B4E-9CD6-253B0FCDC76F}" type="parTrans" cxnId="{EEC1F0B1-F8B0-F84C-B1E3-CE1DDD805B22}">
      <dgm:prSet/>
      <dgm:spPr/>
      <dgm:t>
        <a:bodyPr/>
        <a:lstStyle/>
        <a:p>
          <a:endParaRPr lang="en-US"/>
        </a:p>
      </dgm:t>
    </dgm:pt>
    <dgm:pt modelId="{29C8C058-446E-F548-B64E-F24B2F48424F}" type="sibTrans" cxnId="{EEC1F0B1-F8B0-F84C-B1E3-CE1DDD805B22}">
      <dgm:prSet/>
      <dgm:spPr/>
      <dgm:t>
        <a:bodyPr/>
        <a:lstStyle/>
        <a:p>
          <a:endParaRPr lang="en-US"/>
        </a:p>
      </dgm:t>
    </dgm:pt>
    <dgm:pt modelId="{7316D123-7B94-604C-B2BB-48EBC3F4CD97}">
      <dgm:prSet/>
      <dgm:spPr/>
      <dgm:t>
        <a:bodyPr/>
        <a:lstStyle/>
        <a:p>
          <a:r>
            <a:rPr lang="en-US" smtClean="0"/>
            <a:t>Border Gateway Protocol (BGP)</a:t>
          </a:r>
          <a:endParaRPr lang="en-US" dirty="0" smtClean="0"/>
        </a:p>
      </dgm:t>
    </dgm:pt>
    <dgm:pt modelId="{55AB80FB-C472-0145-8DBD-437E6D1671DA}" type="parTrans" cxnId="{28E5CFE5-6564-8146-AC07-9E07ADF3B5A7}">
      <dgm:prSet/>
      <dgm:spPr/>
      <dgm:t>
        <a:bodyPr/>
        <a:lstStyle/>
        <a:p>
          <a:endParaRPr lang="en-US"/>
        </a:p>
      </dgm:t>
    </dgm:pt>
    <dgm:pt modelId="{B718552F-C07F-5C45-8214-C23D8BBE8276}" type="sibTrans" cxnId="{28E5CFE5-6564-8146-AC07-9E07ADF3B5A7}">
      <dgm:prSet/>
      <dgm:spPr/>
      <dgm:t>
        <a:bodyPr/>
        <a:lstStyle/>
        <a:p>
          <a:endParaRPr lang="en-US"/>
        </a:p>
      </dgm:t>
    </dgm:pt>
    <dgm:pt modelId="{E82ED233-EC89-7249-BB53-9404FAD73105}">
      <dgm:prSet/>
      <dgm:spPr/>
      <dgm:t>
        <a:bodyPr/>
        <a:lstStyle/>
        <a:p>
          <a:r>
            <a:rPr lang="en-US" dirty="0" smtClean="0"/>
            <a:t>Open Shortest Path First (OSPF)</a:t>
          </a:r>
        </a:p>
      </dgm:t>
    </dgm:pt>
    <dgm:pt modelId="{C2DC9227-61A6-4D4E-B788-7FB2292583E7}" type="parTrans" cxnId="{A56FE2E3-7A01-0E44-8DAF-9A43FED2F214}">
      <dgm:prSet/>
      <dgm:spPr/>
      <dgm:t>
        <a:bodyPr/>
        <a:lstStyle/>
        <a:p>
          <a:endParaRPr lang="en-US"/>
        </a:p>
      </dgm:t>
    </dgm:pt>
    <dgm:pt modelId="{F9FD8930-7C6E-0C46-84C1-DB4BBD713BD9}" type="sibTrans" cxnId="{A56FE2E3-7A01-0E44-8DAF-9A43FED2F214}">
      <dgm:prSet/>
      <dgm:spPr/>
      <dgm:t>
        <a:bodyPr/>
        <a:lstStyle/>
        <a:p>
          <a:endParaRPr lang="en-US"/>
        </a:p>
      </dgm:t>
    </dgm:pt>
    <dgm:pt modelId="{584A4085-3973-D448-B246-6B7F7D44081C}" type="pres">
      <dgm:prSet presAssocID="{0976E6CE-B2CA-194F-A712-1E73199961BA}" presName="linear" presStyleCnt="0">
        <dgm:presLayoutVars>
          <dgm:dir/>
          <dgm:animLvl val="lvl"/>
          <dgm:resizeHandles val="exact"/>
        </dgm:presLayoutVars>
      </dgm:prSet>
      <dgm:spPr/>
      <dgm:t>
        <a:bodyPr/>
        <a:lstStyle/>
        <a:p>
          <a:endParaRPr lang="en-US"/>
        </a:p>
      </dgm:t>
    </dgm:pt>
    <dgm:pt modelId="{DFEB27CC-FF34-E045-A2D0-BBDB537B1EA4}" type="pres">
      <dgm:prSet presAssocID="{B0AF34F8-AF75-4948-B388-B301BE8C1592}" presName="parentLin" presStyleCnt="0"/>
      <dgm:spPr/>
      <dgm:t>
        <a:bodyPr/>
        <a:lstStyle/>
        <a:p>
          <a:endParaRPr lang="en-US"/>
        </a:p>
      </dgm:t>
    </dgm:pt>
    <dgm:pt modelId="{74FCC161-038B-1C43-BAFE-5304A605571E}" type="pres">
      <dgm:prSet presAssocID="{B0AF34F8-AF75-4948-B388-B301BE8C1592}" presName="parentLeftMargin" presStyleLbl="node1" presStyleIdx="0" presStyleCnt="1"/>
      <dgm:spPr/>
      <dgm:t>
        <a:bodyPr/>
        <a:lstStyle/>
        <a:p>
          <a:endParaRPr lang="en-US"/>
        </a:p>
      </dgm:t>
    </dgm:pt>
    <dgm:pt modelId="{00B0165F-9EF9-7348-BA90-940ECAA2FB7E}" type="pres">
      <dgm:prSet presAssocID="{B0AF34F8-AF75-4948-B388-B301BE8C1592}" presName="parentText" presStyleLbl="node1" presStyleIdx="0" presStyleCnt="1" custLinFactNeighborX="15288" custLinFactNeighborY="15667">
        <dgm:presLayoutVars>
          <dgm:chMax val="0"/>
          <dgm:bulletEnabled val="1"/>
        </dgm:presLayoutVars>
      </dgm:prSet>
      <dgm:spPr/>
      <dgm:t>
        <a:bodyPr/>
        <a:lstStyle/>
        <a:p>
          <a:endParaRPr lang="en-US"/>
        </a:p>
      </dgm:t>
    </dgm:pt>
    <dgm:pt modelId="{BDE6FFE8-568E-EE42-9F81-16FEB12EA273}" type="pres">
      <dgm:prSet presAssocID="{B0AF34F8-AF75-4948-B388-B301BE8C1592}" presName="negativeSpace" presStyleCnt="0"/>
      <dgm:spPr/>
      <dgm:t>
        <a:bodyPr/>
        <a:lstStyle/>
        <a:p>
          <a:endParaRPr lang="en-US"/>
        </a:p>
      </dgm:t>
    </dgm:pt>
    <dgm:pt modelId="{AC8AA180-6373-C84F-8B9A-2895EE78F609}" type="pres">
      <dgm:prSet presAssocID="{B0AF34F8-AF75-4948-B388-B301BE8C1592}" presName="childText" presStyleLbl="conFgAcc1" presStyleIdx="0" presStyleCnt="1">
        <dgm:presLayoutVars>
          <dgm:bulletEnabled val="1"/>
        </dgm:presLayoutVars>
      </dgm:prSet>
      <dgm:spPr/>
      <dgm:t>
        <a:bodyPr/>
        <a:lstStyle/>
        <a:p>
          <a:endParaRPr lang="en-US"/>
        </a:p>
      </dgm:t>
    </dgm:pt>
  </dgm:ptLst>
  <dgm:cxnLst>
    <dgm:cxn modelId="{9986281A-AEB7-4512-B3C6-D133E7C35261}" type="presOf" srcId="{B0AF34F8-AF75-4948-B388-B301BE8C1592}" destId="{74FCC161-038B-1C43-BAFE-5304A605571E}" srcOrd="0" destOrd="0" presId="urn:microsoft.com/office/officeart/2005/8/layout/list1"/>
    <dgm:cxn modelId="{C25BC639-FA17-4672-878D-818FB510981D}" type="presOf" srcId="{B0AF34F8-AF75-4948-B388-B301BE8C1592}" destId="{00B0165F-9EF9-7348-BA90-940ECAA2FB7E}" srcOrd="1" destOrd="0" presId="urn:microsoft.com/office/officeart/2005/8/layout/list1"/>
    <dgm:cxn modelId="{28E5CFE5-6564-8146-AC07-9E07ADF3B5A7}" srcId="{B0AF34F8-AF75-4948-B388-B301BE8C1592}" destId="{7316D123-7B94-604C-B2BB-48EBC3F4CD97}" srcOrd="0" destOrd="0" parTransId="{55AB80FB-C472-0145-8DBD-437E6D1671DA}" sibTransId="{B718552F-C07F-5C45-8214-C23D8BBE8276}"/>
    <dgm:cxn modelId="{EEC1F0B1-F8B0-F84C-B1E3-CE1DDD805B22}" srcId="{0976E6CE-B2CA-194F-A712-1E73199961BA}" destId="{B0AF34F8-AF75-4948-B388-B301BE8C1592}" srcOrd="0" destOrd="0" parTransId="{26504325-74F0-7B4E-9CD6-253B0FCDC76F}" sibTransId="{29C8C058-446E-F548-B64E-F24B2F48424F}"/>
    <dgm:cxn modelId="{90A40ECC-CADD-4125-B58B-8C29E07C9E9F}" type="presOf" srcId="{0976E6CE-B2CA-194F-A712-1E73199961BA}" destId="{584A4085-3973-D448-B246-6B7F7D44081C}" srcOrd="0" destOrd="0" presId="urn:microsoft.com/office/officeart/2005/8/layout/list1"/>
    <dgm:cxn modelId="{A56FE2E3-7A01-0E44-8DAF-9A43FED2F214}" srcId="{B0AF34F8-AF75-4948-B388-B301BE8C1592}" destId="{E82ED233-EC89-7249-BB53-9404FAD73105}" srcOrd="1" destOrd="0" parTransId="{C2DC9227-61A6-4D4E-B788-7FB2292583E7}" sibTransId="{F9FD8930-7C6E-0C46-84C1-DB4BBD713BD9}"/>
    <dgm:cxn modelId="{62DAC262-3922-43FF-B610-38D2E766ABEE}" type="presOf" srcId="{E82ED233-EC89-7249-BB53-9404FAD73105}" destId="{AC8AA180-6373-C84F-8B9A-2895EE78F609}" srcOrd="0" destOrd="1" presId="urn:microsoft.com/office/officeart/2005/8/layout/list1"/>
    <dgm:cxn modelId="{B5F69547-C3FF-4213-B88A-7287827664C7}" type="presOf" srcId="{7316D123-7B94-604C-B2BB-48EBC3F4CD97}" destId="{AC8AA180-6373-C84F-8B9A-2895EE78F609}" srcOrd="0" destOrd="0" presId="urn:microsoft.com/office/officeart/2005/8/layout/list1"/>
    <dgm:cxn modelId="{F9FE54ED-17C5-4B5C-AF90-047E5F49E53A}" type="presParOf" srcId="{584A4085-3973-D448-B246-6B7F7D44081C}" destId="{DFEB27CC-FF34-E045-A2D0-BBDB537B1EA4}" srcOrd="0" destOrd="0" presId="urn:microsoft.com/office/officeart/2005/8/layout/list1"/>
    <dgm:cxn modelId="{6CE3CC6F-2D99-452C-8E96-3D303298CAE9}" type="presParOf" srcId="{DFEB27CC-FF34-E045-A2D0-BBDB537B1EA4}" destId="{74FCC161-038B-1C43-BAFE-5304A605571E}" srcOrd="0" destOrd="0" presId="urn:microsoft.com/office/officeart/2005/8/layout/list1"/>
    <dgm:cxn modelId="{F35B37B0-00C9-4B0C-880A-2EE328D26CFA}" type="presParOf" srcId="{DFEB27CC-FF34-E045-A2D0-BBDB537B1EA4}" destId="{00B0165F-9EF9-7348-BA90-940ECAA2FB7E}" srcOrd="1" destOrd="0" presId="urn:microsoft.com/office/officeart/2005/8/layout/list1"/>
    <dgm:cxn modelId="{A744FC0B-A5A1-4532-AF5B-E6BF2BA4C1A0}" type="presParOf" srcId="{584A4085-3973-D448-B246-6B7F7D44081C}" destId="{BDE6FFE8-568E-EE42-9F81-16FEB12EA273}" srcOrd="1" destOrd="0" presId="urn:microsoft.com/office/officeart/2005/8/layout/list1"/>
    <dgm:cxn modelId="{330EBD7B-1575-4542-AB60-22BDDFC01612}" type="presParOf" srcId="{584A4085-3973-D448-B246-6B7F7D44081C}" destId="{AC8AA180-6373-C84F-8B9A-2895EE78F60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6C4275E-D101-AC4A-9767-4E917102B0A4}"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en-US"/>
        </a:p>
      </dgm:t>
    </dgm:pt>
    <dgm:pt modelId="{2EDDCECF-BE15-BA4C-86B0-86B95ABF85B5}">
      <dgm:prSet phldrT="[Text]"/>
      <dgm:spPr/>
      <dgm:t>
        <a:bodyPr/>
        <a:lstStyle/>
        <a:p>
          <a:r>
            <a:rPr lang="en-US" smtClean="0"/>
            <a:t>Queue management algorithms</a:t>
          </a:r>
          <a:endParaRPr lang="en-US"/>
        </a:p>
      </dgm:t>
    </dgm:pt>
    <dgm:pt modelId="{94917E42-2C57-EA4E-BAAF-A677D8A990B3}" type="parTrans" cxnId="{67D4F833-DFD6-4A45-A2D3-81194049AB12}">
      <dgm:prSet/>
      <dgm:spPr/>
      <dgm:t>
        <a:bodyPr/>
        <a:lstStyle/>
        <a:p>
          <a:endParaRPr lang="en-US"/>
        </a:p>
      </dgm:t>
    </dgm:pt>
    <dgm:pt modelId="{EE156A6B-26E8-2F48-8208-35321CDC6209}" type="sibTrans" cxnId="{67D4F833-DFD6-4A45-A2D3-81194049AB12}">
      <dgm:prSet/>
      <dgm:spPr/>
      <dgm:t>
        <a:bodyPr/>
        <a:lstStyle/>
        <a:p>
          <a:endParaRPr lang="en-US"/>
        </a:p>
      </dgm:t>
    </dgm:pt>
    <dgm:pt modelId="{D090DC21-154C-234C-A988-A9DF8E58BE0A}">
      <dgm:prSet/>
      <dgm:spPr/>
      <dgm:t>
        <a:bodyPr/>
        <a:lstStyle/>
        <a:p>
          <a:r>
            <a:rPr lang="en-US" dirty="0" err="1" smtClean="0"/>
            <a:t>Queueing</a:t>
          </a:r>
          <a:r>
            <a:rPr lang="en-US" dirty="0" smtClean="0"/>
            <a:t> and scheduling</a:t>
          </a:r>
        </a:p>
      </dgm:t>
    </dgm:pt>
    <dgm:pt modelId="{AB87F40C-11F5-C245-8414-B1F9B9A943EC}" type="parTrans" cxnId="{3F2CC03F-CDFE-0548-9F7D-E773C53B90EC}">
      <dgm:prSet/>
      <dgm:spPr/>
      <dgm:t>
        <a:bodyPr/>
        <a:lstStyle/>
        <a:p>
          <a:endParaRPr lang="en-US"/>
        </a:p>
      </dgm:t>
    </dgm:pt>
    <dgm:pt modelId="{FB1CF6CA-595C-AB44-B84A-453ECEFAC38D}" type="sibTrans" cxnId="{3F2CC03F-CDFE-0548-9F7D-E773C53B90EC}">
      <dgm:prSet/>
      <dgm:spPr/>
      <dgm:t>
        <a:bodyPr/>
        <a:lstStyle/>
        <a:p>
          <a:endParaRPr lang="en-US"/>
        </a:p>
      </dgm:t>
    </dgm:pt>
    <dgm:pt modelId="{E53F8100-4B0A-624C-8A83-25FF39B8A51C}">
      <dgm:prSet/>
      <dgm:spPr/>
      <dgm:t>
        <a:bodyPr/>
        <a:lstStyle/>
        <a:p>
          <a:r>
            <a:rPr lang="en-US" smtClean="0"/>
            <a:t>Congestion avoidance</a:t>
          </a:r>
          <a:endParaRPr lang="en-US" dirty="0" smtClean="0"/>
        </a:p>
      </dgm:t>
    </dgm:pt>
    <dgm:pt modelId="{133C73A6-F26F-814D-8E15-8F1F76323B68}" type="parTrans" cxnId="{F48C7299-FC78-0248-8AFC-CBABF2A793E6}">
      <dgm:prSet/>
      <dgm:spPr/>
      <dgm:t>
        <a:bodyPr/>
        <a:lstStyle/>
        <a:p>
          <a:endParaRPr lang="en-US"/>
        </a:p>
      </dgm:t>
    </dgm:pt>
    <dgm:pt modelId="{05BFC6DC-9FF1-DE41-983A-CAC4AEDE4B2A}" type="sibTrans" cxnId="{F48C7299-FC78-0248-8AFC-CBABF2A793E6}">
      <dgm:prSet/>
      <dgm:spPr/>
      <dgm:t>
        <a:bodyPr/>
        <a:lstStyle/>
        <a:p>
          <a:endParaRPr lang="en-US"/>
        </a:p>
      </dgm:t>
    </dgm:pt>
    <dgm:pt modelId="{BB84E92B-0D65-8D43-94A1-A85C7CF11C0C}">
      <dgm:prSet/>
      <dgm:spPr/>
      <dgm:t>
        <a:bodyPr/>
        <a:lstStyle/>
        <a:p>
          <a:r>
            <a:rPr lang="en-US" smtClean="0"/>
            <a:t>Packet marking</a:t>
          </a:r>
          <a:endParaRPr lang="en-US" dirty="0" smtClean="0"/>
        </a:p>
      </dgm:t>
    </dgm:pt>
    <dgm:pt modelId="{A3DE8435-DCCE-F842-9C94-265E1DB480C3}" type="parTrans" cxnId="{179FD99C-F3ED-1D4F-A538-36B40D48369C}">
      <dgm:prSet/>
      <dgm:spPr/>
      <dgm:t>
        <a:bodyPr/>
        <a:lstStyle/>
        <a:p>
          <a:endParaRPr lang="en-US"/>
        </a:p>
      </dgm:t>
    </dgm:pt>
    <dgm:pt modelId="{0CA24543-CB6F-B143-A29F-2BB38DCAA9E8}" type="sibTrans" cxnId="{179FD99C-F3ED-1D4F-A538-36B40D48369C}">
      <dgm:prSet/>
      <dgm:spPr/>
      <dgm:t>
        <a:bodyPr/>
        <a:lstStyle/>
        <a:p>
          <a:endParaRPr lang="en-US"/>
        </a:p>
      </dgm:t>
    </dgm:pt>
    <dgm:pt modelId="{E5644CBE-F21C-AB43-A36B-00DDC135E987}">
      <dgm:prSet/>
      <dgm:spPr/>
      <dgm:t>
        <a:bodyPr/>
        <a:lstStyle/>
        <a:p>
          <a:r>
            <a:rPr lang="en-US" smtClean="0"/>
            <a:t>Traffic classification</a:t>
          </a:r>
          <a:endParaRPr lang="en-US" dirty="0" smtClean="0"/>
        </a:p>
      </dgm:t>
    </dgm:pt>
    <dgm:pt modelId="{43A89D19-A2EC-D44E-8845-3F6F95B39132}" type="parTrans" cxnId="{2C286509-FE2C-8644-A2C3-BC1BAB2B51DF}">
      <dgm:prSet/>
      <dgm:spPr/>
      <dgm:t>
        <a:bodyPr/>
        <a:lstStyle/>
        <a:p>
          <a:endParaRPr lang="en-US"/>
        </a:p>
      </dgm:t>
    </dgm:pt>
    <dgm:pt modelId="{6546139B-966F-8C4A-BEFC-D3A961043D33}" type="sibTrans" cxnId="{2C286509-FE2C-8644-A2C3-BC1BAB2B51DF}">
      <dgm:prSet/>
      <dgm:spPr/>
      <dgm:t>
        <a:bodyPr/>
        <a:lstStyle/>
        <a:p>
          <a:endParaRPr lang="en-US"/>
        </a:p>
      </dgm:t>
    </dgm:pt>
    <dgm:pt modelId="{372C21A1-151C-0647-B8AF-0DD3AB0F0F02}">
      <dgm:prSet/>
      <dgm:spPr/>
      <dgm:t>
        <a:bodyPr/>
        <a:lstStyle/>
        <a:p>
          <a:r>
            <a:rPr lang="en-US" smtClean="0"/>
            <a:t>Traffic policing</a:t>
          </a:r>
          <a:endParaRPr lang="en-US" dirty="0" smtClean="0"/>
        </a:p>
      </dgm:t>
    </dgm:pt>
    <dgm:pt modelId="{6D0FB7F6-DA71-3A41-AEFC-75708532F641}" type="parTrans" cxnId="{3CB0D373-664A-2747-B7DD-7F533BA64CAC}">
      <dgm:prSet/>
      <dgm:spPr/>
      <dgm:t>
        <a:bodyPr/>
        <a:lstStyle/>
        <a:p>
          <a:endParaRPr lang="en-US"/>
        </a:p>
      </dgm:t>
    </dgm:pt>
    <dgm:pt modelId="{49DABDC4-54E4-474F-9AAC-638F88650D0A}" type="sibTrans" cxnId="{3CB0D373-664A-2747-B7DD-7F533BA64CAC}">
      <dgm:prSet/>
      <dgm:spPr/>
      <dgm:t>
        <a:bodyPr/>
        <a:lstStyle/>
        <a:p>
          <a:endParaRPr lang="en-US"/>
        </a:p>
      </dgm:t>
    </dgm:pt>
    <dgm:pt modelId="{5E716DB5-B040-B44B-A2CF-43046BD0F382}">
      <dgm:prSet/>
      <dgm:spPr/>
      <dgm:t>
        <a:bodyPr/>
        <a:lstStyle/>
        <a:p>
          <a:r>
            <a:rPr lang="en-US" dirty="0" smtClean="0"/>
            <a:t>Traffic shaping</a:t>
          </a:r>
          <a:endParaRPr lang="en-US" dirty="0"/>
        </a:p>
      </dgm:t>
    </dgm:pt>
    <dgm:pt modelId="{182933DF-97E5-DE47-B75C-320784E954F7}" type="parTrans" cxnId="{EFFE0BE3-B763-BF41-AF23-8165469B7F5A}">
      <dgm:prSet/>
      <dgm:spPr/>
      <dgm:t>
        <a:bodyPr/>
        <a:lstStyle/>
        <a:p>
          <a:endParaRPr lang="en-US"/>
        </a:p>
      </dgm:t>
    </dgm:pt>
    <dgm:pt modelId="{FDAE4832-9FA1-A343-AA38-A3751B935D9C}" type="sibTrans" cxnId="{EFFE0BE3-B763-BF41-AF23-8165469B7F5A}">
      <dgm:prSet/>
      <dgm:spPr/>
      <dgm:t>
        <a:bodyPr/>
        <a:lstStyle/>
        <a:p>
          <a:endParaRPr lang="en-US"/>
        </a:p>
      </dgm:t>
    </dgm:pt>
    <dgm:pt modelId="{962962FC-9510-EB43-B062-827E6B7A67A8}" type="pres">
      <dgm:prSet presAssocID="{B6C4275E-D101-AC4A-9767-4E917102B0A4}" presName="Name0" presStyleCnt="0">
        <dgm:presLayoutVars>
          <dgm:chMax val="7"/>
          <dgm:chPref val="7"/>
          <dgm:dir/>
        </dgm:presLayoutVars>
      </dgm:prSet>
      <dgm:spPr/>
      <dgm:t>
        <a:bodyPr/>
        <a:lstStyle/>
        <a:p>
          <a:endParaRPr lang="en-US"/>
        </a:p>
      </dgm:t>
    </dgm:pt>
    <dgm:pt modelId="{D7808075-7EAA-9E45-B9A5-D239D8C9E148}" type="pres">
      <dgm:prSet presAssocID="{B6C4275E-D101-AC4A-9767-4E917102B0A4}" presName="Name1" presStyleCnt="0"/>
      <dgm:spPr/>
      <dgm:t>
        <a:bodyPr/>
        <a:lstStyle/>
        <a:p>
          <a:endParaRPr lang="en-US"/>
        </a:p>
      </dgm:t>
    </dgm:pt>
    <dgm:pt modelId="{2DB331E0-6326-684E-99C0-B22A7D517689}" type="pres">
      <dgm:prSet presAssocID="{B6C4275E-D101-AC4A-9767-4E917102B0A4}" presName="cycle" presStyleCnt="0"/>
      <dgm:spPr/>
      <dgm:t>
        <a:bodyPr/>
        <a:lstStyle/>
        <a:p>
          <a:endParaRPr lang="en-US"/>
        </a:p>
      </dgm:t>
    </dgm:pt>
    <dgm:pt modelId="{CA0F49FC-E388-AE42-9179-D9E02227EDE4}" type="pres">
      <dgm:prSet presAssocID="{B6C4275E-D101-AC4A-9767-4E917102B0A4}" presName="srcNode" presStyleLbl="node1" presStyleIdx="0" presStyleCnt="7"/>
      <dgm:spPr/>
      <dgm:t>
        <a:bodyPr/>
        <a:lstStyle/>
        <a:p>
          <a:endParaRPr lang="en-US"/>
        </a:p>
      </dgm:t>
    </dgm:pt>
    <dgm:pt modelId="{B96AF7FD-A113-4A48-8140-37E1BD08D841}" type="pres">
      <dgm:prSet presAssocID="{B6C4275E-D101-AC4A-9767-4E917102B0A4}" presName="conn" presStyleLbl="parChTrans1D2" presStyleIdx="0" presStyleCnt="1"/>
      <dgm:spPr/>
      <dgm:t>
        <a:bodyPr/>
        <a:lstStyle/>
        <a:p>
          <a:endParaRPr lang="en-US"/>
        </a:p>
      </dgm:t>
    </dgm:pt>
    <dgm:pt modelId="{1B76A6AB-04BD-A043-B480-A3D887AE8C06}" type="pres">
      <dgm:prSet presAssocID="{B6C4275E-D101-AC4A-9767-4E917102B0A4}" presName="extraNode" presStyleLbl="node1" presStyleIdx="0" presStyleCnt="7"/>
      <dgm:spPr/>
      <dgm:t>
        <a:bodyPr/>
        <a:lstStyle/>
        <a:p>
          <a:endParaRPr lang="en-US"/>
        </a:p>
      </dgm:t>
    </dgm:pt>
    <dgm:pt modelId="{D976FA9B-5192-D043-A87F-5C50171F28FD}" type="pres">
      <dgm:prSet presAssocID="{B6C4275E-D101-AC4A-9767-4E917102B0A4}" presName="dstNode" presStyleLbl="node1" presStyleIdx="0" presStyleCnt="7"/>
      <dgm:spPr/>
      <dgm:t>
        <a:bodyPr/>
        <a:lstStyle/>
        <a:p>
          <a:endParaRPr lang="en-US"/>
        </a:p>
      </dgm:t>
    </dgm:pt>
    <dgm:pt modelId="{4EBA9724-B187-ED4E-95A1-2219F8C49E1B}" type="pres">
      <dgm:prSet presAssocID="{2EDDCECF-BE15-BA4C-86B0-86B95ABF85B5}" presName="text_1" presStyleLbl="node1" presStyleIdx="0" presStyleCnt="7">
        <dgm:presLayoutVars>
          <dgm:bulletEnabled val="1"/>
        </dgm:presLayoutVars>
      </dgm:prSet>
      <dgm:spPr/>
      <dgm:t>
        <a:bodyPr/>
        <a:lstStyle/>
        <a:p>
          <a:endParaRPr lang="en-US"/>
        </a:p>
      </dgm:t>
    </dgm:pt>
    <dgm:pt modelId="{26D96D1B-F5AF-FD43-B480-E6309C3D5263}" type="pres">
      <dgm:prSet presAssocID="{2EDDCECF-BE15-BA4C-86B0-86B95ABF85B5}" presName="accent_1" presStyleCnt="0"/>
      <dgm:spPr/>
      <dgm:t>
        <a:bodyPr/>
        <a:lstStyle/>
        <a:p>
          <a:endParaRPr lang="en-US"/>
        </a:p>
      </dgm:t>
    </dgm:pt>
    <dgm:pt modelId="{40DAEF4F-D6B4-F340-9FC4-E23A382A34D2}" type="pres">
      <dgm:prSet presAssocID="{2EDDCECF-BE15-BA4C-86B0-86B95ABF85B5}" presName="accentRepeatNode" presStyleLbl="solidFgAcc1" presStyleIdx="0" presStyleCnt="7"/>
      <dgm:spPr/>
      <dgm:t>
        <a:bodyPr/>
        <a:lstStyle/>
        <a:p>
          <a:endParaRPr lang="en-US"/>
        </a:p>
      </dgm:t>
    </dgm:pt>
    <dgm:pt modelId="{A4B2BC7B-CB09-5048-8942-C9E332D122B0}" type="pres">
      <dgm:prSet presAssocID="{D090DC21-154C-234C-A988-A9DF8E58BE0A}" presName="text_2" presStyleLbl="node1" presStyleIdx="1" presStyleCnt="7">
        <dgm:presLayoutVars>
          <dgm:bulletEnabled val="1"/>
        </dgm:presLayoutVars>
      </dgm:prSet>
      <dgm:spPr/>
      <dgm:t>
        <a:bodyPr/>
        <a:lstStyle/>
        <a:p>
          <a:endParaRPr lang="en-US"/>
        </a:p>
      </dgm:t>
    </dgm:pt>
    <dgm:pt modelId="{0C5349EA-0BA1-674A-AC8F-96F07FC83971}" type="pres">
      <dgm:prSet presAssocID="{D090DC21-154C-234C-A988-A9DF8E58BE0A}" presName="accent_2" presStyleCnt="0"/>
      <dgm:spPr/>
      <dgm:t>
        <a:bodyPr/>
        <a:lstStyle/>
        <a:p>
          <a:endParaRPr lang="en-US"/>
        </a:p>
      </dgm:t>
    </dgm:pt>
    <dgm:pt modelId="{3BBB949A-4B56-0147-9787-825A83A69232}" type="pres">
      <dgm:prSet presAssocID="{D090DC21-154C-234C-A988-A9DF8E58BE0A}" presName="accentRepeatNode" presStyleLbl="solidFgAcc1" presStyleIdx="1" presStyleCnt="7"/>
      <dgm:spPr/>
      <dgm:t>
        <a:bodyPr/>
        <a:lstStyle/>
        <a:p>
          <a:endParaRPr lang="en-US"/>
        </a:p>
      </dgm:t>
    </dgm:pt>
    <dgm:pt modelId="{0B048FB2-C4BD-EA4E-92E5-CD1480670F9B}" type="pres">
      <dgm:prSet presAssocID="{E53F8100-4B0A-624C-8A83-25FF39B8A51C}" presName="text_3" presStyleLbl="node1" presStyleIdx="2" presStyleCnt="7">
        <dgm:presLayoutVars>
          <dgm:bulletEnabled val="1"/>
        </dgm:presLayoutVars>
      </dgm:prSet>
      <dgm:spPr/>
      <dgm:t>
        <a:bodyPr/>
        <a:lstStyle/>
        <a:p>
          <a:endParaRPr lang="en-US"/>
        </a:p>
      </dgm:t>
    </dgm:pt>
    <dgm:pt modelId="{8C1C5BFA-0BB4-6F4E-9043-EDCEEFDB765E}" type="pres">
      <dgm:prSet presAssocID="{E53F8100-4B0A-624C-8A83-25FF39B8A51C}" presName="accent_3" presStyleCnt="0"/>
      <dgm:spPr/>
      <dgm:t>
        <a:bodyPr/>
        <a:lstStyle/>
        <a:p>
          <a:endParaRPr lang="en-US"/>
        </a:p>
      </dgm:t>
    </dgm:pt>
    <dgm:pt modelId="{9F859222-82C2-E14F-9270-FA8A2953DF0E}" type="pres">
      <dgm:prSet presAssocID="{E53F8100-4B0A-624C-8A83-25FF39B8A51C}" presName="accentRepeatNode" presStyleLbl="solidFgAcc1" presStyleIdx="2" presStyleCnt="7"/>
      <dgm:spPr/>
      <dgm:t>
        <a:bodyPr/>
        <a:lstStyle/>
        <a:p>
          <a:endParaRPr lang="en-US"/>
        </a:p>
      </dgm:t>
    </dgm:pt>
    <dgm:pt modelId="{A45822F6-2CE4-3143-B790-8D32FAD13B6A}" type="pres">
      <dgm:prSet presAssocID="{BB84E92B-0D65-8D43-94A1-A85C7CF11C0C}" presName="text_4" presStyleLbl="node1" presStyleIdx="3" presStyleCnt="7">
        <dgm:presLayoutVars>
          <dgm:bulletEnabled val="1"/>
        </dgm:presLayoutVars>
      </dgm:prSet>
      <dgm:spPr/>
      <dgm:t>
        <a:bodyPr/>
        <a:lstStyle/>
        <a:p>
          <a:endParaRPr lang="en-US"/>
        </a:p>
      </dgm:t>
    </dgm:pt>
    <dgm:pt modelId="{CEA4F005-ECFC-EB4D-8766-2EA360912A12}" type="pres">
      <dgm:prSet presAssocID="{BB84E92B-0D65-8D43-94A1-A85C7CF11C0C}" presName="accent_4" presStyleCnt="0"/>
      <dgm:spPr/>
      <dgm:t>
        <a:bodyPr/>
        <a:lstStyle/>
        <a:p>
          <a:endParaRPr lang="en-US"/>
        </a:p>
      </dgm:t>
    </dgm:pt>
    <dgm:pt modelId="{8EE6255E-D118-5C48-955C-51D5A3BC2F3A}" type="pres">
      <dgm:prSet presAssocID="{BB84E92B-0D65-8D43-94A1-A85C7CF11C0C}" presName="accentRepeatNode" presStyleLbl="solidFgAcc1" presStyleIdx="3" presStyleCnt="7"/>
      <dgm:spPr/>
      <dgm:t>
        <a:bodyPr/>
        <a:lstStyle/>
        <a:p>
          <a:endParaRPr lang="en-US"/>
        </a:p>
      </dgm:t>
    </dgm:pt>
    <dgm:pt modelId="{173B76BF-23BE-C34F-820C-60E3B6B007AC}" type="pres">
      <dgm:prSet presAssocID="{E5644CBE-F21C-AB43-A36B-00DDC135E987}" presName="text_5" presStyleLbl="node1" presStyleIdx="4" presStyleCnt="7">
        <dgm:presLayoutVars>
          <dgm:bulletEnabled val="1"/>
        </dgm:presLayoutVars>
      </dgm:prSet>
      <dgm:spPr/>
      <dgm:t>
        <a:bodyPr/>
        <a:lstStyle/>
        <a:p>
          <a:endParaRPr lang="en-US"/>
        </a:p>
      </dgm:t>
    </dgm:pt>
    <dgm:pt modelId="{286BCE27-4E1F-E74E-9D38-102BAE2B346C}" type="pres">
      <dgm:prSet presAssocID="{E5644CBE-F21C-AB43-A36B-00DDC135E987}" presName="accent_5" presStyleCnt="0"/>
      <dgm:spPr/>
      <dgm:t>
        <a:bodyPr/>
        <a:lstStyle/>
        <a:p>
          <a:endParaRPr lang="en-US"/>
        </a:p>
      </dgm:t>
    </dgm:pt>
    <dgm:pt modelId="{361D4113-A2C0-DC4C-9284-2176F4DE2A2D}" type="pres">
      <dgm:prSet presAssocID="{E5644CBE-F21C-AB43-A36B-00DDC135E987}" presName="accentRepeatNode" presStyleLbl="solidFgAcc1" presStyleIdx="4" presStyleCnt="7"/>
      <dgm:spPr/>
      <dgm:t>
        <a:bodyPr/>
        <a:lstStyle/>
        <a:p>
          <a:endParaRPr lang="en-US"/>
        </a:p>
      </dgm:t>
    </dgm:pt>
    <dgm:pt modelId="{F1EAEFFF-B097-4646-9855-20A84C19A260}" type="pres">
      <dgm:prSet presAssocID="{372C21A1-151C-0647-B8AF-0DD3AB0F0F02}" presName="text_6" presStyleLbl="node1" presStyleIdx="5" presStyleCnt="7">
        <dgm:presLayoutVars>
          <dgm:bulletEnabled val="1"/>
        </dgm:presLayoutVars>
      </dgm:prSet>
      <dgm:spPr/>
      <dgm:t>
        <a:bodyPr/>
        <a:lstStyle/>
        <a:p>
          <a:endParaRPr lang="en-US"/>
        </a:p>
      </dgm:t>
    </dgm:pt>
    <dgm:pt modelId="{3F05FC56-3C4C-DD43-8F46-792B567488C2}" type="pres">
      <dgm:prSet presAssocID="{372C21A1-151C-0647-B8AF-0DD3AB0F0F02}" presName="accent_6" presStyleCnt="0"/>
      <dgm:spPr/>
      <dgm:t>
        <a:bodyPr/>
        <a:lstStyle/>
        <a:p>
          <a:endParaRPr lang="en-US"/>
        </a:p>
      </dgm:t>
    </dgm:pt>
    <dgm:pt modelId="{6A7FC555-226A-D249-AA78-8AC9F6FE7C82}" type="pres">
      <dgm:prSet presAssocID="{372C21A1-151C-0647-B8AF-0DD3AB0F0F02}" presName="accentRepeatNode" presStyleLbl="solidFgAcc1" presStyleIdx="5" presStyleCnt="7"/>
      <dgm:spPr/>
      <dgm:t>
        <a:bodyPr/>
        <a:lstStyle/>
        <a:p>
          <a:endParaRPr lang="en-US"/>
        </a:p>
      </dgm:t>
    </dgm:pt>
    <dgm:pt modelId="{588FBC65-1D0D-1A4C-96E0-3A6EDDB95A4B}" type="pres">
      <dgm:prSet presAssocID="{5E716DB5-B040-B44B-A2CF-43046BD0F382}" presName="text_7" presStyleLbl="node1" presStyleIdx="6" presStyleCnt="7">
        <dgm:presLayoutVars>
          <dgm:bulletEnabled val="1"/>
        </dgm:presLayoutVars>
      </dgm:prSet>
      <dgm:spPr/>
      <dgm:t>
        <a:bodyPr/>
        <a:lstStyle/>
        <a:p>
          <a:endParaRPr lang="en-US"/>
        </a:p>
      </dgm:t>
    </dgm:pt>
    <dgm:pt modelId="{CE16BE3B-2D65-2245-8F3A-2E6640AE90F4}" type="pres">
      <dgm:prSet presAssocID="{5E716DB5-B040-B44B-A2CF-43046BD0F382}" presName="accent_7" presStyleCnt="0"/>
      <dgm:spPr/>
      <dgm:t>
        <a:bodyPr/>
        <a:lstStyle/>
        <a:p>
          <a:endParaRPr lang="en-US"/>
        </a:p>
      </dgm:t>
    </dgm:pt>
    <dgm:pt modelId="{324C4CD3-3FC0-7B40-ADE5-17CA5C9C2E12}" type="pres">
      <dgm:prSet presAssocID="{5E716DB5-B040-B44B-A2CF-43046BD0F382}" presName="accentRepeatNode" presStyleLbl="solidFgAcc1" presStyleIdx="6" presStyleCnt="7"/>
      <dgm:spPr/>
      <dgm:t>
        <a:bodyPr/>
        <a:lstStyle/>
        <a:p>
          <a:endParaRPr lang="en-US"/>
        </a:p>
      </dgm:t>
    </dgm:pt>
  </dgm:ptLst>
  <dgm:cxnLst>
    <dgm:cxn modelId="{67D4F833-DFD6-4A45-A2D3-81194049AB12}" srcId="{B6C4275E-D101-AC4A-9767-4E917102B0A4}" destId="{2EDDCECF-BE15-BA4C-86B0-86B95ABF85B5}" srcOrd="0" destOrd="0" parTransId="{94917E42-2C57-EA4E-BAAF-A677D8A990B3}" sibTransId="{EE156A6B-26E8-2F48-8208-35321CDC6209}"/>
    <dgm:cxn modelId="{179FD99C-F3ED-1D4F-A538-36B40D48369C}" srcId="{B6C4275E-D101-AC4A-9767-4E917102B0A4}" destId="{BB84E92B-0D65-8D43-94A1-A85C7CF11C0C}" srcOrd="3" destOrd="0" parTransId="{A3DE8435-DCCE-F842-9C94-265E1DB480C3}" sibTransId="{0CA24543-CB6F-B143-A29F-2BB38DCAA9E8}"/>
    <dgm:cxn modelId="{9247D8D8-202E-4A6F-9C97-8AE9D4EB9E42}" type="presOf" srcId="{BB84E92B-0D65-8D43-94A1-A85C7CF11C0C}" destId="{A45822F6-2CE4-3143-B790-8D32FAD13B6A}" srcOrd="0" destOrd="0" presId="urn:microsoft.com/office/officeart/2008/layout/VerticalCurvedList"/>
    <dgm:cxn modelId="{71AD682E-54A1-484F-84F1-9A269E86B32F}" type="presOf" srcId="{372C21A1-151C-0647-B8AF-0DD3AB0F0F02}" destId="{F1EAEFFF-B097-4646-9855-20A84C19A260}" srcOrd="0" destOrd="0" presId="urn:microsoft.com/office/officeart/2008/layout/VerticalCurvedList"/>
    <dgm:cxn modelId="{DFF4ABE4-6FF5-4129-8252-74DC197850BE}" type="presOf" srcId="{EE156A6B-26E8-2F48-8208-35321CDC6209}" destId="{B96AF7FD-A113-4A48-8140-37E1BD08D841}" srcOrd="0" destOrd="0" presId="urn:microsoft.com/office/officeart/2008/layout/VerticalCurvedList"/>
    <dgm:cxn modelId="{054753D3-B8C5-4B5E-A17C-D717BA11B2EE}" type="presOf" srcId="{D090DC21-154C-234C-A988-A9DF8E58BE0A}" destId="{A4B2BC7B-CB09-5048-8942-C9E332D122B0}" srcOrd="0" destOrd="0" presId="urn:microsoft.com/office/officeart/2008/layout/VerticalCurvedList"/>
    <dgm:cxn modelId="{1CE13BE9-84DD-470A-B68E-52EBD2918AC6}" type="presOf" srcId="{E53F8100-4B0A-624C-8A83-25FF39B8A51C}" destId="{0B048FB2-C4BD-EA4E-92E5-CD1480670F9B}" srcOrd="0" destOrd="0" presId="urn:microsoft.com/office/officeart/2008/layout/VerticalCurvedList"/>
    <dgm:cxn modelId="{F48C7299-FC78-0248-8AFC-CBABF2A793E6}" srcId="{B6C4275E-D101-AC4A-9767-4E917102B0A4}" destId="{E53F8100-4B0A-624C-8A83-25FF39B8A51C}" srcOrd="2" destOrd="0" parTransId="{133C73A6-F26F-814D-8E15-8F1F76323B68}" sibTransId="{05BFC6DC-9FF1-DE41-983A-CAC4AEDE4B2A}"/>
    <dgm:cxn modelId="{3F2CC03F-CDFE-0548-9F7D-E773C53B90EC}" srcId="{B6C4275E-D101-AC4A-9767-4E917102B0A4}" destId="{D090DC21-154C-234C-A988-A9DF8E58BE0A}" srcOrd="1" destOrd="0" parTransId="{AB87F40C-11F5-C245-8414-B1F9B9A943EC}" sibTransId="{FB1CF6CA-595C-AB44-B84A-453ECEFAC38D}"/>
    <dgm:cxn modelId="{BAAAE346-2DA8-4C20-9F18-FFB02D863D8B}" type="presOf" srcId="{2EDDCECF-BE15-BA4C-86B0-86B95ABF85B5}" destId="{4EBA9724-B187-ED4E-95A1-2219F8C49E1B}" srcOrd="0" destOrd="0" presId="urn:microsoft.com/office/officeart/2008/layout/VerticalCurvedList"/>
    <dgm:cxn modelId="{9354D428-CEE3-4D4D-BFF8-56A3D6CEEED6}" type="presOf" srcId="{E5644CBE-F21C-AB43-A36B-00DDC135E987}" destId="{173B76BF-23BE-C34F-820C-60E3B6B007AC}" srcOrd="0" destOrd="0" presId="urn:microsoft.com/office/officeart/2008/layout/VerticalCurvedList"/>
    <dgm:cxn modelId="{0DADC51E-66A1-4BDF-9872-6B3202AB00FE}" type="presOf" srcId="{5E716DB5-B040-B44B-A2CF-43046BD0F382}" destId="{588FBC65-1D0D-1A4C-96E0-3A6EDDB95A4B}" srcOrd="0" destOrd="0" presId="urn:microsoft.com/office/officeart/2008/layout/VerticalCurvedList"/>
    <dgm:cxn modelId="{EFFE0BE3-B763-BF41-AF23-8165469B7F5A}" srcId="{B6C4275E-D101-AC4A-9767-4E917102B0A4}" destId="{5E716DB5-B040-B44B-A2CF-43046BD0F382}" srcOrd="6" destOrd="0" parTransId="{182933DF-97E5-DE47-B75C-320784E954F7}" sibTransId="{FDAE4832-9FA1-A343-AA38-A3751B935D9C}"/>
    <dgm:cxn modelId="{3CB0D373-664A-2747-B7DD-7F533BA64CAC}" srcId="{B6C4275E-D101-AC4A-9767-4E917102B0A4}" destId="{372C21A1-151C-0647-B8AF-0DD3AB0F0F02}" srcOrd="5" destOrd="0" parTransId="{6D0FB7F6-DA71-3A41-AEFC-75708532F641}" sibTransId="{49DABDC4-54E4-474F-9AAC-638F88650D0A}"/>
    <dgm:cxn modelId="{2C286509-FE2C-8644-A2C3-BC1BAB2B51DF}" srcId="{B6C4275E-D101-AC4A-9767-4E917102B0A4}" destId="{E5644CBE-F21C-AB43-A36B-00DDC135E987}" srcOrd="4" destOrd="0" parTransId="{43A89D19-A2EC-D44E-8845-3F6F95B39132}" sibTransId="{6546139B-966F-8C4A-BEFC-D3A961043D33}"/>
    <dgm:cxn modelId="{BE605058-614D-4B07-8FDB-FC339F6135A7}" type="presOf" srcId="{B6C4275E-D101-AC4A-9767-4E917102B0A4}" destId="{962962FC-9510-EB43-B062-827E6B7A67A8}" srcOrd="0" destOrd="0" presId="urn:microsoft.com/office/officeart/2008/layout/VerticalCurvedList"/>
    <dgm:cxn modelId="{E0F675CC-C025-4A27-A651-C7E01B64D42E}" type="presParOf" srcId="{962962FC-9510-EB43-B062-827E6B7A67A8}" destId="{D7808075-7EAA-9E45-B9A5-D239D8C9E148}" srcOrd="0" destOrd="0" presId="urn:microsoft.com/office/officeart/2008/layout/VerticalCurvedList"/>
    <dgm:cxn modelId="{7472B70B-56BE-47F7-BA4D-8B3007768EBD}" type="presParOf" srcId="{D7808075-7EAA-9E45-B9A5-D239D8C9E148}" destId="{2DB331E0-6326-684E-99C0-B22A7D517689}" srcOrd="0" destOrd="0" presId="urn:microsoft.com/office/officeart/2008/layout/VerticalCurvedList"/>
    <dgm:cxn modelId="{D8294BED-B7B6-464B-8EDA-BBAFFB885F46}" type="presParOf" srcId="{2DB331E0-6326-684E-99C0-B22A7D517689}" destId="{CA0F49FC-E388-AE42-9179-D9E02227EDE4}" srcOrd="0" destOrd="0" presId="urn:microsoft.com/office/officeart/2008/layout/VerticalCurvedList"/>
    <dgm:cxn modelId="{7BC8F8C2-8387-4076-B616-0D244DF1CB5A}" type="presParOf" srcId="{2DB331E0-6326-684E-99C0-B22A7D517689}" destId="{B96AF7FD-A113-4A48-8140-37E1BD08D841}" srcOrd="1" destOrd="0" presId="urn:microsoft.com/office/officeart/2008/layout/VerticalCurvedList"/>
    <dgm:cxn modelId="{400961E6-80DF-410B-8D7C-3C422E45D089}" type="presParOf" srcId="{2DB331E0-6326-684E-99C0-B22A7D517689}" destId="{1B76A6AB-04BD-A043-B480-A3D887AE8C06}" srcOrd="2" destOrd="0" presId="urn:microsoft.com/office/officeart/2008/layout/VerticalCurvedList"/>
    <dgm:cxn modelId="{DCC37F0F-B15F-49D4-8CC3-19FF8320709A}" type="presParOf" srcId="{2DB331E0-6326-684E-99C0-B22A7D517689}" destId="{D976FA9B-5192-D043-A87F-5C50171F28FD}" srcOrd="3" destOrd="0" presId="urn:microsoft.com/office/officeart/2008/layout/VerticalCurvedList"/>
    <dgm:cxn modelId="{836EB9C1-B88E-4C87-951B-427EB14D26F1}" type="presParOf" srcId="{D7808075-7EAA-9E45-B9A5-D239D8C9E148}" destId="{4EBA9724-B187-ED4E-95A1-2219F8C49E1B}" srcOrd="1" destOrd="0" presId="urn:microsoft.com/office/officeart/2008/layout/VerticalCurvedList"/>
    <dgm:cxn modelId="{EC6F72B6-12B6-4DBD-A3F4-155F83384640}" type="presParOf" srcId="{D7808075-7EAA-9E45-B9A5-D239D8C9E148}" destId="{26D96D1B-F5AF-FD43-B480-E6309C3D5263}" srcOrd="2" destOrd="0" presId="urn:microsoft.com/office/officeart/2008/layout/VerticalCurvedList"/>
    <dgm:cxn modelId="{B3420F91-5A5C-45F6-9A3F-A7A6635149C1}" type="presParOf" srcId="{26D96D1B-F5AF-FD43-B480-E6309C3D5263}" destId="{40DAEF4F-D6B4-F340-9FC4-E23A382A34D2}" srcOrd="0" destOrd="0" presId="urn:microsoft.com/office/officeart/2008/layout/VerticalCurvedList"/>
    <dgm:cxn modelId="{40D94A56-52F0-4E0F-BB1E-5E614349102E}" type="presParOf" srcId="{D7808075-7EAA-9E45-B9A5-D239D8C9E148}" destId="{A4B2BC7B-CB09-5048-8942-C9E332D122B0}" srcOrd="3" destOrd="0" presId="urn:microsoft.com/office/officeart/2008/layout/VerticalCurvedList"/>
    <dgm:cxn modelId="{202A3737-8D8D-437A-8503-F1904376429C}" type="presParOf" srcId="{D7808075-7EAA-9E45-B9A5-D239D8C9E148}" destId="{0C5349EA-0BA1-674A-AC8F-96F07FC83971}" srcOrd="4" destOrd="0" presId="urn:microsoft.com/office/officeart/2008/layout/VerticalCurvedList"/>
    <dgm:cxn modelId="{D513C3B9-15A3-4E21-8608-EF2B7604F33D}" type="presParOf" srcId="{0C5349EA-0BA1-674A-AC8F-96F07FC83971}" destId="{3BBB949A-4B56-0147-9787-825A83A69232}" srcOrd="0" destOrd="0" presId="urn:microsoft.com/office/officeart/2008/layout/VerticalCurvedList"/>
    <dgm:cxn modelId="{11B119AC-054E-435B-944B-BFB7598DA0BD}" type="presParOf" srcId="{D7808075-7EAA-9E45-B9A5-D239D8C9E148}" destId="{0B048FB2-C4BD-EA4E-92E5-CD1480670F9B}" srcOrd="5" destOrd="0" presId="urn:microsoft.com/office/officeart/2008/layout/VerticalCurvedList"/>
    <dgm:cxn modelId="{C90DD0A1-8F58-4D1B-BB39-132B4F3A2207}" type="presParOf" srcId="{D7808075-7EAA-9E45-B9A5-D239D8C9E148}" destId="{8C1C5BFA-0BB4-6F4E-9043-EDCEEFDB765E}" srcOrd="6" destOrd="0" presId="urn:microsoft.com/office/officeart/2008/layout/VerticalCurvedList"/>
    <dgm:cxn modelId="{49F24963-4F0D-4160-B6AF-DE69ED93EFC1}" type="presParOf" srcId="{8C1C5BFA-0BB4-6F4E-9043-EDCEEFDB765E}" destId="{9F859222-82C2-E14F-9270-FA8A2953DF0E}" srcOrd="0" destOrd="0" presId="urn:microsoft.com/office/officeart/2008/layout/VerticalCurvedList"/>
    <dgm:cxn modelId="{6F87302B-6D95-4B33-ABF6-418CC2A62B90}" type="presParOf" srcId="{D7808075-7EAA-9E45-B9A5-D239D8C9E148}" destId="{A45822F6-2CE4-3143-B790-8D32FAD13B6A}" srcOrd="7" destOrd="0" presId="urn:microsoft.com/office/officeart/2008/layout/VerticalCurvedList"/>
    <dgm:cxn modelId="{2723E48F-4D60-4081-A706-7B24CB5814C5}" type="presParOf" srcId="{D7808075-7EAA-9E45-B9A5-D239D8C9E148}" destId="{CEA4F005-ECFC-EB4D-8766-2EA360912A12}" srcOrd="8" destOrd="0" presId="urn:microsoft.com/office/officeart/2008/layout/VerticalCurvedList"/>
    <dgm:cxn modelId="{0799DFD2-86E9-4685-B5FB-0C1EFD912E6C}" type="presParOf" srcId="{CEA4F005-ECFC-EB4D-8766-2EA360912A12}" destId="{8EE6255E-D118-5C48-955C-51D5A3BC2F3A}" srcOrd="0" destOrd="0" presId="urn:microsoft.com/office/officeart/2008/layout/VerticalCurvedList"/>
    <dgm:cxn modelId="{E6FD67FE-78EE-4237-8774-DB7ADE37DF6E}" type="presParOf" srcId="{D7808075-7EAA-9E45-B9A5-D239D8C9E148}" destId="{173B76BF-23BE-C34F-820C-60E3B6B007AC}" srcOrd="9" destOrd="0" presId="urn:microsoft.com/office/officeart/2008/layout/VerticalCurvedList"/>
    <dgm:cxn modelId="{01392DBB-ADC2-4BD1-A916-862A4C54950F}" type="presParOf" srcId="{D7808075-7EAA-9E45-B9A5-D239D8C9E148}" destId="{286BCE27-4E1F-E74E-9D38-102BAE2B346C}" srcOrd="10" destOrd="0" presId="urn:microsoft.com/office/officeart/2008/layout/VerticalCurvedList"/>
    <dgm:cxn modelId="{6E3D372C-1374-4159-B4C2-9851F803AA15}" type="presParOf" srcId="{286BCE27-4E1F-E74E-9D38-102BAE2B346C}" destId="{361D4113-A2C0-DC4C-9284-2176F4DE2A2D}" srcOrd="0" destOrd="0" presId="urn:microsoft.com/office/officeart/2008/layout/VerticalCurvedList"/>
    <dgm:cxn modelId="{1F07B327-F213-4F12-9833-22D5AE0162C3}" type="presParOf" srcId="{D7808075-7EAA-9E45-B9A5-D239D8C9E148}" destId="{F1EAEFFF-B097-4646-9855-20A84C19A260}" srcOrd="11" destOrd="0" presId="urn:microsoft.com/office/officeart/2008/layout/VerticalCurvedList"/>
    <dgm:cxn modelId="{CBE5BBEE-26FF-4F71-A704-6F238FEC311B}" type="presParOf" srcId="{D7808075-7EAA-9E45-B9A5-D239D8C9E148}" destId="{3F05FC56-3C4C-DD43-8F46-792B567488C2}" srcOrd="12" destOrd="0" presId="urn:microsoft.com/office/officeart/2008/layout/VerticalCurvedList"/>
    <dgm:cxn modelId="{67FAD220-FF69-4FFD-A1F2-484D45C82E38}" type="presParOf" srcId="{3F05FC56-3C4C-DD43-8F46-792B567488C2}" destId="{6A7FC555-226A-D249-AA78-8AC9F6FE7C82}" srcOrd="0" destOrd="0" presId="urn:microsoft.com/office/officeart/2008/layout/VerticalCurvedList"/>
    <dgm:cxn modelId="{181DF21F-2866-436D-BFF4-0E928C7BE464}" type="presParOf" srcId="{D7808075-7EAA-9E45-B9A5-D239D8C9E148}" destId="{588FBC65-1D0D-1A4C-96E0-3A6EDDB95A4B}" srcOrd="13" destOrd="0" presId="urn:microsoft.com/office/officeart/2008/layout/VerticalCurvedList"/>
    <dgm:cxn modelId="{00CF9079-9D12-4578-B973-A3CBD5961406}" type="presParOf" srcId="{D7808075-7EAA-9E45-B9A5-D239D8C9E148}" destId="{CE16BE3B-2D65-2245-8F3A-2E6640AE90F4}" srcOrd="14" destOrd="0" presId="urn:microsoft.com/office/officeart/2008/layout/VerticalCurvedList"/>
    <dgm:cxn modelId="{054860C9-B383-4622-B70A-AD78028578A9}" type="presParOf" srcId="{CE16BE3B-2D65-2245-8F3A-2E6640AE90F4}" destId="{324C4CD3-3FC0-7B40-ADE5-17CA5C9C2E1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7BC84AD-7EC7-4F00-84C1-F618E1B25155}" type="doc">
      <dgm:prSet loTypeId="urn:diagrams.loki3.com/VaryingWidthList+Icon" loCatId="list" qsTypeId="urn:microsoft.com/office/officeart/2005/8/quickstyle/simple1" qsCatId="simple" csTypeId="urn:microsoft.com/office/officeart/2005/8/colors/accent3_1" csCatId="accent3" phldr="1"/>
      <dgm:spPr/>
      <dgm:t>
        <a:bodyPr/>
        <a:lstStyle/>
        <a:p>
          <a:endParaRPr lang="en-US"/>
        </a:p>
      </dgm:t>
    </dgm:pt>
    <dgm:pt modelId="{F9C59AD1-78B1-42FE-B7BE-80670D416CC2}">
      <dgm:prSet phldrT="[Text]"/>
      <dgm:spPr/>
      <dgm:t>
        <a:bodyPr/>
        <a:lstStyle/>
        <a:p>
          <a:r>
            <a:rPr lang="en-US" dirty="0" smtClean="0"/>
            <a:t>Embraced IP</a:t>
          </a:r>
          <a:endParaRPr lang="en-US" dirty="0"/>
        </a:p>
      </dgm:t>
    </dgm:pt>
    <dgm:pt modelId="{3999B8B4-F348-4A7B-969D-CB6F7C76ABF6}" type="parTrans" cxnId="{EC866975-9425-4167-ADFC-08BC6C59CD3D}">
      <dgm:prSet/>
      <dgm:spPr/>
      <dgm:t>
        <a:bodyPr/>
        <a:lstStyle/>
        <a:p>
          <a:endParaRPr lang="en-US"/>
        </a:p>
      </dgm:t>
    </dgm:pt>
    <dgm:pt modelId="{8D41AB9A-32FA-462A-8330-44E3E2143169}" type="sibTrans" cxnId="{EC866975-9425-4167-ADFC-08BC6C59CD3D}">
      <dgm:prSet/>
      <dgm:spPr/>
      <dgm:t>
        <a:bodyPr/>
        <a:lstStyle/>
        <a:p>
          <a:endParaRPr lang="en-US"/>
        </a:p>
      </dgm:t>
    </dgm:pt>
    <dgm:pt modelId="{46B16020-62D9-47F6-A90D-B37B9068D517}">
      <dgm:prSet/>
      <dgm:spPr/>
      <dgm:t>
        <a:bodyPr/>
        <a:lstStyle/>
        <a:p>
          <a:r>
            <a:rPr lang="en-US" dirty="0" smtClean="0"/>
            <a:t>Built-in flexibility</a:t>
          </a:r>
        </a:p>
      </dgm:t>
    </dgm:pt>
    <dgm:pt modelId="{E196B83D-1AF3-4633-8998-8C7AA43D0EE4}" type="parTrans" cxnId="{9ED5558C-D7F1-4B52-A6F6-375982CDBD1F}">
      <dgm:prSet/>
      <dgm:spPr/>
      <dgm:t>
        <a:bodyPr/>
        <a:lstStyle/>
        <a:p>
          <a:endParaRPr lang="en-US"/>
        </a:p>
      </dgm:t>
    </dgm:pt>
    <dgm:pt modelId="{FE6C427D-87B9-436C-8A4D-EA2DEB85CD9E}" type="sibTrans" cxnId="{9ED5558C-D7F1-4B52-A6F6-375982CDBD1F}">
      <dgm:prSet/>
      <dgm:spPr/>
      <dgm:t>
        <a:bodyPr/>
        <a:lstStyle/>
        <a:p>
          <a:endParaRPr lang="en-US"/>
        </a:p>
      </dgm:t>
    </dgm:pt>
    <dgm:pt modelId="{918C8482-449D-4692-A02C-7A9A6B7EFE42}">
      <dgm:prSet/>
      <dgm:spPr/>
      <dgm:t>
        <a:bodyPr/>
        <a:lstStyle/>
        <a:p>
          <a:r>
            <a:rPr lang="en-US" dirty="0" smtClean="0"/>
            <a:t>Protocol neutral</a:t>
          </a:r>
        </a:p>
      </dgm:t>
    </dgm:pt>
    <dgm:pt modelId="{27C87A43-9472-4582-AC40-CCDEF471402C}" type="parTrans" cxnId="{370AF994-7D7F-479D-B932-191B7E16FEF1}">
      <dgm:prSet/>
      <dgm:spPr/>
      <dgm:t>
        <a:bodyPr/>
        <a:lstStyle/>
        <a:p>
          <a:endParaRPr lang="en-US"/>
        </a:p>
      </dgm:t>
    </dgm:pt>
    <dgm:pt modelId="{DA96EB46-1728-40D5-937C-0C96C21837AB}" type="sibTrans" cxnId="{370AF994-7D7F-479D-B932-191B7E16FEF1}">
      <dgm:prSet/>
      <dgm:spPr/>
      <dgm:t>
        <a:bodyPr/>
        <a:lstStyle/>
        <a:p>
          <a:endParaRPr lang="en-US"/>
        </a:p>
      </dgm:t>
    </dgm:pt>
    <dgm:pt modelId="{5474A299-F05F-49A3-9B23-5B4A1180DF05}">
      <dgm:prSet/>
      <dgm:spPr/>
      <dgm:t>
        <a:bodyPr/>
        <a:lstStyle/>
        <a:p>
          <a:r>
            <a:rPr lang="en-US" dirty="0" smtClean="0"/>
            <a:t>Adapts existing protocols</a:t>
          </a:r>
        </a:p>
      </dgm:t>
    </dgm:pt>
    <dgm:pt modelId="{C8F76C9E-4183-4C94-BEB1-DA92A0685256}" type="parTrans" cxnId="{C4DAC41C-E63E-4072-BBA2-059CF72DC5DF}">
      <dgm:prSet/>
      <dgm:spPr/>
      <dgm:t>
        <a:bodyPr/>
        <a:lstStyle/>
        <a:p>
          <a:endParaRPr lang="en-US"/>
        </a:p>
      </dgm:t>
    </dgm:pt>
    <dgm:pt modelId="{4320E3D9-498C-40B4-9584-686C95F7C0E6}" type="sibTrans" cxnId="{C4DAC41C-E63E-4072-BBA2-059CF72DC5DF}">
      <dgm:prSet/>
      <dgm:spPr/>
      <dgm:t>
        <a:bodyPr/>
        <a:lstStyle/>
        <a:p>
          <a:endParaRPr lang="en-US"/>
        </a:p>
      </dgm:t>
    </dgm:pt>
    <dgm:pt modelId="{0617D3D4-C4C5-4FAD-8DA8-9FC03F54D137}">
      <dgm:prSet/>
      <dgm:spPr/>
      <dgm:t>
        <a:bodyPr/>
        <a:lstStyle/>
        <a:p>
          <a:r>
            <a:rPr lang="en-US" dirty="0" smtClean="0"/>
            <a:t>Is adaptable</a:t>
          </a:r>
        </a:p>
      </dgm:t>
    </dgm:pt>
    <dgm:pt modelId="{98E50877-5F04-4F92-828A-6A71FF10079D}" type="parTrans" cxnId="{A4EB9335-0947-471B-A25C-97C9F2FBFC37}">
      <dgm:prSet/>
      <dgm:spPr/>
      <dgm:t>
        <a:bodyPr/>
        <a:lstStyle/>
        <a:p>
          <a:endParaRPr lang="en-US"/>
        </a:p>
      </dgm:t>
    </dgm:pt>
    <dgm:pt modelId="{34031AA8-4D7D-45EE-A560-3A135DB4961A}" type="sibTrans" cxnId="{A4EB9335-0947-471B-A25C-97C9F2FBFC37}">
      <dgm:prSet/>
      <dgm:spPr/>
      <dgm:t>
        <a:bodyPr/>
        <a:lstStyle/>
        <a:p>
          <a:endParaRPr lang="en-US"/>
        </a:p>
      </dgm:t>
    </dgm:pt>
    <dgm:pt modelId="{FA562514-699F-49D3-A0EB-2E3DAF333761}">
      <dgm:prSet/>
      <dgm:spPr/>
      <dgm:t>
        <a:bodyPr/>
        <a:lstStyle/>
        <a:p>
          <a:r>
            <a:rPr lang="en-US" dirty="0" smtClean="0"/>
            <a:t>Supports metrics</a:t>
          </a:r>
        </a:p>
      </dgm:t>
    </dgm:pt>
    <dgm:pt modelId="{98C1F0C0-4793-4335-9818-53DBEE7657B4}" type="parTrans" cxnId="{232B8F4F-FF6A-49FD-9365-94FD3CF728CB}">
      <dgm:prSet/>
      <dgm:spPr/>
      <dgm:t>
        <a:bodyPr/>
        <a:lstStyle/>
        <a:p>
          <a:endParaRPr lang="en-US"/>
        </a:p>
      </dgm:t>
    </dgm:pt>
    <dgm:pt modelId="{BAEB7A85-26A4-440F-A02A-1C7902337523}" type="sibTrans" cxnId="{232B8F4F-FF6A-49FD-9365-94FD3CF728CB}">
      <dgm:prSet/>
      <dgm:spPr/>
      <dgm:t>
        <a:bodyPr/>
        <a:lstStyle/>
        <a:p>
          <a:endParaRPr lang="en-US"/>
        </a:p>
      </dgm:t>
    </dgm:pt>
    <dgm:pt modelId="{41424FD7-77EA-47B3-94E2-B2381DCC977A}">
      <dgm:prSet/>
      <dgm:spPr/>
      <dgm:t>
        <a:bodyPr/>
        <a:lstStyle/>
        <a:p>
          <a:r>
            <a:rPr lang="en-US" dirty="0" smtClean="0"/>
            <a:t>Scales</a:t>
          </a:r>
        </a:p>
      </dgm:t>
    </dgm:pt>
    <dgm:pt modelId="{A7EFDCA0-898F-4946-9B86-F49EF6667FC1}" type="parTrans" cxnId="{872249F7-B859-4FA5-959A-02211A58BC17}">
      <dgm:prSet/>
      <dgm:spPr/>
      <dgm:t>
        <a:bodyPr/>
        <a:lstStyle/>
        <a:p>
          <a:endParaRPr lang="en-US"/>
        </a:p>
      </dgm:t>
    </dgm:pt>
    <dgm:pt modelId="{A7745730-A4DA-4E61-8DD0-D83B174C381C}" type="sibTrans" cxnId="{872249F7-B859-4FA5-959A-02211A58BC17}">
      <dgm:prSet/>
      <dgm:spPr/>
      <dgm:t>
        <a:bodyPr/>
        <a:lstStyle/>
        <a:p>
          <a:endParaRPr lang="en-US"/>
        </a:p>
      </dgm:t>
    </dgm:pt>
    <dgm:pt modelId="{BB9C914A-F4B6-414F-8DEF-909AFE129C70}" type="pres">
      <dgm:prSet presAssocID="{67BC84AD-7EC7-4F00-84C1-F618E1B25155}" presName="Name0" presStyleCnt="0">
        <dgm:presLayoutVars>
          <dgm:resizeHandles/>
        </dgm:presLayoutVars>
      </dgm:prSet>
      <dgm:spPr/>
      <dgm:t>
        <a:bodyPr/>
        <a:lstStyle/>
        <a:p>
          <a:endParaRPr lang="en-US"/>
        </a:p>
      </dgm:t>
    </dgm:pt>
    <dgm:pt modelId="{C324F7A7-C22D-4DC3-8BB0-A851134B96B4}" type="pres">
      <dgm:prSet presAssocID="{F9C59AD1-78B1-42FE-B7BE-80670D416CC2}" presName="text" presStyleLbl="node1" presStyleIdx="0" presStyleCnt="7">
        <dgm:presLayoutVars>
          <dgm:bulletEnabled val="1"/>
        </dgm:presLayoutVars>
      </dgm:prSet>
      <dgm:spPr/>
      <dgm:t>
        <a:bodyPr/>
        <a:lstStyle/>
        <a:p>
          <a:endParaRPr lang="en-US"/>
        </a:p>
      </dgm:t>
    </dgm:pt>
    <dgm:pt modelId="{2EB7F69F-675B-4683-BBBE-F1F3CACBD0AD}" type="pres">
      <dgm:prSet presAssocID="{8D41AB9A-32FA-462A-8330-44E3E2143169}" presName="space" presStyleCnt="0"/>
      <dgm:spPr/>
      <dgm:t>
        <a:bodyPr/>
        <a:lstStyle/>
        <a:p>
          <a:endParaRPr lang="en-US"/>
        </a:p>
      </dgm:t>
    </dgm:pt>
    <dgm:pt modelId="{222D3338-197F-4122-882A-A79D5D122AB4}" type="pres">
      <dgm:prSet presAssocID="{46B16020-62D9-47F6-A90D-B37B9068D517}" presName="text" presStyleLbl="node1" presStyleIdx="1" presStyleCnt="7">
        <dgm:presLayoutVars>
          <dgm:bulletEnabled val="1"/>
        </dgm:presLayoutVars>
      </dgm:prSet>
      <dgm:spPr/>
      <dgm:t>
        <a:bodyPr/>
        <a:lstStyle/>
        <a:p>
          <a:endParaRPr lang="en-US"/>
        </a:p>
      </dgm:t>
    </dgm:pt>
    <dgm:pt modelId="{A4956E9E-E6DD-4311-9FA4-674FC20D2398}" type="pres">
      <dgm:prSet presAssocID="{FE6C427D-87B9-436C-8A4D-EA2DEB85CD9E}" presName="space" presStyleCnt="0"/>
      <dgm:spPr/>
      <dgm:t>
        <a:bodyPr/>
        <a:lstStyle/>
        <a:p>
          <a:endParaRPr lang="en-US"/>
        </a:p>
      </dgm:t>
    </dgm:pt>
    <dgm:pt modelId="{931E042A-A83F-4298-A215-744E55E442A5}" type="pres">
      <dgm:prSet presAssocID="{918C8482-449D-4692-A02C-7A9A6B7EFE42}" presName="text" presStyleLbl="node1" presStyleIdx="2" presStyleCnt="7">
        <dgm:presLayoutVars>
          <dgm:bulletEnabled val="1"/>
        </dgm:presLayoutVars>
      </dgm:prSet>
      <dgm:spPr/>
      <dgm:t>
        <a:bodyPr/>
        <a:lstStyle/>
        <a:p>
          <a:endParaRPr lang="en-US"/>
        </a:p>
      </dgm:t>
    </dgm:pt>
    <dgm:pt modelId="{251092C0-7060-46EC-A4CF-BAEE1AD167DA}" type="pres">
      <dgm:prSet presAssocID="{DA96EB46-1728-40D5-937C-0C96C21837AB}" presName="space" presStyleCnt="0"/>
      <dgm:spPr/>
      <dgm:t>
        <a:bodyPr/>
        <a:lstStyle/>
        <a:p>
          <a:endParaRPr lang="en-US"/>
        </a:p>
      </dgm:t>
    </dgm:pt>
    <dgm:pt modelId="{18DB6F35-3435-483E-80B6-B4D3E2421342}" type="pres">
      <dgm:prSet presAssocID="{5474A299-F05F-49A3-9B23-5B4A1180DF05}" presName="text" presStyleLbl="node1" presStyleIdx="3" presStyleCnt="7">
        <dgm:presLayoutVars>
          <dgm:bulletEnabled val="1"/>
        </dgm:presLayoutVars>
      </dgm:prSet>
      <dgm:spPr/>
      <dgm:t>
        <a:bodyPr/>
        <a:lstStyle/>
        <a:p>
          <a:endParaRPr lang="en-US"/>
        </a:p>
      </dgm:t>
    </dgm:pt>
    <dgm:pt modelId="{6606BDB6-FBA9-4808-8714-B8A4460441E8}" type="pres">
      <dgm:prSet presAssocID="{4320E3D9-498C-40B4-9584-686C95F7C0E6}" presName="space" presStyleCnt="0"/>
      <dgm:spPr/>
      <dgm:t>
        <a:bodyPr/>
        <a:lstStyle/>
        <a:p>
          <a:endParaRPr lang="en-US"/>
        </a:p>
      </dgm:t>
    </dgm:pt>
    <dgm:pt modelId="{E0CCE18F-7BBB-4B06-8A7B-3C94FD65C389}" type="pres">
      <dgm:prSet presAssocID="{0617D3D4-C4C5-4FAD-8DA8-9FC03F54D137}" presName="text" presStyleLbl="node1" presStyleIdx="4" presStyleCnt="7">
        <dgm:presLayoutVars>
          <dgm:bulletEnabled val="1"/>
        </dgm:presLayoutVars>
      </dgm:prSet>
      <dgm:spPr/>
      <dgm:t>
        <a:bodyPr/>
        <a:lstStyle/>
        <a:p>
          <a:endParaRPr lang="en-US"/>
        </a:p>
      </dgm:t>
    </dgm:pt>
    <dgm:pt modelId="{3ED8B36E-6A1B-4AF6-AAA3-512B3E210194}" type="pres">
      <dgm:prSet presAssocID="{34031AA8-4D7D-45EE-A560-3A135DB4961A}" presName="space" presStyleCnt="0"/>
      <dgm:spPr/>
      <dgm:t>
        <a:bodyPr/>
        <a:lstStyle/>
        <a:p>
          <a:endParaRPr lang="en-US"/>
        </a:p>
      </dgm:t>
    </dgm:pt>
    <dgm:pt modelId="{668836E0-90FB-47E1-9524-C3864C37EA75}" type="pres">
      <dgm:prSet presAssocID="{FA562514-699F-49D3-A0EB-2E3DAF333761}" presName="text" presStyleLbl="node1" presStyleIdx="5" presStyleCnt="7">
        <dgm:presLayoutVars>
          <dgm:bulletEnabled val="1"/>
        </dgm:presLayoutVars>
      </dgm:prSet>
      <dgm:spPr/>
      <dgm:t>
        <a:bodyPr/>
        <a:lstStyle/>
        <a:p>
          <a:endParaRPr lang="en-US"/>
        </a:p>
      </dgm:t>
    </dgm:pt>
    <dgm:pt modelId="{EE691B9B-3E0B-4EC6-A8F2-A04430EA04B9}" type="pres">
      <dgm:prSet presAssocID="{BAEB7A85-26A4-440F-A02A-1C7902337523}" presName="space" presStyleCnt="0"/>
      <dgm:spPr/>
      <dgm:t>
        <a:bodyPr/>
        <a:lstStyle/>
        <a:p>
          <a:endParaRPr lang="en-US"/>
        </a:p>
      </dgm:t>
    </dgm:pt>
    <dgm:pt modelId="{6A04C714-8168-4EF3-8419-1C08E022C2D3}" type="pres">
      <dgm:prSet presAssocID="{41424FD7-77EA-47B3-94E2-B2381DCC977A}" presName="text" presStyleLbl="node1" presStyleIdx="6" presStyleCnt="7">
        <dgm:presLayoutVars>
          <dgm:bulletEnabled val="1"/>
        </dgm:presLayoutVars>
      </dgm:prSet>
      <dgm:spPr/>
      <dgm:t>
        <a:bodyPr/>
        <a:lstStyle/>
        <a:p>
          <a:endParaRPr lang="en-US"/>
        </a:p>
      </dgm:t>
    </dgm:pt>
  </dgm:ptLst>
  <dgm:cxnLst>
    <dgm:cxn modelId="{EC866975-9425-4167-ADFC-08BC6C59CD3D}" srcId="{67BC84AD-7EC7-4F00-84C1-F618E1B25155}" destId="{F9C59AD1-78B1-42FE-B7BE-80670D416CC2}" srcOrd="0" destOrd="0" parTransId="{3999B8B4-F348-4A7B-969D-CB6F7C76ABF6}" sibTransId="{8D41AB9A-32FA-462A-8330-44E3E2143169}"/>
    <dgm:cxn modelId="{05280C2A-F291-4E53-8CCB-7AC4A4A01CE6}" type="presOf" srcId="{0617D3D4-C4C5-4FAD-8DA8-9FC03F54D137}" destId="{E0CCE18F-7BBB-4B06-8A7B-3C94FD65C389}" srcOrd="0" destOrd="0" presId="urn:diagrams.loki3.com/VaryingWidthList+Icon"/>
    <dgm:cxn modelId="{5B6B7082-35E7-48F3-838F-23104C02175B}" type="presOf" srcId="{67BC84AD-7EC7-4F00-84C1-F618E1B25155}" destId="{BB9C914A-F4B6-414F-8DEF-909AFE129C70}" srcOrd="0" destOrd="0" presId="urn:diagrams.loki3.com/VaryingWidthList+Icon"/>
    <dgm:cxn modelId="{370AF994-7D7F-479D-B932-191B7E16FEF1}" srcId="{67BC84AD-7EC7-4F00-84C1-F618E1B25155}" destId="{918C8482-449D-4692-A02C-7A9A6B7EFE42}" srcOrd="2" destOrd="0" parTransId="{27C87A43-9472-4582-AC40-CCDEF471402C}" sibTransId="{DA96EB46-1728-40D5-937C-0C96C21837AB}"/>
    <dgm:cxn modelId="{872249F7-B859-4FA5-959A-02211A58BC17}" srcId="{67BC84AD-7EC7-4F00-84C1-F618E1B25155}" destId="{41424FD7-77EA-47B3-94E2-B2381DCC977A}" srcOrd="6" destOrd="0" parTransId="{A7EFDCA0-898F-4946-9B86-F49EF6667FC1}" sibTransId="{A7745730-A4DA-4E61-8DD0-D83B174C381C}"/>
    <dgm:cxn modelId="{0DC8E01F-50B4-4224-BAA0-D96F8535558B}" type="presOf" srcId="{FA562514-699F-49D3-A0EB-2E3DAF333761}" destId="{668836E0-90FB-47E1-9524-C3864C37EA75}" srcOrd="0" destOrd="0" presId="urn:diagrams.loki3.com/VaryingWidthList+Icon"/>
    <dgm:cxn modelId="{A4EB9335-0947-471B-A25C-97C9F2FBFC37}" srcId="{67BC84AD-7EC7-4F00-84C1-F618E1B25155}" destId="{0617D3D4-C4C5-4FAD-8DA8-9FC03F54D137}" srcOrd="4" destOrd="0" parTransId="{98E50877-5F04-4F92-828A-6A71FF10079D}" sibTransId="{34031AA8-4D7D-45EE-A560-3A135DB4961A}"/>
    <dgm:cxn modelId="{C4DAC41C-E63E-4072-BBA2-059CF72DC5DF}" srcId="{67BC84AD-7EC7-4F00-84C1-F618E1B25155}" destId="{5474A299-F05F-49A3-9B23-5B4A1180DF05}" srcOrd="3" destOrd="0" parTransId="{C8F76C9E-4183-4C94-BEB1-DA92A0685256}" sibTransId="{4320E3D9-498C-40B4-9584-686C95F7C0E6}"/>
    <dgm:cxn modelId="{9ED5558C-D7F1-4B52-A6F6-375982CDBD1F}" srcId="{67BC84AD-7EC7-4F00-84C1-F618E1B25155}" destId="{46B16020-62D9-47F6-A90D-B37B9068D517}" srcOrd="1" destOrd="0" parTransId="{E196B83D-1AF3-4633-8998-8C7AA43D0EE4}" sibTransId="{FE6C427D-87B9-436C-8A4D-EA2DEB85CD9E}"/>
    <dgm:cxn modelId="{232B8F4F-FF6A-49FD-9365-94FD3CF728CB}" srcId="{67BC84AD-7EC7-4F00-84C1-F618E1B25155}" destId="{FA562514-699F-49D3-A0EB-2E3DAF333761}" srcOrd="5" destOrd="0" parTransId="{98C1F0C0-4793-4335-9818-53DBEE7657B4}" sibTransId="{BAEB7A85-26A4-440F-A02A-1C7902337523}"/>
    <dgm:cxn modelId="{767A4A92-D320-4474-B043-BDEAFEA0547E}" type="presOf" srcId="{5474A299-F05F-49A3-9B23-5B4A1180DF05}" destId="{18DB6F35-3435-483E-80B6-B4D3E2421342}" srcOrd="0" destOrd="0" presId="urn:diagrams.loki3.com/VaryingWidthList+Icon"/>
    <dgm:cxn modelId="{2A902025-691F-4783-8E44-3B1618C1749C}" type="presOf" srcId="{918C8482-449D-4692-A02C-7A9A6B7EFE42}" destId="{931E042A-A83F-4298-A215-744E55E442A5}" srcOrd="0" destOrd="0" presId="urn:diagrams.loki3.com/VaryingWidthList+Icon"/>
    <dgm:cxn modelId="{2EED9D65-A92C-4F65-AEA1-577AAAE4BBCD}" type="presOf" srcId="{F9C59AD1-78B1-42FE-B7BE-80670D416CC2}" destId="{C324F7A7-C22D-4DC3-8BB0-A851134B96B4}" srcOrd="0" destOrd="0" presId="urn:diagrams.loki3.com/VaryingWidthList+Icon"/>
    <dgm:cxn modelId="{DEDB4336-2799-413F-9E0D-6AEA96C8EBF7}" type="presOf" srcId="{46B16020-62D9-47F6-A90D-B37B9068D517}" destId="{222D3338-197F-4122-882A-A79D5D122AB4}" srcOrd="0" destOrd="0" presId="urn:diagrams.loki3.com/VaryingWidthList+Icon"/>
    <dgm:cxn modelId="{B26997EE-148E-4017-8628-2739FD2A7A7B}" type="presOf" srcId="{41424FD7-77EA-47B3-94E2-B2381DCC977A}" destId="{6A04C714-8168-4EF3-8419-1C08E022C2D3}" srcOrd="0" destOrd="0" presId="urn:diagrams.loki3.com/VaryingWidthList+Icon"/>
    <dgm:cxn modelId="{8E0F4574-77BF-4945-92A1-DDEB5AE52EC1}" type="presParOf" srcId="{BB9C914A-F4B6-414F-8DEF-909AFE129C70}" destId="{C324F7A7-C22D-4DC3-8BB0-A851134B96B4}" srcOrd="0" destOrd="0" presId="urn:diagrams.loki3.com/VaryingWidthList+Icon"/>
    <dgm:cxn modelId="{9C13FC26-6D81-4217-93FD-03AA22058DC4}" type="presParOf" srcId="{BB9C914A-F4B6-414F-8DEF-909AFE129C70}" destId="{2EB7F69F-675B-4683-BBBE-F1F3CACBD0AD}" srcOrd="1" destOrd="0" presId="urn:diagrams.loki3.com/VaryingWidthList+Icon"/>
    <dgm:cxn modelId="{BAD5A081-4DF7-4AFD-8477-D48534A67AD8}" type="presParOf" srcId="{BB9C914A-F4B6-414F-8DEF-909AFE129C70}" destId="{222D3338-197F-4122-882A-A79D5D122AB4}" srcOrd="2" destOrd="0" presId="urn:diagrams.loki3.com/VaryingWidthList+Icon"/>
    <dgm:cxn modelId="{A11B249E-A9AC-43C5-9563-FBB643448FDC}" type="presParOf" srcId="{BB9C914A-F4B6-414F-8DEF-909AFE129C70}" destId="{A4956E9E-E6DD-4311-9FA4-674FC20D2398}" srcOrd="3" destOrd="0" presId="urn:diagrams.loki3.com/VaryingWidthList+Icon"/>
    <dgm:cxn modelId="{678C465D-1B45-489D-89F7-DE065ABC365A}" type="presParOf" srcId="{BB9C914A-F4B6-414F-8DEF-909AFE129C70}" destId="{931E042A-A83F-4298-A215-744E55E442A5}" srcOrd="4" destOrd="0" presId="urn:diagrams.loki3.com/VaryingWidthList+Icon"/>
    <dgm:cxn modelId="{21CF33E2-A9EC-431E-855D-7C5DFE5867AA}" type="presParOf" srcId="{BB9C914A-F4B6-414F-8DEF-909AFE129C70}" destId="{251092C0-7060-46EC-A4CF-BAEE1AD167DA}" srcOrd="5" destOrd="0" presId="urn:diagrams.loki3.com/VaryingWidthList+Icon"/>
    <dgm:cxn modelId="{A1859415-0C79-4A7E-B8C1-22C1FD9ED504}" type="presParOf" srcId="{BB9C914A-F4B6-414F-8DEF-909AFE129C70}" destId="{18DB6F35-3435-483E-80B6-B4D3E2421342}" srcOrd="6" destOrd="0" presId="urn:diagrams.loki3.com/VaryingWidthList+Icon"/>
    <dgm:cxn modelId="{6AC71DD7-8CE1-464A-861B-E9BEACE14446}" type="presParOf" srcId="{BB9C914A-F4B6-414F-8DEF-909AFE129C70}" destId="{6606BDB6-FBA9-4808-8714-B8A4460441E8}" srcOrd="7" destOrd="0" presId="urn:diagrams.loki3.com/VaryingWidthList+Icon"/>
    <dgm:cxn modelId="{B4C5417B-3E75-4859-8D20-9E846DF75AC2}" type="presParOf" srcId="{BB9C914A-F4B6-414F-8DEF-909AFE129C70}" destId="{E0CCE18F-7BBB-4B06-8A7B-3C94FD65C389}" srcOrd="8" destOrd="0" presId="urn:diagrams.loki3.com/VaryingWidthList+Icon"/>
    <dgm:cxn modelId="{4CB7C1AF-21FD-4DE6-A508-22588F917972}" type="presParOf" srcId="{BB9C914A-F4B6-414F-8DEF-909AFE129C70}" destId="{3ED8B36E-6A1B-4AF6-AAA3-512B3E210194}" srcOrd="9" destOrd="0" presId="urn:diagrams.loki3.com/VaryingWidthList+Icon"/>
    <dgm:cxn modelId="{5E98AB43-312A-44F7-AE2B-C44C6DD3DEA4}" type="presParOf" srcId="{BB9C914A-F4B6-414F-8DEF-909AFE129C70}" destId="{668836E0-90FB-47E1-9524-C3864C37EA75}" srcOrd="10" destOrd="0" presId="urn:diagrams.loki3.com/VaryingWidthList+Icon"/>
    <dgm:cxn modelId="{379D5073-90B1-41E1-8906-CBEAAFFA5C70}" type="presParOf" srcId="{BB9C914A-F4B6-414F-8DEF-909AFE129C70}" destId="{EE691B9B-3E0B-4EC6-A8F2-A04430EA04B9}" srcOrd="11" destOrd="0" presId="urn:diagrams.loki3.com/VaryingWidthList+Icon"/>
    <dgm:cxn modelId="{4C3129A0-35E6-4467-B667-9EBF55AB6CA5}" type="presParOf" srcId="{BB9C914A-F4B6-414F-8DEF-909AFE129C70}" destId="{6A04C714-8168-4EF3-8419-1C08E022C2D3}" srcOrd="12"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7697836-1EAD-47EB-B475-F04AF6732C09}"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n-US"/>
        </a:p>
      </dgm:t>
    </dgm:pt>
    <dgm:pt modelId="{9D53BBFC-07CE-48B2-865E-E5B3D3E31B27}">
      <dgm:prSet phldrT="[Text]"/>
      <dgm:spPr/>
      <dgm:t>
        <a:bodyPr/>
        <a:lstStyle/>
        <a:p>
          <a:r>
            <a:rPr lang="en-US" b="1" i="0" dirty="0" smtClean="0"/>
            <a:t>MPLS</a:t>
          </a:r>
          <a:endParaRPr lang="en-US" b="1" i="0" dirty="0"/>
        </a:p>
      </dgm:t>
    </dgm:pt>
    <dgm:pt modelId="{CEC77F57-5E88-45E4-985D-785528D3473A}" type="parTrans" cxnId="{DCD742E0-60BB-4B73-A692-81E83140B5FF}">
      <dgm:prSet/>
      <dgm:spPr/>
      <dgm:t>
        <a:bodyPr/>
        <a:lstStyle/>
        <a:p>
          <a:endParaRPr lang="en-US"/>
        </a:p>
      </dgm:t>
    </dgm:pt>
    <dgm:pt modelId="{E80EBC07-8DC5-4111-B6D2-78FF4AD3526B}" type="sibTrans" cxnId="{DCD742E0-60BB-4B73-A692-81E83140B5FF}">
      <dgm:prSet/>
      <dgm:spPr/>
      <dgm:t>
        <a:bodyPr/>
        <a:lstStyle/>
        <a:p>
          <a:endParaRPr lang="en-US"/>
        </a:p>
      </dgm:t>
    </dgm:pt>
    <dgm:pt modelId="{829F5ADC-BD95-4639-BAD3-7184162B8B20}">
      <dgm:prSet/>
      <dgm:spPr/>
      <dgm:t>
        <a:bodyPr/>
        <a:lstStyle/>
        <a:p>
          <a:r>
            <a:rPr lang="en-US" b="1" i="0" dirty="0" smtClean="0"/>
            <a:t>Is aware of flows with QoS requirements</a:t>
          </a:r>
        </a:p>
      </dgm:t>
    </dgm:pt>
    <dgm:pt modelId="{7D6C8670-252A-41FF-B616-27E625F30384}" type="parTrans" cxnId="{1DFA90DA-062B-48CD-8777-13050B97DE98}">
      <dgm:prSet/>
      <dgm:spPr/>
      <dgm:t>
        <a:bodyPr/>
        <a:lstStyle/>
        <a:p>
          <a:endParaRPr lang="en-US"/>
        </a:p>
      </dgm:t>
    </dgm:pt>
    <dgm:pt modelId="{48165471-3D1A-4A09-8174-58739B716EA2}" type="sibTrans" cxnId="{1DFA90DA-062B-48CD-8777-13050B97DE98}">
      <dgm:prSet/>
      <dgm:spPr/>
      <dgm:t>
        <a:bodyPr/>
        <a:lstStyle/>
        <a:p>
          <a:endParaRPr lang="en-US"/>
        </a:p>
      </dgm:t>
    </dgm:pt>
    <dgm:pt modelId="{E950E656-D813-457C-AC84-F71314DCB5EF}">
      <dgm:prSet/>
      <dgm:spPr/>
      <dgm:t>
        <a:bodyPr/>
        <a:lstStyle/>
        <a:p>
          <a:r>
            <a:rPr lang="en-US" b="1" i="0" dirty="0" smtClean="0"/>
            <a:t>Possible to set up routes on the basis of flows</a:t>
          </a:r>
        </a:p>
      </dgm:t>
    </dgm:pt>
    <dgm:pt modelId="{49374BC5-8693-43DC-BB66-2C6C371E22D6}" type="parTrans" cxnId="{93C9CA37-2FA9-4744-86CD-EF2B5DE1135D}">
      <dgm:prSet/>
      <dgm:spPr/>
      <dgm:t>
        <a:bodyPr/>
        <a:lstStyle/>
        <a:p>
          <a:endParaRPr lang="en-US"/>
        </a:p>
      </dgm:t>
    </dgm:pt>
    <dgm:pt modelId="{23F4927E-4B7D-4CEB-9470-751E776E6DE0}" type="sibTrans" cxnId="{93C9CA37-2FA9-4744-86CD-EF2B5DE1135D}">
      <dgm:prSet/>
      <dgm:spPr/>
      <dgm:t>
        <a:bodyPr/>
        <a:lstStyle/>
        <a:p>
          <a:endParaRPr lang="en-US"/>
        </a:p>
      </dgm:t>
    </dgm:pt>
    <dgm:pt modelId="{635D05C6-73CF-4A17-B22F-EDAEB4847842}">
      <dgm:prSet/>
      <dgm:spPr/>
      <dgm:t>
        <a:bodyPr/>
        <a:lstStyle/>
        <a:p>
          <a:r>
            <a:rPr lang="en-US" b="1" i="0" dirty="0" smtClean="0"/>
            <a:t>Paths can be rerouted intelligently</a:t>
          </a:r>
        </a:p>
      </dgm:t>
    </dgm:pt>
    <dgm:pt modelId="{20BF20D4-770C-4A9D-A1C2-D751D40B1343}" type="parTrans" cxnId="{6F09DBBD-2B78-49ED-A4D4-45F6A4F72746}">
      <dgm:prSet/>
      <dgm:spPr/>
      <dgm:t>
        <a:bodyPr/>
        <a:lstStyle/>
        <a:p>
          <a:endParaRPr lang="en-US"/>
        </a:p>
      </dgm:t>
    </dgm:pt>
    <dgm:pt modelId="{CFFBFA11-5D0B-42C8-B2F9-053E06F44C98}" type="sibTrans" cxnId="{6F09DBBD-2B78-49ED-A4D4-45F6A4F72746}">
      <dgm:prSet/>
      <dgm:spPr/>
      <dgm:t>
        <a:bodyPr/>
        <a:lstStyle/>
        <a:p>
          <a:endParaRPr lang="en-US"/>
        </a:p>
      </dgm:t>
    </dgm:pt>
    <dgm:pt modelId="{BC459576-9AC8-4750-931C-1F4A5FB85600}" type="pres">
      <dgm:prSet presAssocID="{D7697836-1EAD-47EB-B475-F04AF6732C09}" presName="Name0" presStyleCnt="0">
        <dgm:presLayoutVars>
          <dgm:dir/>
          <dgm:animLvl val="lvl"/>
          <dgm:resizeHandles val="exact"/>
        </dgm:presLayoutVars>
      </dgm:prSet>
      <dgm:spPr/>
      <dgm:t>
        <a:bodyPr/>
        <a:lstStyle/>
        <a:p>
          <a:endParaRPr lang="en-US"/>
        </a:p>
      </dgm:t>
    </dgm:pt>
    <dgm:pt modelId="{BFA8F528-3DAC-4530-BC74-D8871647050C}" type="pres">
      <dgm:prSet presAssocID="{9D53BBFC-07CE-48B2-865E-E5B3D3E31B27}" presName="composite" presStyleCnt="0"/>
      <dgm:spPr/>
      <dgm:t>
        <a:bodyPr/>
        <a:lstStyle/>
        <a:p>
          <a:endParaRPr lang="en-US"/>
        </a:p>
      </dgm:t>
    </dgm:pt>
    <dgm:pt modelId="{2D8AAFF9-A8A7-4547-B9DD-409AAE299F1C}" type="pres">
      <dgm:prSet presAssocID="{9D53BBFC-07CE-48B2-865E-E5B3D3E31B27}" presName="parTx" presStyleLbl="alignNode1" presStyleIdx="0" presStyleCnt="1" custLinFactNeighborX="4545" custLinFactNeighborY="-2841">
        <dgm:presLayoutVars>
          <dgm:chMax val="0"/>
          <dgm:chPref val="0"/>
          <dgm:bulletEnabled val="1"/>
        </dgm:presLayoutVars>
      </dgm:prSet>
      <dgm:spPr/>
      <dgm:t>
        <a:bodyPr/>
        <a:lstStyle/>
        <a:p>
          <a:endParaRPr lang="en-US"/>
        </a:p>
      </dgm:t>
    </dgm:pt>
    <dgm:pt modelId="{3A601C9B-E816-462D-A222-D1A0DB71E1BC}" type="pres">
      <dgm:prSet presAssocID="{9D53BBFC-07CE-48B2-865E-E5B3D3E31B27}" presName="desTx" presStyleLbl="alignAccFollowNode1" presStyleIdx="0" presStyleCnt="1">
        <dgm:presLayoutVars>
          <dgm:bulletEnabled val="1"/>
        </dgm:presLayoutVars>
      </dgm:prSet>
      <dgm:spPr/>
      <dgm:t>
        <a:bodyPr/>
        <a:lstStyle/>
        <a:p>
          <a:endParaRPr lang="en-US"/>
        </a:p>
      </dgm:t>
    </dgm:pt>
  </dgm:ptLst>
  <dgm:cxnLst>
    <dgm:cxn modelId="{1DFA90DA-062B-48CD-8777-13050B97DE98}" srcId="{9D53BBFC-07CE-48B2-865E-E5B3D3E31B27}" destId="{829F5ADC-BD95-4639-BAD3-7184162B8B20}" srcOrd="0" destOrd="0" parTransId="{7D6C8670-252A-41FF-B616-27E625F30384}" sibTransId="{48165471-3D1A-4A09-8174-58739B716EA2}"/>
    <dgm:cxn modelId="{68FCFD66-1586-4395-977C-DE3A8AD4B96B}" type="presOf" srcId="{E950E656-D813-457C-AC84-F71314DCB5EF}" destId="{3A601C9B-E816-462D-A222-D1A0DB71E1BC}" srcOrd="0" destOrd="1" presId="urn:microsoft.com/office/officeart/2005/8/layout/hList1"/>
    <dgm:cxn modelId="{7DD62F8E-A860-4FF7-94E2-913DBFCB9069}" type="presOf" srcId="{635D05C6-73CF-4A17-B22F-EDAEB4847842}" destId="{3A601C9B-E816-462D-A222-D1A0DB71E1BC}" srcOrd="0" destOrd="2" presId="urn:microsoft.com/office/officeart/2005/8/layout/hList1"/>
    <dgm:cxn modelId="{D660A745-444D-4C29-A9E4-400877C85EB6}" type="presOf" srcId="{D7697836-1EAD-47EB-B475-F04AF6732C09}" destId="{BC459576-9AC8-4750-931C-1F4A5FB85600}" srcOrd="0" destOrd="0" presId="urn:microsoft.com/office/officeart/2005/8/layout/hList1"/>
    <dgm:cxn modelId="{03491635-09A0-4AF6-8197-F48FBF9D6144}" type="presOf" srcId="{9D53BBFC-07CE-48B2-865E-E5B3D3E31B27}" destId="{2D8AAFF9-A8A7-4547-B9DD-409AAE299F1C}" srcOrd="0" destOrd="0" presId="urn:microsoft.com/office/officeart/2005/8/layout/hList1"/>
    <dgm:cxn modelId="{6F09DBBD-2B78-49ED-A4D4-45F6A4F72746}" srcId="{9D53BBFC-07CE-48B2-865E-E5B3D3E31B27}" destId="{635D05C6-73CF-4A17-B22F-EDAEB4847842}" srcOrd="2" destOrd="0" parTransId="{20BF20D4-770C-4A9D-A1C2-D751D40B1343}" sibTransId="{CFFBFA11-5D0B-42C8-B2F9-053E06F44C98}"/>
    <dgm:cxn modelId="{DCD742E0-60BB-4B73-A692-81E83140B5FF}" srcId="{D7697836-1EAD-47EB-B475-F04AF6732C09}" destId="{9D53BBFC-07CE-48B2-865E-E5B3D3E31B27}" srcOrd="0" destOrd="0" parTransId="{CEC77F57-5E88-45E4-985D-785528D3473A}" sibTransId="{E80EBC07-8DC5-4111-B6D2-78FF4AD3526B}"/>
    <dgm:cxn modelId="{93C9CA37-2FA9-4744-86CD-EF2B5DE1135D}" srcId="{9D53BBFC-07CE-48B2-865E-E5B3D3E31B27}" destId="{E950E656-D813-457C-AC84-F71314DCB5EF}" srcOrd="1" destOrd="0" parTransId="{49374BC5-8693-43DC-BB66-2C6C371E22D6}" sibTransId="{23F4927E-4B7D-4CEB-9470-751E776E6DE0}"/>
    <dgm:cxn modelId="{4480CB0B-34E3-465D-AE8F-71EF25E3AFDF}" type="presOf" srcId="{829F5ADC-BD95-4639-BAD3-7184162B8B20}" destId="{3A601C9B-E816-462D-A222-D1A0DB71E1BC}" srcOrd="0" destOrd="0" presId="urn:microsoft.com/office/officeart/2005/8/layout/hList1"/>
    <dgm:cxn modelId="{32C1767B-E5A4-4AF2-91A0-B2795F1BA9C4}" type="presParOf" srcId="{BC459576-9AC8-4750-931C-1F4A5FB85600}" destId="{BFA8F528-3DAC-4530-BC74-D8871647050C}" srcOrd="0" destOrd="0" presId="urn:microsoft.com/office/officeart/2005/8/layout/hList1"/>
    <dgm:cxn modelId="{C3C2039E-EF3B-48F4-ABBF-A36AAB01E7D2}" type="presParOf" srcId="{BFA8F528-3DAC-4530-BC74-D8871647050C}" destId="{2D8AAFF9-A8A7-4547-B9DD-409AAE299F1C}" srcOrd="0" destOrd="0" presId="urn:microsoft.com/office/officeart/2005/8/layout/hList1"/>
    <dgm:cxn modelId="{A74E3E64-CCDF-457E-8898-E2B8C3E0AF45}" type="presParOf" srcId="{BFA8F528-3DAC-4530-BC74-D8871647050C}" destId="{3A601C9B-E816-462D-A222-D1A0DB71E1B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DB9F2C5-FE81-4F47-ACBE-ADD34D45F3C7}" type="doc">
      <dgm:prSet loTypeId="urn:diagrams.loki3.com/TabbedArc+Icon" loCatId="relationship" qsTypeId="urn:microsoft.com/office/officeart/2005/8/quickstyle/3d3" qsCatId="3D" csTypeId="urn:microsoft.com/office/officeart/2005/8/colors/accent1_1" csCatId="accent1" phldr="1"/>
      <dgm:spPr/>
      <dgm:t>
        <a:bodyPr/>
        <a:lstStyle/>
        <a:p>
          <a:endParaRPr lang="en-US"/>
        </a:p>
      </dgm:t>
    </dgm:pt>
    <dgm:pt modelId="{7C243A81-A694-4C4A-9565-E68581F90F5D}">
      <dgm:prSet phldrT="[Text]" custT="1"/>
      <dgm:spPr/>
      <dgm:t>
        <a:bodyPr/>
        <a:lstStyle/>
        <a:p>
          <a:r>
            <a:rPr lang="en-US" sz="2000" dirty="0" smtClean="0"/>
            <a:t>Provides an efficient mechanism for supporting VPNs</a:t>
          </a:r>
          <a:endParaRPr lang="en-US" sz="2000" dirty="0"/>
        </a:p>
      </dgm:t>
    </dgm:pt>
    <dgm:pt modelId="{8691E60A-248A-456F-BAA5-F944FCA61370}" type="parTrans" cxnId="{1C2B754A-ED1B-46E6-BC1E-744D9515F577}">
      <dgm:prSet/>
      <dgm:spPr/>
      <dgm:t>
        <a:bodyPr/>
        <a:lstStyle/>
        <a:p>
          <a:endParaRPr lang="en-US"/>
        </a:p>
      </dgm:t>
    </dgm:pt>
    <dgm:pt modelId="{5425BE17-9C32-40B0-BB37-BB13B1FB6440}" type="sibTrans" cxnId="{1C2B754A-ED1B-46E6-BC1E-744D9515F577}">
      <dgm:prSet/>
      <dgm:spPr/>
      <dgm:t>
        <a:bodyPr/>
        <a:lstStyle/>
        <a:p>
          <a:endParaRPr lang="en-US"/>
        </a:p>
      </dgm:t>
    </dgm:pt>
    <dgm:pt modelId="{A346D730-319D-42F5-83EF-A28DAF54A104}">
      <dgm:prSet custT="1"/>
      <dgm:spPr/>
      <dgm:t>
        <a:bodyPr/>
        <a:lstStyle/>
        <a:p>
          <a:r>
            <a:rPr lang="en-US" sz="2000" dirty="0" smtClean="0"/>
            <a:t>Can be used on a number of networking technologies</a:t>
          </a:r>
        </a:p>
      </dgm:t>
    </dgm:pt>
    <dgm:pt modelId="{6D566B16-16C4-4FFB-9ECE-158A135CDA2F}" type="parTrans" cxnId="{B4E95670-3CF8-4FC3-8237-9B49EB99C36A}">
      <dgm:prSet/>
      <dgm:spPr/>
      <dgm:t>
        <a:bodyPr/>
        <a:lstStyle/>
        <a:p>
          <a:endParaRPr lang="en-US"/>
        </a:p>
      </dgm:t>
    </dgm:pt>
    <dgm:pt modelId="{C681499E-9409-41FC-AC8C-6BF9AFA9CE02}" type="sibTrans" cxnId="{B4E95670-3CF8-4FC3-8237-9B49EB99C36A}">
      <dgm:prSet/>
      <dgm:spPr/>
      <dgm:t>
        <a:bodyPr/>
        <a:lstStyle/>
        <a:p>
          <a:endParaRPr lang="en-US"/>
        </a:p>
      </dgm:t>
    </dgm:pt>
    <dgm:pt modelId="{124611F3-095C-49DC-BFE6-7304A0E89A04}">
      <dgm:prSet custT="1"/>
      <dgm:spPr/>
      <dgm:t>
        <a:bodyPr/>
        <a:lstStyle/>
        <a:p>
          <a:r>
            <a:rPr lang="en-US" sz="2000" dirty="0" smtClean="0"/>
            <a:t>Enhancement to the way a connectionless IP-based internet is operated</a:t>
          </a:r>
        </a:p>
      </dgm:t>
    </dgm:pt>
    <dgm:pt modelId="{E8EC61F6-7D10-4E70-8BE8-B7FAB51D0932}" type="parTrans" cxnId="{67126638-4414-4251-A360-5BA6B392E31A}">
      <dgm:prSet/>
      <dgm:spPr/>
      <dgm:t>
        <a:bodyPr/>
        <a:lstStyle/>
        <a:p>
          <a:endParaRPr lang="en-US"/>
        </a:p>
      </dgm:t>
    </dgm:pt>
    <dgm:pt modelId="{BF016F6E-BA7F-4CC5-8082-1D1EC9CE4021}" type="sibTrans" cxnId="{67126638-4414-4251-A360-5BA6B392E31A}">
      <dgm:prSet/>
      <dgm:spPr/>
      <dgm:t>
        <a:bodyPr/>
        <a:lstStyle/>
        <a:p>
          <a:endParaRPr lang="en-US"/>
        </a:p>
      </dgm:t>
    </dgm:pt>
    <dgm:pt modelId="{1344F948-CEC9-4681-A1EE-29920FF00C1C}">
      <dgm:prSet custT="1"/>
      <dgm:spPr/>
      <dgm:t>
        <a:bodyPr/>
        <a:lstStyle/>
        <a:p>
          <a:r>
            <a:rPr lang="en-US" sz="2000" dirty="0" smtClean="0"/>
            <a:t>Can coexist with ordinary IP routers</a:t>
          </a:r>
        </a:p>
      </dgm:t>
    </dgm:pt>
    <dgm:pt modelId="{8E0FD802-9AAC-4BAA-9F04-1C15C33F04E6}" type="parTrans" cxnId="{0157BB88-D487-470D-8F5D-929274C1B358}">
      <dgm:prSet/>
      <dgm:spPr/>
      <dgm:t>
        <a:bodyPr/>
        <a:lstStyle/>
        <a:p>
          <a:endParaRPr lang="en-US"/>
        </a:p>
      </dgm:t>
    </dgm:pt>
    <dgm:pt modelId="{5ADA0940-39EB-4A92-8935-0F87889768A9}" type="sibTrans" cxnId="{0157BB88-D487-470D-8F5D-929274C1B358}">
      <dgm:prSet/>
      <dgm:spPr/>
      <dgm:t>
        <a:bodyPr/>
        <a:lstStyle/>
        <a:p>
          <a:endParaRPr lang="en-US"/>
        </a:p>
      </dgm:t>
    </dgm:pt>
    <dgm:pt modelId="{4D531DC6-6F0C-4A91-B930-A7EABACD9FB2}">
      <dgm:prSet custT="1"/>
      <dgm:spPr/>
      <dgm:t>
        <a:bodyPr/>
        <a:lstStyle/>
        <a:p>
          <a:r>
            <a:rPr lang="en-US" sz="2000" dirty="0" smtClean="0"/>
            <a:t>Designed to work in ATM and frame relay</a:t>
          </a:r>
        </a:p>
      </dgm:t>
    </dgm:pt>
    <dgm:pt modelId="{7B961EED-A88A-4A26-BA81-14FF5CF361A9}" type="parTrans" cxnId="{573720A8-4E83-4D7D-A2F0-CDE062DE0F8E}">
      <dgm:prSet/>
      <dgm:spPr/>
      <dgm:t>
        <a:bodyPr/>
        <a:lstStyle/>
        <a:p>
          <a:endParaRPr lang="en-US"/>
        </a:p>
      </dgm:t>
    </dgm:pt>
    <dgm:pt modelId="{EA333FE5-2D9E-4A55-A921-A07F924DF84A}" type="sibTrans" cxnId="{573720A8-4E83-4D7D-A2F0-CDE062DE0F8E}">
      <dgm:prSet/>
      <dgm:spPr/>
      <dgm:t>
        <a:bodyPr/>
        <a:lstStyle/>
        <a:p>
          <a:endParaRPr lang="en-US"/>
        </a:p>
      </dgm:t>
    </dgm:pt>
    <dgm:pt modelId="{2E090880-6F14-4904-8B3D-346272098FC9}" type="pres">
      <dgm:prSet presAssocID="{6DB9F2C5-FE81-4F47-ACBE-ADD34D45F3C7}" presName="Name0" presStyleCnt="0">
        <dgm:presLayoutVars>
          <dgm:dir/>
          <dgm:resizeHandles val="exact"/>
        </dgm:presLayoutVars>
      </dgm:prSet>
      <dgm:spPr/>
      <dgm:t>
        <a:bodyPr/>
        <a:lstStyle/>
        <a:p>
          <a:endParaRPr lang="en-US"/>
        </a:p>
      </dgm:t>
    </dgm:pt>
    <dgm:pt modelId="{A86B27B4-52E1-4971-9821-EAF011C11505}" type="pres">
      <dgm:prSet presAssocID="{7C243A81-A694-4C4A-9565-E68581F90F5D}" presName="twoplus" presStyleLbl="node1" presStyleIdx="0" presStyleCnt="5" custScaleY="172675">
        <dgm:presLayoutVars>
          <dgm:bulletEnabled val="1"/>
        </dgm:presLayoutVars>
      </dgm:prSet>
      <dgm:spPr/>
      <dgm:t>
        <a:bodyPr/>
        <a:lstStyle/>
        <a:p>
          <a:endParaRPr lang="en-US"/>
        </a:p>
      </dgm:t>
    </dgm:pt>
    <dgm:pt modelId="{1F7A781E-41ED-4450-8DDF-E59FB90F9BB1}" type="pres">
      <dgm:prSet presAssocID="{A346D730-319D-42F5-83EF-A28DAF54A104}" presName="twoplus" presStyleLbl="node1" presStyleIdx="1" presStyleCnt="5" custScaleX="111434" custScaleY="179579">
        <dgm:presLayoutVars>
          <dgm:bulletEnabled val="1"/>
        </dgm:presLayoutVars>
      </dgm:prSet>
      <dgm:spPr/>
      <dgm:t>
        <a:bodyPr/>
        <a:lstStyle/>
        <a:p>
          <a:endParaRPr lang="en-US"/>
        </a:p>
      </dgm:t>
    </dgm:pt>
    <dgm:pt modelId="{3834C0EF-F187-4A39-81EB-76E1D580C8EF}" type="pres">
      <dgm:prSet presAssocID="{124611F3-095C-49DC-BFE6-7304A0E89A04}" presName="twoplus" presStyleLbl="node1" presStyleIdx="2" presStyleCnt="5" custScaleX="122389" custScaleY="180956">
        <dgm:presLayoutVars>
          <dgm:bulletEnabled val="1"/>
        </dgm:presLayoutVars>
      </dgm:prSet>
      <dgm:spPr/>
      <dgm:t>
        <a:bodyPr/>
        <a:lstStyle/>
        <a:p>
          <a:endParaRPr lang="en-US"/>
        </a:p>
      </dgm:t>
    </dgm:pt>
    <dgm:pt modelId="{361232F9-0DF6-4560-96F8-AC7F4B34B362}" type="pres">
      <dgm:prSet presAssocID="{1344F948-CEC9-4681-A1EE-29920FF00C1C}" presName="twoplus" presStyleLbl="node1" presStyleIdx="3" presStyleCnt="5" custScaleY="160671">
        <dgm:presLayoutVars>
          <dgm:bulletEnabled val="1"/>
        </dgm:presLayoutVars>
      </dgm:prSet>
      <dgm:spPr/>
      <dgm:t>
        <a:bodyPr/>
        <a:lstStyle/>
        <a:p>
          <a:endParaRPr lang="en-US"/>
        </a:p>
      </dgm:t>
    </dgm:pt>
    <dgm:pt modelId="{9113136C-9E11-410C-B9C8-25F4687A5469}" type="pres">
      <dgm:prSet presAssocID="{4D531DC6-6F0C-4A91-B930-A7EABACD9FB2}" presName="twoplus" presStyleLbl="node1" presStyleIdx="4" presStyleCnt="5" custScaleY="146149">
        <dgm:presLayoutVars>
          <dgm:bulletEnabled val="1"/>
        </dgm:presLayoutVars>
      </dgm:prSet>
      <dgm:spPr/>
      <dgm:t>
        <a:bodyPr/>
        <a:lstStyle/>
        <a:p>
          <a:endParaRPr lang="en-US"/>
        </a:p>
      </dgm:t>
    </dgm:pt>
  </dgm:ptLst>
  <dgm:cxnLst>
    <dgm:cxn modelId="{43FAF78D-25C3-4A32-B269-B7393769A3E3}" type="presOf" srcId="{A346D730-319D-42F5-83EF-A28DAF54A104}" destId="{1F7A781E-41ED-4450-8DDF-E59FB90F9BB1}" srcOrd="0" destOrd="0" presId="urn:diagrams.loki3.com/TabbedArc+Icon"/>
    <dgm:cxn modelId="{B4E95670-3CF8-4FC3-8237-9B49EB99C36A}" srcId="{6DB9F2C5-FE81-4F47-ACBE-ADD34D45F3C7}" destId="{A346D730-319D-42F5-83EF-A28DAF54A104}" srcOrd="1" destOrd="0" parTransId="{6D566B16-16C4-4FFB-9ECE-158A135CDA2F}" sibTransId="{C681499E-9409-41FC-AC8C-6BF9AFA9CE02}"/>
    <dgm:cxn modelId="{0157BB88-D487-470D-8F5D-929274C1B358}" srcId="{6DB9F2C5-FE81-4F47-ACBE-ADD34D45F3C7}" destId="{1344F948-CEC9-4681-A1EE-29920FF00C1C}" srcOrd="3" destOrd="0" parTransId="{8E0FD802-9AAC-4BAA-9F04-1C15C33F04E6}" sibTransId="{5ADA0940-39EB-4A92-8935-0F87889768A9}"/>
    <dgm:cxn modelId="{60CC6C54-62BC-4E43-B2DF-DAC776E7219F}" type="presOf" srcId="{124611F3-095C-49DC-BFE6-7304A0E89A04}" destId="{3834C0EF-F187-4A39-81EB-76E1D580C8EF}" srcOrd="0" destOrd="0" presId="urn:diagrams.loki3.com/TabbedArc+Icon"/>
    <dgm:cxn modelId="{C80EFAA2-C137-4FBA-8A27-AFA88E6E0A9B}" type="presOf" srcId="{4D531DC6-6F0C-4A91-B930-A7EABACD9FB2}" destId="{9113136C-9E11-410C-B9C8-25F4687A5469}" srcOrd="0" destOrd="0" presId="urn:diagrams.loki3.com/TabbedArc+Icon"/>
    <dgm:cxn modelId="{8BA9987B-8DFD-495A-80F9-4B389E14B558}" type="presOf" srcId="{1344F948-CEC9-4681-A1EE-29920FF00C1C}" destId="{361232F9-0DF6-4560-96F8-AC7F4B34B362}" srcOrd="0" destOrd="0" presId="urn:diagrams.loki3.com/TabbedArc+Icon"/>
    <dgm:cxn modelId="{B2D8315B-4DF8-41D0-98D4-172415C52D13}" type="presOf" srcId="{6DB9F2C5-FE81-4F47-ACBE-ADD34D45F3C7}" destId="{2E090880-6F14-4904-8B3D-346272098FC9}" srcOrd="0" destOrd="0" presId="urn:diagrams.loki3.com/TabbedArc+Icon"/>
    <dgm:cxn modelId="{573720A8-4E83-4D7D-A2F0-CDE062DE0F8E}" srcId="{6DB9F2C5-FE81-4F47-ACBE-ADD34D45F3C7}" destId="{4D531DC6-6F0C-4A91-B930-A7EABACD9FB2}" srcOrd="4" destOrd="0" parTransId="{7B961EED-A88A-4A26-BA81-14FF5CF361A9}" sibTransId="{EA333FE5-2D9E-4A55-A921-A07F924DF84A}"/>
    <dgm:cxn modelId="{1C2B754A-ED1B-46E6-BC1E-744D9515F577}" srcId="{6DB9F2C5-FE81-4F47-ACBE-ADD34D45F3C7}" destId="{7C243A81-A694-4C4A-9565-E68581F90F5D}" srcOrd="0" destOrd="0" parTransId="{8691E60A-248A-456F-BAA5-F944FCA61370}" sibTransId="{5425BE17-9C32-40B0-BB37-BB13B1FB6440}"/>
    <dgm:cxn modelId="{67126638-4414-4251-A360-5BA6B392E31A}" srcId="{6DB9F2C5-FE81-4F47-ACBE-ADD34D45F3C7}" destId="{124611F3-095C-49DC-BFE6-7304A0E89A04}" srcOrd="2" destOrd="0" parTransId="{E8EC61F6-7D10-4E70-8BE8-B7FAB51D0932}" sibTransId="{BF016F6E-BA7F-4CC5-8082-1D1EC9CE4021}"/>
    <dgm:cxn modelId="{46D9C81E-7275-4032-BAA1-9B103EA85206}" type="presOf" srcId="{7C243A81-A694-4C4A-9565-E68581F90F5D}" destId="{A86B27B4-52E1-4971-9821-EAF011C11505}" srcOrd="0" destOrd="0" presId="urn:diagrams.loki3.com/TabbedArc+Icon"/>
    <dgm:cxn modelId="{87B0ED0C-9573-4F4D-A6E2-11E690AC43B5}" type="presParOf" srcId="{2E090880-6F14-4904-8B3D-346272098FC9}" destId="{A86B27B4-52E1-4971-9821-EAF011C11505}" srcOrd="0" destOrd="0" presId="urn:diagrams.loki3.com/TabbedArc+Icon"/>
    <dgm:cxn modelId="{009FE0DF-51BB-4CF7-80EC-A3DDB2C4882D}" type="presParOf" srcId="{2E090880-6F14-4904-8B3D-346272098FC9}" destId="{1F7A781E-41ED-4450-8DDF-E59FB90F9BB1}" srcOrd="1" destOrd="0" presId="urn:diagrams.loki3.com/TabbedArc+Icon"/>
    <dgm:cxn modelId="{EEFB68B8-1844-4021-B90F-BEDD03A99572}" type="presParOf" srcId="{2E090880-6F14-4904-8B3D-346272098FC9}" destId="{3834C0EF-F187-4A39-81EB-76E1D580C8EF}" srcOrd="2" destOrd="0" presId="urn:diagrams.loki3.com/TabbedArc+Icon"/>
    <dgm:cxn modelId="{34EE7F3A-C0D3-4AD1-BD91-2B4FC9B3998D}" type="presParOf" srcId="{2E090880-6F14-4904-8B3D-346272098FC9}" destId="{361232F9-0DF6-4560-96F8-AC7F4B34B362}" srcOrd="3" destOrd="0" presId="urn:diagrams.loki3.com/TabbedArc+Icon"/>
    <dgm:cxn modelId="{FAAC9862-D71A-4BFB-B6FC-896421C7B9A3}" type="presParOf" srcId="{2E090880-6F14-4904-8B3D-346272098FC9}" destId="{9113136C-9E11-410C-B9C8-25F4687A5469}" srcOrd="4" destOrd="0" presId="urn:diagrams.loki3.com/TabbedArc+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8A56A5-7C9C-4FC4-B59C-57F89619A1BB}" type="doc">
      <dgm:prSet loTypeId="urn:diagrams.loki3.com/VaryingWidthList+Icon" loCatId="list" qsTypeId="urn:microsoft.com/office/officeart/2005/8/quickstyle/simple1" qsCatId="simple" csTypeId="urn:microsoft.com/office/officeart/2005/8/colors/accent1_1" csCatId="accent1" phldr="1"/>
      <dgm:spPr/>
    </dgm:pt>
    <dgm:pt modelId="{B50ED1C1-BF99-4A28-AF95-36CBB09D1D21}">
      <dgm:prSet phldrT="[Text]"/>
      <dgm:spPr/>
      <dgm:t>
        <a:bodyPr/>
        <a:lstStyle/>
        <a:p>
          <a:r>
            <a:rPr lang="en-US" dirty="0" smtClean="0"/>
            <a:t>Destination unicast routing</a:t>
          </a:r>
          <a:endParaRPr lang="en-US" dirty="0"/>
        </a:p>
      </dgm:t>
    </dgm:pt>
    <dgm:pt modelId="{29DF3345-078A-4FFD-A16D-953698376F11}" type="parTrans" cxnId="{96EF63CA-A3FC-458C-AD3E-9D1D136BC337}">
      <dgm:prSet/>
      <dgm:spPr/>
      <dgm:t>
        <a:bodyPr/>
        <a:lstStyle/>
        <a:p>
          <a:endParaRPr lang="en-US"/>
        </a:p>
      </dgm:t>
    </dgm:pt>
    <dgm:pt modelId="{2814B744-FD61-4818-B0A5-1C772C140BCB}" type="sibTrans" cxnId="{96EF63CA-A3FC-458C-AD3E-9D1D136BC337}">
      <dgm:prSet/>
      <dgm:spPr/>
      <dgm:t>
        <a:bodyPr/>
        <a:lstStyle/>
        <a:p>
          <a:endParaRPr lang="en-US"/>
        </a:p>
      </dgm:t>
    </dgm:pt>
    <dgm:pt modelId="{8998F5E0-421D-420F-AE18-D3611B5AA850}">
      <dgm:prSet/>
      <dgm:spPr/>
      <dgm:t>
        <a:bodyPr/>
        <a:lstStyle/>
        <a:p>
          <a:r>
            <a:rPr lang="en-US" dirty="0" smtClean="0"/>
            <a:t>Traffic engineering</a:t>
          </a:r>
        </a:p>
      </dgm:t>
    </dgm:pt>
    <dgm:pt modelId="{0E60ACD4-C46F-4F17-8C90-11096C44B5D4}" type="parTrans" cxnId="{DBBB5F10-3A50-48B1-81F6-4A5702A28092}">
      <dgm:prSet/>
      <dgm:spPr/>
      <dgm:t>
        <a:bodyPr/>
        <a:lstStyle/>
        <a:p>
          <a:endParaRPr lang="en-US"/>
        </a:p>
      </dgm:t>
    </dgm:pt>
    <dgm:pt modelId="{6E113960-9B13-43F0-BD35-68979118533D}" type="sibTrans" cxnId="{DBBB5F10-3A50-48B1-81F6-4A5702A28092}">
      <dgm:prSet/>
      <dgm:spPr/>
      <dgm:t>
        <a:bodyPr/>
        <a:lstStyle/>
        <a:p>
          <a:endParaRPr lang="en-US"/>
        </a:p>
      </dgm:t>
    </dgm:pt>
    <dgm:pt modelId="{D212E33A-6649-417B-B95A-284D9A5138E2}">
      <dgm:prSet/>
      <dgm:spPr/>
      <dgm:t>
        <a:bodyPr/>
        <a:lstStyle/>
        <a:p>
          <a:r>
            <a:rPr lang="en-US" dirty="0" smtClean="0"/>
            <a:t>Multicast</a:t>
          </a:r>
        </a:p>
      </dgm:t>
    </dgm:pt>
    <dgm:pt modelId="{E902AC41-7BA3-4E3E-B982-7F299724CC32}" type="parTrans" cxnId="{1143B2C7-6E74-4044-8DAA-DC917987CF4F}">
      <dgm:prSet/>
      <dgm:spPr/>
      <dgm:t>
        <a:bodyPr/>
        <a:lstStyle/>
        <a:p>
          <a:endParaRPr lang="en-US"/>
        </a:p>
      </dgm:t>
    </dgm:pt>
    <dgm:pt modelId="{D9BA4B31-5F52-4055-A47C-4D8475A518A1}" type="sibTrans" cxnId="{1143B2C7-6E74-4044-8DAA-DC917987CF4F}">
      <dgm:prSet/>
      <dgm:spPr/>
      <dgm:t>
        <a:bodyPr/>
        <a:lstStyle/>
        <a:p>
          <a:endParaRPr lang="en-US"/>
        </a:p>
      </dgm:t>
    </dgm:pt>
    <dgm:pt modelId="{965A4F13-DAFA-4C94-B6DB-F24297EEF277}">
      <dgm:prSet/>
      <dgm:spPr/>
      <dgm:t>
        <a:bodyPr/>
        <a:lstStyle/>
        <a:p>
          <a:r>
            <a:rPr lang="en-US" dirty="0" smtClean="0"/>
            <a:t>Virtual private network (VPN)</a:t>
          </a:r>
        </a:p>
      </dgm:t>
    </dgm:pt>
    <dgm:pt modelId="{A78A5104-BB43-4332-9BF2-9C06F9993114}" type="parTrans" cxnId="{8841AEF8-8307-4A07-81AD-936878720A3E}">
      <dgm:prSet/>
      <dgm:spPr/>
      <dgm:t>
        <a:bodyPr/>
        <a:lstStyle/>
        <a:p>
          <a:endParaRPr lang="en-US"/>
        </a:p>
      </dgm:t>
    </dgm:pt>
    <dgm:pt modelId="{3B546FF1-89EC-4A9D-B1E4-7EE406C34610}" type="sibTrans" cxnId="{8841AEF8-8307-4A07-81AD-936878720A3E}">
      <dgm:prSet/>
      <dgm:spPr/>
      <dgm:t>
        <a:bodyPr/>
        <a:lstStyle/>
        <a:p>
          <a:endParaRPr lang="en-US"/>
        </a:p>
      </dgm:t>
    </dgm:pt>
    <dgm:pt modelId="{971175F0-B1AC-4D0C-9033-A4B04DBABF94}">
      <dgm:prSet/>
      <dgm:spPr/>
      <dgm:t>
        <a:bodyPr/>
        <a:lstStyle/>
        <a:p>
          <a:r>
            <a:rPr lang="en-US" dirty="0" smtClean="0"/>
            <a:t>QoS</a:t>
          </a:r>
        </a:p>
      </dgm:t>
    </dgm:pt>
    <dgm:pt modelId="{26B77F89-B362-43AD-AE13-878C364F5CFA}" type="parTrans" cxnId="{C6CEA48E-70BC-47A0-AB5C-705833BCC114}">
      <dgm:prSet/>
      <dgm:spPr/>
      <dgm:t>
        <a:bodyPr/>
        <a:lstStyle/>
        <a:p>
          <a:endParaRPr lang="en-US"/>
        </a:p>
      </dgm:t>
    </dgm:pt>
    <dgm:pt modelId="{963AF8F2-C8DB-4D4E-BB44-99A46FC031DB}" type="sibTrans" cxnId="{C6CEA48E-70BC-47A0-AB5C-705833BCC114}">
      <dgm:prSet/>
      <dgm:spPr/>
      <dgm:t>
        <a:bodyPr/>
        <a:lstStyle/>
        <a:p>
          <a:endParaRPr lang="en-US"/>
        </a:p>
      </dgm:t>
    </dgm:pt>
    <dgm:pt modelId="{315DE543-338B-45C4-9367-ED53D065F299}" type="pres">
      <dgm:prSet presAssocID="{158A56A5-7C9C-4FC4-B59C-57F89619A1BB}" presName="Name0" presStyleCnt="0">
        <dgm:presLayoutVars>
          <dgm:resizeHandles/>
        </dgm:presLayoutVars>
      </dgm:prSet>
      <dgm:spPr/>
    </dgm:pt>
    <dgm:pt modelId="{CB1887F9-099C-4C63-BE0B-E59C83E0492E}" type="pres">
      <dgm:prSet presAssocID="{B50ED1C1-BF99-4A28-AF95-36CBB09D1D21}" presName="text" presStyleLbl="node1" presStyleIdx="0" presStyleCnt="5">
        <dgm:presLayoutVars>
          <dgm:bulletEnabled val="1"/>
        </dgm:presLayoutVars>
      </dgm:prSet>
      <dgm:spPr/>
      <dgm:t>
        <a:bodyPr/>
        <a:lstStyle/>
        <a:p>
          <a:endParaRPr lang="en-US"/>
        </a:p>
      </dgm:t>
    </dgm:pt>
    <dgm:pt modelId="{F74C8F88-F483-43C3-8291-0B290E14DBE9}" type="pres">
      <dgm:prSet presAssocID="{2814B744-FD61-4818-B0A5-1C772C140BCB}" presName="space" presStyleCnt="0"/>
      <dgm:spPr/>
    </dgm:pt>
    <dgm:pt modelId="{50237BAF-5C1E-417B-8460-9DA70004F041}" type="pres">
      <dgm:prSet presAssocID="{8998F5E0-421D-420F-AE18-D3611B5AA850}" presName="text" presStyleLbl="node1" presStyleIdx="1" presStyleCnt="5">
        <dgm:presLayoutVars>
          <dgm:bulletEnabled val="1"/>
        </dgm:presLayoutVars>
      </dgm:prSet>
      <dgm:spPr/>
      <dgm:t>
        <a:bodyPr/>
        <a:lstStyle/>
        <a:p>
          <a:endParaRPr lang="en-US"/>
        </a:p>
      </dgm:t>
    </dgm:pt>
    <dgm:pt modelId="{4678D379-0C69-478D-880F-BA3F0F4AA8F7}" type="pres">
      <dgm:prSet presAssocID="{6E113960-9B13-43F0-BD35-68979118533D}" presName="space" presStyleCnt="0"/>
      <dgm:spPr/>
    </dgm:pt>
    <dgm:pt modelId="{85796C54-DD00-4F20-9FB9-EAD262A8EE13}" type="pres">
      <dgm:prSet presAssocID="{D212E33A-6649-417B-B95A-284D9A5138E2}" presName="text" presStyleLbl="node1" presStyleIdx="2" presStyleCnt="5">
        <dgm:presLayoutVars>
          <dgm:bulletEnabled val="1"/>
        </dgm:presLayoutVars>
      </dgm:prSet>
      <dgm:spPr/>
      <dgm:t>
        <a:bodyPr/>
        <a:lstStyle/>
        <a:p>
          <a:endParaRPr lang="en-US"/>
        </a:p>
      </dgm:t>
    </dgm:pt>
    <dgm:pt modelId="{0D047CE3-7F19-465D-B275-60435F4C4A4B}" type="pres">
      <dgm:prSet presAssocID="{D9BA4B31-5F52-4055-A47C-4D8475A518A1}" presName="space" presStyleCnt="0"/>
      <dgm:spPr/>
    </dgm:pt>
    <dgm:pt modelId="{725C499B-5850-41C2-BF0A-24F7F7F2BF19}" type="pres">
      <dgm:prSet presAssocID="{965A4F13-DAFA-4C94-B6DB-F24297EEF277}" presName="text" presStyleLbl="node1" presStyleIdx="3" presStyleCnt="5">
        <dgm:presLayoutVars>
          <dgm:bulletEnabled val="1"/>
        </dgm:presLayoutVars>
      </dgm:prSet>
      <dgm:spPr/>
      <dgm:t>
        <a:bodyPr/>
        <a:lstStyle/>
        <a:p>
          <a:endParaRPr lang="en-US"/>
        </a:p>
      </dgm:t>
    </dgm:pt>
    <dgm:pt modelId="{3F83EFDC-D71F-47F4-B702-5826A0525A37}" type="pres">
      <dgm:prSet presAssocID="{3B546FF1-89EC-4A9D-B1E4-7EE406C34610}" presName="space" presStyleCnt="0"/>
      <dgm:spPr/>
    </dgm:pt>
    <dgm:pt modelId="{EAC38BD5-57D5-4453-9B12-3C7DA0F2E01B}" type="pres">
      <dgm:prSet presAssocID="{971175F0-B1AC-4D0C-9033-A4B04DBABF94}" presName="text" presStyleLbl="node1" presStyleIdx="4" presStyleCnt="5">
        <dgm:presLayoutVars>
          <dgm:bulletEnabled val="1"/>
        </dgm:presLayoutVars>
      </dgm:prSet>
      <dgm:spPr/>
      <dgm:t>
        <a:bodyPr/>
        <a:lstStyle/>
        <a:p>
          <a:endParaRPr lang="en-US"/>
        </a:p>
      </dgm:t>
    </dgm:pt>
  </dgm:ptLst>
  <dgm:cxnLst>
    <dgm:cxn modelId="{F0544E53-A5DE-41DF-8663-245EF2798796}" type="presOf" srcId="{8998F5E0-421D-420F-AE18-D3611B5AA850}" destId="{50237BAF-5C1E-417B-8460-9DA70004F041}" srcOrd="0" destOrd="0" presId="urn:diagrams.loki3.com/VaryingWidthList+Icon"/>
    <dgm:cxn modelId="{96EF63CA-A3FC-458C-AD3E-9D1D136BC337}" srcId="{158A56A5-7C9C-4FC4-B59C-57F89619A1BB}" destId="{B50ED1C1-BF99-4A28-AF95-36CBB09D1D21}" srcOrd="0" destOrd="0" parTransId="{29DF3345-078A-4FFD-A16D-953698376F11}" sibTransId="{2814B744-FD61-4818-B0A5-1C772C140BCB}"/>
    <dgm:cxn modelId="{8841AEF8-8307-4A07-81AD-936878720A3E}" srcId="{158A56A5-7C9C-4FC4-B59C-57F89619A1BB}" destId="{965A4F13-DAFA-4C94-B6DB-F24297EEF277}" srcOrd="3" destOrd="0" parTransId="{A78A5104-BB43-4332-9BF2-9C06F9993114}" sibTransId="{3B546FF1-89EC-4A9D-B1E4-7EE406C34610}"/>
    <dgm:cxn modelId="{DBBB5F10-3A50-48B1-81F6-4A5702A28092}" srcId="{158A56A5-7C9C-4FC4-B59C-57F89619A1BB}" destId="{8998F5E0-421D-420F-AE18-D3611B5AA850}" srcOrd="1" destOrd="0" parTransId="{0E60ACD4-C46F-4F17-8C90-11096C44B5D4}" sibTransId="{6E113960-9B13-43F0-BD35-68979118533D}"/>
    <dgm:cxn modelId="{FBFC7F3B-79F6-42C7-8ED4-161708068F26}" type="presOf" srcId="{971175F0-B1AC-4D0C-9033-A4B04DBABF94}" destId="{EAC38BD5-57D5-4453-9B12-3C7DA0F2E01B}" srcOrd="0" destOrd="0" presId="urn:diagrams.loki3.com/VaryingWidthList+Icon"/>
    <dgm:cxn modelId="{4A6D7705-C4E1-4560-AC05-FCD12B935484}" type="presOf" srcId="{158A56A5-7C9C-4FC4-B59C-57F89619A1BB}" destId="{315DE543-338B-45C4-9367-ED53D065F299}" srcOrd="0" destOrd="0" presId="urn:diagrams.loki3.com/VaryingWidthList+Icon"/>
    <dgm:cxn modelId="{1143B2C7-6E74-4044-8DAA-DC917987CF4F}" srcId="{158A56A5-7C9C-4FC4-B59C-57F89619A1BB}" destId="{D212E33A-6649-417B-B95A-284D9A5138E2}" srcOrd="2" destOrd="0" parTransId="{E902AC41-7BA3-4E3E-B982-7F299724CC32}" sibTransId="{D9BA4B31-5F52-4055-A47C-4D8475A518A1}"/>
    <dgm:cxn modelId="{34E1801B-0DA0-4C60-9281-109B7640019D}" type="presOf" srcId="{D212E33A-6649-417B-B95A-284D9A5138E2}" destId="{85796C54-DD00-4F20-9FB9-EAD262A8EE13}" srcOrd="0" destOrd="0" presId="urn:diagrams.loki3.com/VaryingWidthList+Icon"/>
    <dgm:cxn modelId="{C8C9E2BB-D4EB-4D89-A140-21BB98BA6994}" type="presOf" srcId="{B50ED1C1-BF99-4A28-AF95-36CBB09D1D21}" destId="{CB1887F9-099C-4C63-BE0B-E59C83E0492E}" srcOrd="0" destOrd="0" presId="urn:diagrams.loki3.com/VaryingWidthList+Icon"/>
    <dgm:cxn modelId="{C6CEA48E-70BC-47A0-AB5C-705833BCC114}" srcId="{158A56A5-7C9C-4FC4-B59C-57F89619A1BB}" destId="{971175F0-B1AC-4D0C-9033-A4B04DBABF94}" srcOrd="4" destOrd="0" parTransId="{26B77F89-B362-43AD-AE13-878C364F5CFA}" sibTransId="{963AF8F2-C8DB-4D4E-BB44-99A46FC031DB}"/>
    <dgm:cxn modelId="{D95D5656-D85C-49F6-A865-C41E048BCDDA}" type="presOf" srcId="{965A4F13-DAFA-4C94-B6DB-F24297EEF277}" destId="{725C499B-5850-41C2-BF0A-24F7F7F2BF19}" srcOrd="0" destOrd="0" presId="urn:diagrams.loki3.com/VaryingWidthList+Icon"/>
    <dgm:cxn modelId="{F753AECA-4E1D-4E3A-8F0D-6A27CA72C512}" type="presParOf" srcId="{315DE543-338B-45C4-9367-ED53D065F299}" destId="{CB1887F9-099C-4C63-BE0B-E59C83E0492E}" srcOrd="0" destOrd="0" presId="urn:diagrams.loki3.com/VaryingWidthList+Icon"/>
    <dgm:cxn modelId="{47CB99C2-3A10-4520-A379-EAE7AB9E28DC}" type="presParOf" srcId="{315DE543-338B-45C4-9367-ED53D065F299}" destId="{F74C8F88-F483-43C3-8291-0B290E14DBE9}" srcOrd="1" destOrd="0" presId="urn:diagrams.loki3.com/VaryingWidthList+Icon"/>
    <dgm:cxn modelId="{8E407598-C83B-4FBA-BF35-994F3D85C799}" type="presParOf" srcId="{315DE543-338B-45C4-9367-ED53D065F299}" destId="{50237BAF-5C1E-417B-8460-9DA70004F041}" srcOrd="2" destOrd="0" presId="urn:diagrams.loki3.com/VaryingWidthList+Icon"/>
    <dgm:cxn modelId="{6A84C2F0-2BC2-4D90-8D2A-20FD47E1D671}" type="presParOf" srcId="{315DE543-338B-45C4-9367-ED53D065F299}" destId="{4678D379-0C69-478D-880F-BA3F0F4AA8F7}" srcOrd="3" destOrd="0" presId="urn:diagrams.loki3.com/VaryingWidthList+Icon"/>
    <dgm:cxn modelId="{9997974F-C6C8-4684-A87E-A5C0C602D434}" type="presParOf" srcId="{315DE543-338B-45C4-9367-ED53D065F299}" destId="{85796C54-DD00-4F20-9FB9-EAD262A8EE13}" srcOrd="4" destOrd="0" presId="urn:diagrams.loki3.com/VaryingWidthList+Icon"/>
    <dgm:cxn modelId="{E6203ED1-6985-4E61-996F-64711306029C}" type="presParOf" srcId="{315DE543-338B-45C4-9367-ED53D065F299}" destId="{0D047CE3-7F19-465D-B275-60435F4C4A4B}" srcOrd="5" destOrd="0" presId="urn:diagrams.loki3.com/VaryingWidthList+Icon"/>
    <dgm:cxn modelId="{C1EE8EEC-561A-4896-A754-3A71A035CFA4}" type="presParOf" srcId="{315DE543-338B-45C4-9367-ED53D065F299}" destId="{725C499B-5850-41C2-BF0A-24F7F7F2BF19}" srcOrd="6" destOrd="0" presId="urn:diagrams.loki3.com/VaryingWidthList+Icon"/>
    <dgm:cxn modelId="{8CD74840-93C7-4A5D-B395-B1275D33829D}" type="presParOf" srcId="{315DE543-338B-45C4-9367-ED53D065F299}" destId="{3F83EFDC-D71F-47F4-B702-5826A0525A37}" srcOrd="7" destOrd="0" presId="urn:diagrams.loki3.com/VaryingWidthList+Icon"/>
    <dgm:cxn modelId="{5AC1B1A7-1F2A-4B6D-918E-F99842C0B84E}" type="presParOf" srcId="{315DE543-338B-45C4-9367-ED53D065F299}" destId="{EAC38BD5-57D5-4453-9B12-3C7DA0F2E01B}"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3CC30-22D9-574D-962C-78EC086BB684}" type="doc">
      <dgm:prSet loTypeId="urn:microsoft.com/office/officeart/2005/8/layout/vList5" loCatId="" qsTypeId="urn:microsoft.com/office/officeart/2005/8/quickstyle/simple2" qsCatId="simple" csTypeId="urn:microsoft.com/office/officeart/2005/8/colors/accent0_1" csCatId="mainScheme" phldr="1"/>
      <dgm:spPr/>
      <dgm:t>
        <a:bodyPr/>
        <a:lstStyle/>
        <a:p>
          <a:endParaRPr lang="en-US"/>
        </a:p>
      </dgm:t>
    </dgm:pt>
    <dgm:pt modelId="{D7E3F144-DF1A-CA40-B599-D0F0D2461CF5}">
      <dgm:prSet phldrT="[Text]"/>
      <dgm:spPr/>
      <dgm:t>
        <a:bodyPr/>
        <a:lstStyle/>
        <a:p>
          <a:r>
            <a:rPr kumimoji="1" lang="en-US" smtClean="0"/>
            <a:t>Fields:</a:t>
          </a:r>
          <a:endParaRPr lang="en-US"/>
        </a:p>
      </dgm:t>
    </dgm:pt>
    <dgm:pt modelId="{6770B048-58F0-3545-AFB2-E233AEBA3424}" type="parTrans" cxnId="{72F161C7-088A-3D46-BBC6-BA8834923BDE}">
      <dgm:prSet/>
      <dgm:spPr/>
      <dgm:t>
        <a:bodyPr/>
        <a:lstStyle/>
        <a:p>
          <a:endParaRPr lang="en-US"/>
        </a:p>
      </dgm:t>
    </dgm:pt>
    <dgm:pt modelId="{C6A9FB0D-CDE3-9441-9658-69785A6092DB}" type="sibTrans" cxnId="{72F161C7-088A-3D46-BBC6-BA8834923BDE}">
      <dgm:prSet/>
      <dgm:spPr/>
      <dgm:t>
        <a:bodyPr/>
        <a:lstStyle/>
        <a:p>
          <a:endParaRPr lang="en-US"/>
        </a:p>
      </dgm:t>
    </dgm:pt>
    <dgm:pt modelId="{51253C1A-E0C5-9E4A-9B89-24C7A10CA8FD}">
      <dgm:prSet/>
      <dgm:spPr/>
      <dgm:t>
        <a:bodyPr/>
        <a:lstStyle/>
        <a:p>
          <a:r>
            <a:rPr kumimoji="1" lang="en-US" dirty="0" smtClean="0"/>
            <a:t>MAC control</a:t>
          </a:r>
        </a:p>
      </dgm:t>
    </dgm:pt>
    <dgm:pt modelId="{41DACD2E-2F07-A949-98E8-56CA4B986CDB}" type="parTrans" cxnId="{8578CECB-951D-844E-ADC5-DC46D758DF3E}">
      <dgm:prSet/>
      <dgm:spPr/>
      <dgm:t>
        <a:bodyPr/>
        <a:lstStyle/>
        <a:p>
          <a:endParaRPr lang="en-US"/>
        </a:p>
      </dgm:t>
    </dgm:pt>
    <dgm:pt modelId="{4A96C3CD-43D1-2048-B8E7-A159CBCCB29E}" type="sibTrans" cxnId="{8578CECB-951D-844E-ADC5-DC46D758DF3E}">
      <dgm:prSet/>
      <dgm:spPr/>
      <dgm:t>
        <a:bodyPr/>
        <a:lstStyle/>
        <a:p>
          <a:endParaRPr lang="en-US"/>
        </a:p>
      </dgm:t>
    </dgm:pt>
    <dgm:pt modelId="{4EC1647B-EFBF-4A41-BF4C-4098DA4D1453}">
      <dgm:prSet/>
      <dgm:spPr/>
      <dgm:t>
        <a:bodyPr/>
        <a:lstStyle/>
        <a:p>
          <a:r>
            <a:rPr kumimoji="1" lang="en-US" smtClean="0"/>
            <a:t>Destination MAC address</a:t>
          </a:r>
          <a:endParaRPr kumimoji="1" lang="en-US" dirty="0" smtClean="0"/>
        </a:p>
      </dgm:t>
    </dgm:pt>
    <dgm:pt modelId="{D65C4AD8-7C6B-A047-A886-9AE60CF02316}" type="parTrans" cxnId="{4D7726FC-3643-AB43-9106-69A4B7D009AA}">
      <dgm:prSet/>
      <dgm:spPr/>
      <dgm:t>
        <a:bodyPr/>
        <a:lstStyle/>
        <a:p>
          <a:endParaRPr lang="en-US"/>
        </a:p>
      </dgm:t>
    </dgm:pt>
    <dgm:pt modelId="{3E59FD58-7A97-8A4E-A55B-7AE940B6DFBC}" type="sibTrans" cxnId="{4D7726FC-3643-AB43-9106-69A4B7D009AA}">
      <dgm:prSet/>
      <dgm:spPr/>
      <dgm:t>
        <a:bodyPr/>
        <a:lstStyle/>
        <a:p>
          <a:endParaRPr lang="en-US"/>
        </a:p>
      </dgm:t>
    </dgm:pt>
    <dgm:pt modelId="{61D8EB03-78D5-A847-B362-9C3CAFB349AC}">
      <dgm:prSet/>
      <dgm:spPr/>
      <dgm:t>
        <a:bodyPr/>
        <a:lstStyle/>
        <a:p>
          <a:r>
            <a:rPr kumimoji="1" lang="en-US" dirty="0" smtClean="0"/>
            <a:t>Source MAC address</a:t>
          </a:r>
          <a:endParaRPr kumimoji="1" lang="en-US" dirty="0"/>
        </a:p>
      </dgm:t>
    </dgm:pt>
    <dgm:pt modelId="{0393C712-39AE-4646-8365-565C69D54612}" type="parTrans" cxnId="{502DDBCB-0714-B94C-BFF9-5B5CA94DE22A}">
      <dgm:prSet/>
      <dgm:spPr/>
      <dgm:t>
        <a:bodyPr/>
        <a:lstStyle/>
        <a:p>
          <a:endParaRPr lang="en-US"/>
        </a:p>
      </dgm:t>
    </dgm:pt>
    <dgm:pt modelId="{13FF0C84-E848-804A-A508-86D4661C48DE}" type="sibTrans" cxnId="{502DDBCB-0714-B94C-BFF9-5B5CA94DE22A}">
      <dgm:prSet/>
      <dgm:spPr/>
      <dgm:t>
        <a:bodyPr/>
        <a:lstStyle/>
        <a:p>
          <a:endParaRPr lang="en-US"/>
        </a:p>
      </dgm:t>
    </dgm:pt>
    <dgm:pt modelId="{403C4F36-C1CC-B44B-8652-3A4C7C83E967}">
      <dgm:prSet/>
      <dgm:spPr/>
      <dgm:t>
        <a:bodyPr/>
        <a:lstStyle/>
        <a:p>
          <a:r>
            <a:rPr kumimoji="1" lang="en-US" smtClean="0"/>
            <a:t>LLC</a:t>
          </a:r>
          <a:endParaRPr kumimoji="1" lang="en-US" dirty="0"/>
        </a:p>
      </dgm:t>
    </dgm:pt>
    <dgm:pt modelId="{E62F9D51-3778-D94A-813E-E5F47EAD57F8}" type="parTrans" cxnId="{75617683-55D1-C446-A741-6597A5A7C5D7}">
      <dgm:prSet/>
      <dgm:spPr/>
      <dgm:t>
        <a:bodyPr/>
        <a:lstStyle/>
        <a:p>
          <a:endParaRPr lang="en-US"/>
        </a:p>
      </dgm:t>
    </dgm:pt>
    <dgm:pt modelId="{02F069F2-D508-B74F-988C-1C43BD0AEB3E}" type="sibTrans" cxnId="{75617683-55D1-C446-A741-6597A5A7C5D7}">
      <dgm:prSet/>
      <dgm:spPr/>
      <dgm:t>
        <a:bodyPr/>
        <a:lstStyle/>
        <a:p>
          <a:endParaRPr lang="en-US"/>
        </a:p>
      </dgm:t>
    </dgm:pt>
    <dgm:pt modelId="{CEB25FA5-43F3-C64B-8383-1E4872DB7EC3}">
      <dgm:prSet/>
      <dgm:spPr/>
      <dgm:t>
        <a:bodyPr/>
        <a:lstStyle/>
        <a:p>
          <a:r>
            <a:rPr kumimoji="1" lang="en-US" dirty="0" smtClean="0"/>
            <a:t>CRC</a:t>
          </a:r>
          <a:endParaRPr kumimoji="1" lang="en-US" dirty="0"/>
        </a:p>
      </dgm:t>
    </dgm:pt>
    <dgm:pt modelId="{BA2EEEF7-D769-F340-A606-543B07E127F9}" type="parTrans" cxnId="{45CE56E3-C91F-F045-A10B-70688A4D70E4}">
      <dgm:prSet/>
      <dgm:spPr/>
      <dgm:t>
        <a:bodyPr/>
        <a:lstStyle/>
        <a:p>
          <a:endParaRPr lang="en-US"/>
        </a:p>
      </dgm:t>
    </dgm:pt>
    <dgm:pt modelId="{7FBD3D39-B378-9947-9FC1-4106FDA91DC1}" type="sibTrans" cxnId="{45CE56E3-C91F-F045-A10B-70688A4D70E4}">
      <dgm:prSet/>
      <dgm:spPr/>
      <dgm:t>
        <a:bodyPr/>
        <a:lstStyle/>
        <a:p>
          <a:endParaRPr lang="en-US"/>
        </a:p>
      </dgm:t>
    </dgm:pt>
    <dgm:pt modelId="{F66BF3BA-7429-AD41-A127-0E734D4D1A6F}" type="pres">
      <dgm:prSet presAssocID="{E6B3CC30-22D9-574D-962C-78EC086BB684}" presName="Name0" presStyleCnt="0">
        <dgm:presLayoutVars>
          <dgm:dir/>
          <dgm:animLvl val="lvl"/>
          <dgm:resizeHandles val="exact"/>
        </dgm:presLayoutVars>
      </dgm:prSet>
      <dgm:spPr/>
      <dgm:t>
        <a:bodyPr/>
        <a:lstStyle/>
        <a:p>
          <a:endParaRPr lang="en-US"/>
        </a:p>
      </dgm:t>
    </dgm:pt>
    <dgm:pt modelId="{2DD29F8C-ACE5-C043-ACDF-9F732B293C29}" type="pres">
      <dgm:prSet presAssocID="{D7E3F144-DF1A-CA40-B599-D0F0D2461CF5}" presName="linNode" presStyleCnt="0"/>
      <dgm:spPr/>
      <dgm:t>
        <a:bodyPr/>
        <a:lstStyle/>
        <a:p>
          <a:endParaRPr lang="en-US"/>
        </a:p>
      </dgm:t>
    </dgm:pt>
    <dgm:pt modelId="{05CC1A23-8658-6D49-91A4-762B946CF33F}" type="pres">
      <dgm:prSet presAssocID="{D7E3F144-DF1A-CA40-B599-D0F0D2461CF5}" presName="parentText" presStyleLbl="node1" presStyleIdx="0" presStyleCnt="1">
        <dgm:presLayoutVars>
          <dgm:chMax val="1"/>
          <dgm:bulletEnabled val="1"/>
        </dgm:presLayoutVars>
      </dgm:prSet>
      <dgm:spPr/>
      <dgm:t>
        <a:bodyPr/>
        <a:lstStyle/>
        <a:p>
          <a:endParaRPr lang="en-US"/>
        </a:p>
      </dgm:t>
    </dgm:pt>
    <dgm:pt modelId="{DE20925E-3AC6-1449-935E-867D0D39ADEC}" type="pres">
      <dgm:prSet presAssocID="{D7E3F144-DF1A-CA40-B599-D0F0D2461CF5}" presName="descendantText" presStyleLbl="alignAccFollowNode1" presStyleIdx="0" presStyleCnt="1">
        <dgm:presLayoutVars>
          <dgm:bulletEnabled val="1"/>
        </dgm:presLayoutVars>
      </dgm:prSet>
      <dgm:spPr/>
      <dgm:t>
        <a:bodyPr/>
        <a:lstStyle/>
        <a:p>
          <a:endParaRPr lang="en-US"/>
        </a:p>
      </dgm:t>
    </dgm:pt>
  </dgm:ptLst>
  <dgm:cxnLst>
    <dgm:cxn modelId="{4A6D2C53-A515-4F86-9F12-6942A2B184C6}" type="presOf" srcId="{4EC1647B-EFBF-4A41-BF4C-4098DA4D1453}" destId="{DE20925E-3AC6-1449-935E-867D0D39ADEC}" srcOrd="0" destOrd="1" presId="urn:microsoft.com/office/officeart/2005/8/layout/vList5"/>
    <dgm:cxn modelId="{72F161C7-088A-3D46-BBC6-BA8834923BDE}" srcId="{E6B3CC30-22D9-574D-962C-78EC086BB684}" destId="{D7E3F144-DF1A-CA40-B599-D0F0D2461CF5}" srcOrd="0" destOrd="0" parTransId="{6770B048-58F0-3545-AFB2-E233AEBA3424}" sibTransId="{C6A9FB0D-CDE3-9441-9658-69785A6092DB}"/>
    <dgm:cxn modelId="{5B3F24B0-5037-41B2-8025-54C86D9288A4}" type="presOf" srcId="{51253C1A-E0C5-9E4A-9B89-24C7A10CA8FD}" destId="{DE20925E-3AC6-1449-935E-867D0D39ADEC}" srcOrd="0" destOrd="0" presId="urn:microsoft.com/office/officeart/2005/8/layout/vList5"/>
    <dgm:cxn modelId="{7AC1BB55-2ADC-494A-AD15-CFECA1692788}" type="presOf" srcId="{CEB25FA5-43F3-C64B-8383-1E4872DB7EC3}" destId="{DE20925E-3AC6-1449-935E-867D0D39ADEC}" srcOrd="0" destOrd="4" presId="urn:microsoft.com/office/officeart/2005/8/layout/vList5"/>
    <dgm:cxn modelId="{8578CECB-951D-844E-ADC5-DC46D758DF3E}" srcId="{D7E3F144-DF1A-CA40-B599-D0F0D2461CF5}" destId="{51253C1A-E0C5-9E4A-9B89-24C7A10CA8FD}" srcOrd="0" destOrd="0" parTransId="{41DACD2E-2F07-A949-98E8-56CA4B986CDB}" sibTransId="{4A96C3CD-43D1-2048-B8E7-A159CBCCB29E}"/>
    <dgm:cxn modelId="{45CE56E3-C91F-F045-A10B-70688A4D70E4}" srcId="{D7E3F144-DF1A-CA40-B599-D0F0D2461CF5}" destId="{CEB25FA5-43F3-C64B-8383-1E4872DB7EC3}" srcOrd="4" destOrd="0" parTransId="{BA2EEEF7-D769-F340-A606-543B07E127F9}" sibTransId="{7FBD3D39-B378-9947-9FC1-4106FDA91DC1}"/>
    <dgm:cxn modelId="{57ADC930-7678-4EEC-BD28-6E7BB1294543}" type="presOf" srcId="{D7E3F144-DF1A-CA40-B599-D0F0D2461CF5}" destId="{05CC1A23-8658-6D49-91A4-762B946CF33F}" srcOrd="0" destOrd="0" presId="urn:microsoft.com/office/officeart/2005/8/layout/vList5"/>
    <dgm:cxn modelId="{42C382D1-228A-456D-A49D-9AC93254FB33}" type="presOf" srcId="{403C4F36-C1CC-B44B-8652-3A4C7C83E967}" destId="{DE20925E-3AC6-1449-935E-867D0D39ADEC}" srcOrd="0" destOrd="3" presId="urn:microsoft.com/office/officeart/2005/8/layout/vList5"/>
    <dgm:cxn modelId="{29D8AC0A-E4EE-4E49-9E44-7526F1C4FC91}" type="presOf" srcId="{61D8EB03-78D5-A847-B362-9C3CAFB349AC}" destId="{DE20925E-3AC6-1449-935E-867D0D39ADEC}" srcOrd="0" destOrd="2" presId="urn:microsoft.com/office/officeart/2005/8/layout/vList5"/>
    <dgm:cxn modelId="{192355B0-CFD5-4D94-AD37-70F7634CA328}" type="presOf" srcId="{E6B3CC30-22D9-574D-962C-78EC086BB684}" destId="{F66BF3BA-7429-AD41-A127-0E734D4D1A6F}" srcOrd="0" destOrd="0" presId="urn:microsoft.com/office/officeart/2005/8/layout/vList5"/>
    <dgm:cxn modelId="{75617683-55D1-C446-A741-6597A5A7C5D7}" srcId="{D7E3F144-DF1A-CA40-B599-D0F0D2461CF5}" destId="{403C4F36-C1CC-B44B-8652-3A4C7C83E967}" srcOrd="3" destOrd="0" parTransId="{E62F9D51-3778-D94A-813E-E5F47EAD57F8}" sibTransId="{02F069F2-D508-B74F-988C-1C43BD0AEB3E}"/>
    <dgm:cxn modelId="{502DDBCB-0714-B94C-BFF9-5B5CA94DE22A}" srcId="{D7E3F144-DF1A-CA40-B599-D0F0D2461CF5}" destId="{61D8EB03-78D5-A847-B362-9C3CAFB349AC}" srcOrd="2" destOrd="0" parTransId="{0393C712-39AE-4646-8365-565C69D54612}" sibTransId="{13FF0C84-E848-804A-A508-86D4661C48DE}"/>
    <dgm:cxn modelId="{4D7726FC-3643-AB43-9106-69A4B7D009AA}" srcId="{D7E3F144-DF1A-CA40-B599-D0F0D2461CF5}" destId="{4EC1647B-EFBF-4A41-BF4C-4098DA4D1453}" srcOrd="1" destOrd="0" parTransId="{D65C4AD8-7C6B-A047-A886-9AE60CF02316}" sibTransId="{3E59FD58-7A97-8A4E-A55B-7AE940B6DFBC}"/>
    <dgm:cxn modelId="{A8A4D9AE-F8E0-47F2-BA91-E6624DC8A0D5}" type="presParOf" srcId="{F66BF3BA-7429-AD41-A127-0E734D4D1A6F}" destId="{2DD29F8C-ACE5-C043-ACDF-9F732B293C29}" srcOrd="0" destOrd="0" presId="urn:microsoft.com/office/officeart/2005/8/layout/vList5"/>
    <dgm:cxn modelId="{CB34392F-A474-4AA6-B41C-013F150FA4A2}" type="presParOf" srcId="{2DD29F8C-ACE5-C043-ACDF-9F732B293C29}" destId="{05CC1A23-8658-6D49-91A4-762B946CF33F}" srcOrd="0" destOrd="0" presId="urn:microsoft.com/office/officeart/2005/8/layout/vList5"/>
    <dgm:cxn modelId="{903D0C7C-5D34-4D2D-8AD7-3154948D1C35}" type="presParOf" srcId="{2DD29F8C-ACE5-C043-ACDF-9F732B293C29}" destId="{DE20925E-3AC6-1449-935E-867D0D39AD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E1A37B-1E08-7644-BF94-D9D17338A276}" type="doc">
      <dgm:prSet loTypeId="urn:microsoft.com/office/officeart/2005/8/layout/hList1" loCatId="" qsTypeId="urn:microsoft.com/office/officeart/2005/8/quickstyle/simple1" qsCatId="simple" csTypeId="urn:microsoft.com/office/officeart/2005/8/colors/accent0_1" csCatId="mainScheme" phldr="1"/>
      <dgm:spPr/>
      <dgm:t>
        <a:bodyPr/>
        <a:lstStyle/>
        <a:p>
          <a:endParaRPr lang="en-US"/>
        </a:p>
      </dgm:t>
    </dgm:pt>
    <dgm:pt modelId="{D825FD39-84D4-024E-B476-059B0AA53DBE}">
      <dgm:prSet/>
      <dgm:spPr/>
      <dgm:t>
        <a:bodyPr/>
        <a:lstStyle/>
        <a:p>
          <a:pPr rtl="0"/>
          <a:r>
            <a:rPr kumimoji="1" lang="en-US" dirty="0" smtClean="0"/>
            <a:t>TCP/IP Protocol Architecture</a:t>
          </a:r>
          <a:endParaRPr lang="en-US" dirty="0"/>
        </a:p>
      </dgm:t>
    </dgm:pt>
    <dgm:pt modelId="{92AF3813-5CEC-7D4E-B1C5-305E0E69D9D5}" type="parTrans" cxnId="{C0A271FC-CA27-1A49-9734-97672050636D}">
      <dgm:prSet/>
      <dgm:spPr/>
      <dgm:t>
        <a:bodyPr/>
        <a:lstStyle/>
        <a:p>
          <a:endParaRPr lang="en-US"/>
        </a:p>
      </dgm:t>
    </dgm:pt>
    <dgm:pt modelId="{F780350F-76BC-9E42-878A-D94DA171F438}" type="sibTrans" cxnId="{C0A271FC-CA27-1A49-9734-97672050636D}">
      <dgm:prSet/>
      <dgm:spPr/>
      <dgm:t>
        <a:bodyPr/>
        <a:lstStyle/>
        <a:p>
          <a:endParaRPr lang="en-US"/>
        </a:p>
      </dgm:t>
    </dgm:pt>
    <dgm:pt modelId="{97C80C51-434D-264A-9C2C-98983C7EA6BC}">
      <dgm:prSet/>
      <dgm:spPr/>
      <dgm:t>
        <a:bodyPr/>
        <a:lstStyle/>
        <a:p>
          <a:pPr rtl="0"/>
          <a:r>
            <a:rPr kumimoji="1" lang="en-US" dirty="0" smtClean="0"/>
            <a:t>Referred to as TCP/IP protocol suite</a:t>
          </a:r>
          <a:endParaRPr lang="en-US" dirty="0"/>
        </a:p>
      </dgm:t>
    </dgm:pt>
    <dgm:pt modelId="{E7E0A2D9-BC38-F547-898F-55E74EA09D2F}" type="parTrans" cxnId="{0BEB9C35-AAFC-EE4F-A6EB-DAB6984EE993}">
      <dgm:prSet/>
      <dgm:spPr/>
      <dgm:t>
        <a:bodyPr/>
        <a:lstStyle/>
        <a:p>
          <a:endParaRPr lang="en-US"/>
        </a:p>
      </dgm:t>
    </dgm:pt>
    <dgm:pt modelId="{F79657D4-2B7A-204F-9FBA-DBF1B643CB10}" type="sibTrans" cxnId="{0BEB9C35-AAFC-EE4F-A6EB-DAB6984EE993}">
      <dgm:prSet/>
      <dgm:spPr/>
      <dgm:t>
        <a:bodyPr/>
        <a:lstStyle/>
        <a:p>
          <a:endParaRPr lang="en-US"/>
        </a:p>
      </dgm:t>
    </dgm:pt>
    <dgm:pt modelId="{481DFE1C-D208-E34B-B599-9390275204F6}">
      <dgm:prSet/>
      <dgm:spPr/>
      <dgm:t>
        <a:bodyPr/>
        <a:lstStyle/>
        <a:p>
          <a:pPr rtl="0"/>
          <a:r>
            <a:rPr kumimoji="1" lang="en-US" dirty="0" smtClean="0"/>
            <a:t>TCP/IP comprises a large collection of protocols that are Internet standards</a:t>
          </a:r>
          <a:endParaRPr lang="en-US" dirty="0"/>
        </a:p>
      </dgm:t>
    </dgm:pt>
    <dgm:pt modelId="{1D0826D2-5F4A-E549-9E6D-75AC224F01A4}" type="parTrans" cxnId="{82CB5410-14D6-664D-8A44-5AB5C196A050}">
      <dgm:prSet/>
      <dgm:spPr/>
      <dgm:t>
        <a:bodyPr/>
        <a:lstStyle/>
        <a:p>
          <a:endParaRPr lang="en-US"/>
        </a:p>
      </dgm:t>
    </dgm:pt>
    <dgm:pt modelId="{C03A5B65-7924-F144-A6D6-97ECD09E9526}" type="sibTrans" cxnId="{82CB5410-14D6-664D-8A44-5AB5C196A050}">
      <dgm:prSet/>
      <dgm:spPr/>
      <dgm:t>
        <a:bodyPr/>
        <a:lstStyle/>
        <a:p>
          <a:endParaRPr lang="en-US"/>
        </a:p>
      </dgm:t>
    </dgm:pt>
    <dgm:pt modelId="{F048FDB2-7591-BE44-8307-84BCBFABFE2E}">
      <dgm:prSet/>
      <dgm:spPr/>
      <dgm:t>
        <a:bodyPr/>
        <a:lstStyle/>
        <a:p>
          <a:pPr rtl="0"/>
          <a:r>
            <a:rPr kumimoji="1" lang="en-US" dirty="0" smtClean="0"/>
            <a:t>Result of protocol research and development conducted on ARPANET</a:t>
          </a:r>
          <a:endParaRPr lang="en-US" dirty="0"/>
        </a:p>
      </dgm:t>
    </dgm:pt>
    <dgm:pt modelId="{28A8DF7A-5CBD-F64E-AF91-55E870C25EE3}" type="parTrans" cxnId="{4C4684CD-78A7-084E-B1C5-F34D462D91A8}">
      <dgm:prSet/>
      <dgm:spPr/>
      <dgm:t>
        <a:bodyPr/>
        <a:lstStyle/>
        <a:p>
          <a:endParaRPr lang="en-US"/>
        </a:p>
      </dgm:t>
    </dgm:pt>
    <dgm:pt modelId="{7F692117-2A52-4C49-9B7E-6DD1C6461A5C}" type="sibTrans" cxnId="{4C4684CD-78A7-084E-B1C5-F34D462D91A8}">
      <dgm:prSet/>
      <dgm:spPr/>
      <dgm:t>
        <a:bodyPr/>
        <a:lstStyle/>
        <a:p>
          <a:endParaRPr lang="en-US"/>
        </a:p>
      </dgm:t>
    </dgm:pt>
    <dgm:pt modelId="{8335D935-D606-5C40-A2E9-73F0B8563074}" type="pres">
      <dgm:prSet presAssocID="{BDE1A37B-1E08-7644-BF94-D9D17338A276}" presName="Name0" presStyleCnt="0">
        <dgm:presLayoutVars>
          <dgm:dir/>
          <dgm:animLvl val="lvl"/>
          <dgm:resizeHandles val="exact"/>
        </dgm:presLayoutVars>
      </dgm:prSet>
      <dgm:spPr/>
      <dgm:t>
        <a:bodyPr/>
        <a:lstStyle/>
        <a:p>
          <a:endParaRPr lang="en-US"/>
        </a:p>
      </dgm:t>
    </dgm:pt>
    <dgm:pt modelId="{038E5BA2-603F-0245-A370-0BF091B492C0}" type="pres">
      <dgm:prSet presAssocID="{D825FD39-84D4-024E-B476-059B0AA53DBE}" presName="composite" presStyleCnt="0"/>
      <dgm:spPr/>
      <dgm:t>
        <a:bodyPr/>
        <a:lstStyle/>
        <a:p>
          <a:endParaRPr lang="en-US"/>
        </a:p>
      </dgm:t>
    </dgm:pt>
    <dgm:pt modelId="{F52A3454-6C45-BC44-82D5-1DC3EAA15230}" type="pres">
      <dgm:prSet presAssocID="{D825FD39-84D4-024E-B476-059B0AA53DBE}" presName="parTx" presStyleLbl="alignNode1" presStyleIdx="0" presStyleCnt="1">
        <dgm:presLayoutVars>
          <dgm:chMax val="0"/>
          <dgm:chPref val="0"/>
          <dgm:bulletEnabled val="1"/>
        </dgm:presLayoutVars>
      </dgm:prSet>
      <dgm:spPr/>
      <dgm:t>
        <a:bodyPr/>
        <a:lstStyle/>
        <a:p>
          <a:endParaRPr lang="en-US"/>
        </a:p>
      </dgm:t>
    </dgm:pt>
    <dgm:pt modelId="{2B737406-41E6-7F41-8299-64CF904C0E41}" type="pres">
      <dgm:prSet presAssocID="{D825FD39-84D4-024E-B476-059B0AA53DBE}" presName="desTx" presStyleLbl="alignAccFollowNode1" presStyleIdx="0" presStyleCnt="1">
        <dgm:presLayoutVars>
          <dgm:bulletEnabled val="1"/>
        </dgm:presLayoutVars>
      </dgm:prSet>
      <dgm:spPr/>
      <dgm:t>
        <a:bodyPr/>
        <a:lstStyle/>
        <a:p>
          <a:endParaRPr lang="en-US"/>
        </a:p>
      </dgm:t>
    </dgm:pt>
  </dgm:ptLst>
  <dgm:cxnLst>
    <dgm:cxn modelId="{4B3FE02E-F41C-44B3-B6D6-DF281389D8EE}" type="presOf" srcId="{481DFE1C-D208-E34B-B599-9390275204F6}" destId="{2B737406-41E6-7F41-8299-64CF904C0E41}" srcOrd="0" destOrd="2" presId="urn:microsoft.com/office/officeart/2005/8/layout/hList1"/>
    <dgm:cxn modelId="{4C4684CD-78A7-084E-B1C5-F34D462D91A8}" srcId="{D825FD39-84D4-024E-B476-059B0AA53DBE}" destId="{F048FDB2-7591-BE44-8307-84BCBFABFE2E}" srcOrd="0" destOrd="0" parTransId="{28A8DF7A-5CBD-F64E-AF91-55E870C25EE3}" sibTransId="{7F692117-2A52-4C49-9B7E-6DD1C6461A5C}"/>
    <dgm:cxn modelId="{0BEB9C35-AAFC-EE4F-A6EB-DAB6984EE993}" srcId="{D825FD39-84D4-024E-B476-059B0AA53DBE}" destId="{97C80C51-434D-264A-9C2C-98983C7EA6BC}" srcOrd="1" destOrd="0" parTransId="{E7E0A2D9-BC38-F547-898F-55E74EA09D2F}" sibTransId="{F79657D4-2B7A-204F-9FBA-DBF1B643CB10}"/>
    <dgm:cxn modelId="{3F437609-3F03-431E-89A7-8F96EB7900A3}" type="presOf" srcId="{97C80C51-434D-264A-9C2C-98983C7EA6BC}" destId="{2B737406-41E6-7F41-8299-64CF904C0E41}" srcOrd="0" destOrd="1" presId="urn:microsoft.com/office/officeart/2005/8/layout/hList1"/>
    <dgm:cxn modelId="{C0A271FC-CA27-1A49-9734-97672050636D}" srcId="{BDE1A37B-1E08-7644-BF94-D9D17338A276}" destId="{D825FD39-84D4-024E-B476-059B0AA53DBE}" srcOrd="0" destOrd="0" parTransId="{92AF3813-5CEC-7D4E-B1C5-305E0E69D9D5}" sibTransId="{F780350F-76BC-9E42-878A-D94DA171F438}"/>
    <dgm:cxn modelId="{150052D2-C153-4E7F-9B76-DF58047EEC44}" type="presOf" srcId="{BDE1A37B-1E08-7644-BF94-D9D17338A276}" destId="{8335D935-D606-5C40-A2E9-73F0B8563074}" srcOrd="0" destOrd="0" presId="urn:microsoft.com/office/officeart/2005/8/layout/hList1"/>
    <dgm:cxn modelId="{E606C723-1CF8-476B-9698-956D2604D276}" type="presOf" srcId="{F048FDB2-7591-BE44-8307-84BCBFABFE2E}" destId="{2B737406-41E6-7F41-8299-64CF904C0E41}" srcOrd="0" destOrd="0" presId="urn:microsoft.com/office/officeart/2005/8/layout/hList1"/>
    <dgm:cxn modelId="{7FB740D7-C7D5-4B76-9B40-458936DFA416}" type="presOf" srcId="{D825FD39-84D4-024E-B476-059B0AA53DBE}" destId="{F52A3454-6C45-BC44-82D5-1DC3EAA15230}" srcOrd="0" destOrd="0" presId="urn:microsoft.com/office/officeart/2005/8/layout/hList1"/>
    <dgm:cxn modelId="{82CB5410-14D6-664D-8A44-5AB5C196A050}" srcId="{D825FD39-84D4-024E-B476-059B0AA53DBE}" destId="{481DFE1C-D208-E34B-B599-9390275204F6}" srcOrd="2" destOrd="0" parTransId="{1D0826D2-5F4A-E549-9E6D-75AC224F01A4}" sibTransId="{C03A5B65-7924-F144-A6D6-97ECD09E9526}"/>
    <dgm:cxn modelId="{FED2FE71-DC12-4D06-9238-FEC365422E6C}" type="presParOf" srcId="{8335D935-D606-5C40-A2E9-73F0B8563074}" destId="{038E5BA2-603F-0245-A370-0BF091B492C0}" srcOrd="0" destOrd="0" presId="urn:microsoft.com/office/officeart/2005/8/layout/hList1"/>
    <dgm:cxn modelId="{69C40EC0-6B72-448F-B1D1-2C0D702B868C}" type="presParOf" srcId="{038E5BA2-603F-0245-A370-0BF091B492C0}" destId="{F52A3454-6C45-BC44-82D5-1DC3EAA15230}" srcOrd="0" destOrd="0" presId="urn:microsoft.com/office/officeart/2005/8/layout/hList1"/>
    <dgm:cxn modelId="{8272ABF8-1947-4A95-A056-2282402813DC}" type="presParOf" srcId="{038E5BA2-603F-0245-A370-0BF091B492C0}" destId="{2B737406-41E6-7F41-8299-64CF904C0E4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395BFC-3C17-A94B-A39B-7CBA61E319B2}" type="doc">
      <dgm:prSet loTypeId="urn:microsoft.com/office/officeart/2005/8/layout/radial6" loCatId="" qsTypeId="urn:microsoft.com/office/officeart/2005/8/quickstyle/simple4" qsCatId="simple" csTypeId="urn:microsoft.com/office/officeart/2005/8/colors/accent0_1" csCatId="mainScheme" phldr="1"/>
      <dgm:spPr/>
      <dgm:t>
        <a:bodyPr/>
        <a:lstStyle/>
        <a:p>
          <a:endParaRPr lang="en-US"/>
        </a:p>
      </dgm:t>
    </dgm:pt>
    <dgm:pt modelId="{CA03FC49-F49E-D84D-AE5D-A0A188183D82}">
      <dgm:prSet custT="1"/>
      <dgm:spPr/>
      <dgm:t>
        <a:bodyPr/>
        <a:lstStyle/>
        <a:p>
          <a:pPr rtl="0"/>
          <a:r>
            <a:rPr kumimoji="1" lang="en-US" sz="1600" b="1" i="0" smtClean="0"/>
            <a:t>Internet Layer</a:t>
          </a:r>
          <a:endParaRPr lang="en-US" sz="1600" b="1" i="0" dirty="0"/>
        </a:p>
      </dgm:t>
    </dgm:pt>
    <dgm:pt modelId="{9273D207-ECDD-364E-BA97-C0D1EBC08C9D}" type="parTrans" cxnId="{27BD8754-2EAD-4345-B75C-F804EC23092F}">
      <dgm:prSet/>
      <dgm:spPr/>
      <dgm:t>
        <a:bodyPr/>
        <a:lstStyle/>
        <a:p>
          <a:endParaRPr lang="en-US"/>
        </a:p>
      </dgm:t>
    </dgm:pt>
    <dgm:pt modelId="{AF751ED7-7DDC-B047-AC05-CCEA9E250392}" type="sibTrans" cxnId="{27BD8754-2EAD-4345-B75C-F804EC23092F}">
      <dgm:prSet/>
      <dgm:spPr/>
      <dgm:t>
        <a:bodyPr/>
        <a:lstStyle/>
        <a:p>
          <a:endParaRPr lang="en-US"/>
        </a:p>
      </dgm:t>
    </dgm:pt>
    <dgm:pt modelId="{6A070587-976E-B84E-89E5-4B334674F4A8}">
      <dgm:prSet custT="1"/>
      <dgm:spPr/>
      <dgm:t>
        <a:bodyPr/>
        <a:lstStyle/>
        <a:p>
          <a:pPr rtl="0"/>
          <a:r>
            <a:rPr kumimoji="1" lang="en-US" sz="1600" b="1" i="0" smtClean="0"/>
            <a:t>Uses the Internet Protocol (IP) to provide routing function</a:t>
          </a:r>
          <a:endParaRPr lang="en-US" sz="1600" b="1" i="0" dirty="0"/>
        </a:p>
      </dgm:t>
    </dgm:pt>
    <dgm:pt modelId="{BB119325-E1AE-F348-9914-616F04ED77EA}" type="parTrans" cxnId="{CC0ADDBD-933F-6B44-A434-D3124339C6EC}">
      <dgm:prSet/>
      <dgm:spPr/>
      <dgm:t>
        <a:bodyPr/>
        <a:lstStyle/>
        <a:p>
          <a:endParaRPr lang="en-US"/>
        </a:p>
      </dgm:t>
    </dgm:pt>
    <dgm:pt modelId="{8EF4E9AF-DF58-BD40-9956-4F2473F59333}" type="sibTrans" cxnId="{CC0ADDBD-933F-6B44-A434-D3124339C6EC}">
      <dgm:prSet/>
      <dgm:spPr/>
      <dgm:t>
        <a:bodyPr/>
        <a:lstStyle/>
        <a:p>
          <a:endParaRPr lang="en-US"/>
        </a:p>
      </dgm:t>
    </dgm:pt>
    <dgm:pt modelId="{C40E45BE-C8C7-934C-A87B-68AF8519EA28}">
      <dgm:prSet custT="1"/>
      <dgm:spPr/>
      <dgm:t>
        <a:bodyPr/>
        <a:lstStyle/>
        <a:p>
          <a:pPr rtl="0"/>
          <a:r>
            <a:rPr kumimoji="1" lang="en-US" sz="1600" b="1" i="0" smtClean="0"/>
            <a:t>Implemented in end systems and routers</a:t>
          </a:r>
          <a:endParaRPr lang="en-US" sz="1600" b="1" i="0" dirty="0"/>
        </a:p>
      </dgm:t>
    </dgm:pt>
    <dgm:pt modelId="{E63A6596-BD6E-634F-9324-F5B32069209B}" type="parTrans" cxnId="{9DCF234B-5D51-1047-86E4-61CB8606093F}">
      <dgm:prSet/>
      <dgm:spPr/>
      <dgm:t>
        <a:bodyPr/>
        <a:lstStyle/>
        <a:p>
          <a:endParaRPr lang="en-US"/>
        </a:p>
      </dgm:t>
    </dgm:pt>
    <dgm:pt modelId="{745A93C9-D4E9-C14F-B1D7-203F12D1926F}" type="sibTrans" cxnId="{9DCF234B-5D51-1047-86E4-61CB8606093F}">
      <dgm:prSet/>
      <dgm:spPr/>
      <dgm:t>
        <a:bodyPr/>
        <a:lstStyle/>
        <a:p>
          <a:endParaRPr lang="en-US"/>
        </a:p>
      </dgm:t>
    </dgm:pt>
    <dgm:pt modelId="{57C41903-FA6B-C346-B6BB-48415842DC9B}">
      <dgm:prSet custT="1"/>
      <dgm:spPr/>
      <dgm:t>
        <a:bodyPr/>
        <a:lstStyle/>
        <a:p>
          <a:pPr rtl="0"/>
          <a:r>
            <a:rPr kumimoji="1" lang="en-US" sz="1600" b="1" i="0" smtClean="0"/>
            <a:t>Implements procedures needed to allow data to travel across multiple interconnected networks</a:t>
          </a:r>
          <a:endParaRPr lang="en-US" sz="1600" b="1" i="0" dirty="0"/>
        </a:p>
      </dgm:t>
    </dgm:pt>
    <dgm:pt modelId="{FABE2101-9A13-8347-B9A7-64D6969D040F}" type="parTrans" cxnId="{21B7576F-B775-124F-84D4-8FFE7CEA0722}">
      <dgm:prSet/>
      <dgm:spPr/>
      <dgm:t>
        <a:bodyPr/>
        <a:lstStyle/>
        <a:p>
          <a:endParaRPr lang="en-US"/>
        </a:p>
      </dgm:t>
    </dgm:pt>
    <dgm:pt modelId="{0A0C0C10-C3FE-9A43-9194-B6067705C489}" type="sibTrans" cxnId="{21B7576F-B775-124F-84D4-8FFE7CEA0722}">
      <dgm:prSet/>
      <dgm:spPr/>
      <dgm:t>
        <a:bodyPr/>
        <a:lstStyle/>
        <a:p>
          <a:endParaRPr lang="en-US"/>
        </a:p>
      </dgm:t>
    </dgm:pt>
    <dgm:pt modelId="{B565402E-A281-8840-B5F5-96DE84F0C693}" type="pres">
      <dgm:prSet presAssocID="{16395BFC-3C17-A94B-A39B-7CBA61E319B2}" presName="Name0" presStyleCnt="0">
        <dgm:presLayoutVars>
          <dgm:chMax val="1"/>
          <dgm:dir/>
          <dgm:animLvl val="ctr"/>
          <dgm:resizeHandles val="exact"/>
        </dgm:presLayoutVars>
      </dgm:prSet>
      <dgm:spPr/>
      <dgm:t>
        <a:bodyPr/>
        <a:lstStyle/>
        <a:p>
          <a:endParaRPr lang="en-US"/>
        </a:p>
      </dgm:t>
    </dgm:pt>
    <dgm:pt modelId="{0B753729-2863-0E4B-9051-97E0DEC438E1}" type="pres">
      <dgm:prSet presAssocID="{CA03FC49-F49E-D84D-AE5D-A0A188183D82}" presName="centerShape" presStyleLbl="node0" presStyleIdx="0" presStyleCnt="1"/>
      <dgm:spPr/>
      <dgm:t>
        <a:bodyPr/>
        <a:lstStyle/>
        <a:p>
          <a:endParaRPr lang="en-US"/>
        </a:p>
      </dgm:t>
    </dgm:pt>
    <dgm:pt modelId="{8BD4AB9D-696D-4648-A13F-F8407F2E67CD}" type="pres">
      <dgm:prSet presAssocID="{57C41903-FA6B-C346-B6BB-48415842DC9B}" presName="node" presStyleLbl="node1" presStyleIdx="0" presStyleCnt="3" custScaleX="123981">
        <dgm:presLayoutVars>
          <dgm:bulletEnabled val="1"/>
        </dgm:presLayoutVars>
      </dgm:prSet>
      <dgm:spPr/>
      <dgm:t>
        <a:bodyPr/>
        <a:lstStyle/>
        <a:p>
          <a:endParaRPr lang="en-US"/>
        </a:p>
      </dgm:t>
    </dgm:pt>
    <dgm:pt modelId="{60CE59CC-D6BD-FC4E-891B-26ABAE45C038}" type="pres">
      <dgm:prSet presAssocID="{57C41903-FA6B-C346-B6BB-48415842DC9B}" presName="dummy" presStyleCnt="0"/>
      <dgm:spPr/>
      <dgm:t>
        <a:bodyPr/>
        <a:lstStyle/>
        <a:p>
          <a:endParaRPr lang="en-US"/>
        </a:p>
      </dgm:t>
    </dgm:pt>
    <dgm:pt modelId="{7A3F0374-2F02-D44F-8908-FD2154511D1E}" type="pres">
      <dgm:prSet presAssocID="{0A0C0C10-C3FE-9A43-9194-B6067705C489}" presName="sibTrans" presStyleLbl="sibTrans2D1" presStyleIdx="0" presStyleCnt="3"/>
      <dgm:spPr/>
      <dgm:t>
        <a:bodyPr/>
        <a:lstStyle/>
        <a:p>
          <a:endParaRPr lang="en-US"/>
        </a:p>
      </dgm:t>
    </dgm:pt>
    <dgm:pt modelId="{800040CA-0BA5-A44E-A000-03489C53BF6A}" type="pres">
      <dgm:prSet presAssocID="{6A070587-976E-B84E-89E5-4B334674F4A8}" presName="node" presStyleLbl="node1" presStyleIdx="1" presStyleCnt="3">
        <dgm:presLayoutVars>
          <dgm:bulletEnabled val="1"/>
        </dgm:presLayoutVars>
      </dgm:prSet>
      <dgm:spPr/>
      <dgm:t>
        <a:bodyPr/>
        <a:lstStyle/>
        <a:p>
          <a:endParaRPr lang="en-US"/>
        </a:p>
      </dgm:t>
    </dgm:pt>
    <dgm:pt modelId="{4B5E60D6-B100-844A-99DC-E5B51E7F4B34}" type="pres">
      <dgm:prSet presAssocID="{6A070587-976E-B84E-89E5-4B334674F4A8}" presName="dummy" presStyleCnt="0"/>
      <dgm:spPr/>
      <dgm:t>
        <a:bodyPr/>
        <a:lstStyle/>
        <a:p>
          <a:endParaRPr lang="en-US"/>
        </a:p>
      </dgm:t>
    </dgm:pt>
    <dgm:pt modelId="{7A3A75CB-030C-5D4E-9F3B-9308FA8BE2EB}" type="pres">
      <dgm:prSet presAssocID="{8EF4E9AF-DF58-BD40-9956-4F2473F59333}" presName="sibTrans" presStyleLbl="sibTrans2D1" presStyleIdx="1" presStyleCnt="3"/>
      <dgm:spPr/>
      <dgm:t>
        <a:bodyPr/>
        <a:lstStyle/>
        <a:p>
          <a:endParaRPr lang="en-US"/>
        </a:p>
      </dgm:t>
    </dgm:pt>
    <dgm:pt modelId="{BAC998DA-BECC-8141-84C0-CDCC7BA8FDF0}" type="pres">
      <dgm:prSet presAssocID="{C40E45BE-C8C7-934C-A87B-68AF8519EA28}" presName="node" presStyleLbl="node1" presStyleIdx="2" presStyleCnt="3" custScaleX="115305">
        <dgm:presLayoutVars>
          <dgm:bulletEnabled val="1"/>
        </dgm:presLayoutVars>
      </dgm:prSet>
      <dgm:spPr/>
      <dgm:t>
        <a:bodyPr/>
        <a:lstStyle/>
        <a:p>
          <a:endParaRPr lang="en-US"/>
        </a:p>
      </dgm:t>
    </dgm:pt>
    <dgm:pt modelId="{9EE8B764-E74D-F448-B768-C580428164F2}" type="pres">
      <dgm:prSet presAssocID="{C40E45BE-C8C7-934C-A87B-68AF8519EA28}" presName="dummy" presStyleCnt="0"/>
      <dgm:spPr/>
      <dgm:t>
        <a:bodyPr/>
        <a:lstStyle/>
        <a:p>
          <a:endParaRPr lang="en-US"/>
        </a:p>
      </dgm:t>
    </dgm:pt>
    <dgm:pt modelId="{75B90828-DB85-944F-B48C-909814D479CA}" type="pres">
      <dgm:prSet presAssocID="{745A93C9-D4E9-C14F-B1D7-203F12D1926F}" presName="sibTrans" presStyleLbl="sibTrans2D1" presStyleIdx="2" presStyleCnt="3"/>
      <dgm:spPr/>
      <dgm:t>
        <a:bodyPr/>
        <a:lstStyle/>
        <a:p>
          <a:endParaRPr lang="en-US"/>
        </a:p>
      </dgm:t>
    </dgm:pt>
  </dgm:ptLst>
  <dgm:cxnLst>
    <dgm:cxn modelId="{27BD8754-2EAD-4345-B75C-F804EC23092F}" srcId="{16395BFC-3C17-A94B-A39B-7CBA61E319B2}" destId="{CA03FC49-F49E-D84D-AE5D-A0A188183D82}" srcOrd="0" destOrd="0" parTransId="{9273D207-ECDD-364E-BA97-C0D1EBC08C9D}" sibTransId="{AF751ED7-7DDC-B047-AC05-CCEA9E250392}"/>
    <dgm:cxn modelId="{02820D55-9A11-49A1-B976-A166F0322C82}" type="presOf" srcId="{0A0C0C10-C3FE-9A43-9194-B6067705C489}" destId="{7A3F0374-2F02-D44F-8908-FD2154511D1E}" srcOrd="0" destOrd="0" presId="urn:microsoft.com/office/officeart/2005/8/layout/radial6"/>
    <dgm:cxn modelId="{CC0ADDBD-933F-6B44-A434-D3124339C6EC}" srcId="{CA03FC49-F49E-D84D-AE5D-A0A188183D82}" destId="{6A070587-976E-B84E-89E5-4B334674F4A8}" srcOrd="1" destOrd="0" parTransId="{BB119325-E1AE-F348-9914-616F04ED77EA}" sibTransId="{8EF4E9AF-DF58-BD40-9956-4F2473F59333}"/>
    <dgm:cxn modelId="{9DCF234B-5D51-1047-86E4-61CB8606093F}" srcId="{CA03FC49-F49E-D84D-AE5D-A0A188183D82}" destId="{C40E45BE-C8C7-934C-A87B-68AF8519EA28}" srcOrd="2" destOrd="0" parTransId="{E63A6596-BD6E-634F-9324-F5B32069209B}" sibTransId="{745A93C9-D4E9-C14F-B1D7-203F12D1926F}"/>
    <dgm:cxn modelId="{76367CA7-8FD9-45D5-B114-D8B4E1851C74}" type="presOf" srcId="{57C41903-FA6B-C346-B6BB-48415842DC9B}" destId="{8BD4AB9D-696D-4648-A13F-F8407F2E67CD}" srcOrd="0" destOrd="0" presId="urn:microsoft.com/office/officeart/2005/8/layout/radial6"/>
    <dgm:cxn modelId="{D8501F99-EAF3-45AF-88AF-C065305CC8E5}" type="presOf" srcId="{745A93C9-D4E9-C14F-B1D7-203F12D1926F}" destId="{75B90828-DB85-944F-B48C-909814D479CA}" srcOrd="0" destOrd="0" presId="urn:microsoft.com/office/officeart/2005/8/layout/radial6"/>
    <dgm:cxn modelId="{57EC8D5E-357B-4BA2-9651-8B277ECAC855}" type="presOf" srcId="{6A070587-976E-B84E-89E5-4B334674F4A8}" destId="{800040CA-0BA5-A44E-A000-03489C53BF6A}" srcOrd="0" destOrd="0" presId="urn:microsoft.com/office/officeart/2005/8/layout/radial6"/>
    <dgm:cxn modelId="{21B7576F-B775-124F-84D4-8FFE7CEA0722}" srcId="{CA03FC49-F49E-D84D-AE5D-A0A188183D82}" destId="{57C41903-FA6B-C346-B6BB-48415842DC9B}" srcOrd="0" destOrd="0" parTransId="{FABE2101-9A13-8347-B9A7-64D6969D040F}" sibTransId="{0A0C0C10-C3FE-9A43-9194-B6067705C489}"/>
    <dgm:cxn modelId="{2E31AA67-A7FA-41F6-916E-D5666BE9C11B}" type="presOf" srcId="{CA03FC49-F49E-D84D-AE5D-A0A188183D82}" destId="{0B753729-2863-0E4B-9051-97E0DEC438E1}" srcOrd="0" destOrd="0" presId="urn:microsoft.com/office/officeart/2005/8/layout/radial6"/>
    <dgm:cxn modelId="{4554503D-E38B-4002-A164-0606FCE70208}" type="presOf" srcId="{16395BFC-3C17-A94B-A39B-7CBA61E319B2}" destId="{B565402E-A281-8840-B5F5-96DE84F0C693}" srcOrd="0" destOrd="0" presId="urn:microsoft.com/office/officeart/2005/8/layout/radial6"/>
    <dgm:cxn modelId="{894B8314-438D-4549-BEED-32D1F6497F62}" type="presOf" srcId="{8EF4E9AF-DF58-BD40-9956-4F2473F59333}" destId="{7A3A75CB-030C-5D4E-9F3B-9308FA8BE2EB}" srcOrd="0" destOrd="0" presId="urn:microsoft.com/office/officeart/2005/8/layout/radial6"/>
    <dgm:cxn modelId="{1E26E5F2-72E1-4DEC-B448-13DCF5DD0241}" type="presOf" srcId="{C40E45BE-C8C7-934C-A87B-68AF8519EA28}" destId="{BAC998DA-BECC-8141-84C0-CDCC7BA8FDF0}" srcOrd="0" destOrd="0" presId="urn:microsoft.com/office/officeart/2005/8/layout/radial6"/>
    <dgm:cxn modelId="{B0EF4AED-DD49-434C-BEE0-96373160239A}" type="presParOf" srcId="{B565402E-A281-8840-B5F5-96DE84F0C693}" destId="{0B753729-2863-0E4B-9051-97E0DEC438E1}" srcOrd="0" destOrd="0" presId="urn:microsoft.com/office/officeart/2005/8/layout/radial6"/>
    <dgm:cxn modelId="{C1FACE8D-4F42-42EB-BF7A-2E47980978C3}" type="presParOf" srcId="{B565402E-A281-8840-B5F5-96DE84F0C693}" destId="{8BD4AB9D-696D-4648-A13F-F8407F2E67CD}" srcOrd="1" destOrd="0" presId="urn:microsoft.com/office/officeart/2005/8/layout/radial6"/>
    <dgm:cxn modelId="{13A5544A-55A7-43F7-95DC-AEF6E9CA76C8}" type="presParOf" srcId="{B565402E-A281-8840-B5F5-96DE84F0C693}" destId="{60CE59CC-D6BD-FC4E-891B-26ABAE45C038}" srcOrd="2" destOrd="0" presId="urn:microsoft.com/office/officeart/2005/8/layout/radial6"/>
    <dgm:cxn modelId="{51D1F5CF-9AE6-41E8-9F32-C620820B4DFA}" type="presParOf" srcId="{B565402E-A281-8840-B5F5-96DE84F0C693}" destId="{7A3F0374-2F02-D44F-8908-FD2154511D1E}" srcOrd="3" destOrd="0" presId="urn:microsoft.com/office/officeart/2005/8/layout/radial6"/>
    <dgm:cxn modelId="{CD3DDF03-E4EA-4F24-BAF5-284083423106}" type="presParOf" srcId="{B565402E-A281-8840-B5F5-96DE84F0C693}" destId="{800040CA-0BA5-A44E-A000-03489C53BF6A}" srcOrd="4" destOrd="0" presId="urn:microsoft.com/office/officeart/2005/8/layout/radial6"/>
    <dgm:cxn modelId="{694DD869-C875-45C7-B486-73E52A1CBA76}" type="presParOf" srcId="{B565402E-A281-8840-B5F5-96DE84F0C693}" destId="{4B5E60D6-B100-844A-99DC-E5B51E7F4B34}" srcOrd="5" destOrd="0" presId="urn:microsoft.com/office/officeart/2005/8/layout/radial6"/>
    <dgm:cxn modelId="{A3A81572-7A5A-4DB5-BD8D-AC298335DA67}" type="presParOf" srcId="{B565402E-A281-8840-B5F5-96DE84F0C693}" destId="{7A3A75CB-030C-5D4E-9F3B-9308FA8BE2EB}" srcOrd="6" destOrd="0" presId="urn:microsoft.com/office/officeart/2005/8/layout/radial6"/>
    <dgm:cxn modelId="{C28B493B-AC95-497E-B4B0-05CBB9E908F5}" type="presParOf" srcId="{B565402E-A281-8840-B5F5-96DE84F0C693}" destId="{BAC998DA-BECC-8141-84C0-CDCC7BA8FDF0}" srcOrd="7" destOrd="0" presId="urn:microsoft.com/office/officeart/2005/8/layout/radial6"/>
    <dgm:cxn modelId="{F8CE0573-69A4-4F87-90B4-DE194C7AD678}" type="presParOf" srcId="{B565402E-A281-8840-B5F5-96DE84F0C693}" destId="{9EE8B764-E74D-F448-B768-C580428164F2}" srcOrd="8" destOrd="0" presId="urn:microsoft.com/office/officeart/2005/8/layout/radial6"/>
    <dgm:cxn modelId="{6FCB9CF7-182C-43E2-8A57-511876BBA213}" type="presParOf" srcId="{B565402E-A281-8840-B5F5-96DE84F0C693}" destId="{75B90828-DB85-944F-B48C-909814D479CA}"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6C1DE2-5A2E-F14E-8B11-825E602F7DEB}" type="doc">
      <dgm:prSet loTypeId="urn:microsoft.com/office/officeart/2005/8/layout/hProcess4" loCatId="process" qsTypeId="urn:microsoft.com/office/officeart/2005/8/quickstyle/3D3" qsCatId="3D" csTypeId="urn:microsoft.com/office/officeart/2005/8/colors/accent3_5" csCatId="accent3" phldr="1"/>
      <dgm:spPr/>
      <dgm:t>
        <a:bodyPr/>
        <a:lstStyle/>
        <a:p>
          <a:endParaRPr lang="en-US"/>
        </a:p>
      </dgm:t>
    </dgm:pt>
    <dgm:pt modelId="{3A94AE96-FCE7-E54D-8627-B7078D1C584A}">
      <dgm:prSet/>
      <dgm:spPr/>
      <dgm:t>
        <a:bodyPr/>
        <a:lstStyle/>
        <a:p>
          <a:pPr rtl="0"/>
          <a:r>
            <a:rPr lang="en-US" b="1" i="0" smtClean="0"/>
            <a:t>Transmission Control Protocol</a:t>
          </a:r>
          <a:endParaRPr lang="en-US" b="1" i="0" dirty="0"/>
        </a:p>
      </dgm:t>
    </dgm:pt>
    <dgm:pt modelId="{B9B866C8-B1A9-6741-8DF2-2ECAD2C5367D}" type="parTrans" cxnId="{EBCE8947-B780-F944-ABF8-072612B20E7C}">
      <dgm:prSet/>
      <dgm:spPr/>
      <dgm:t>
        <a:bodyPr/>
        <a:lstStyle/>
        <a:p>
          <a:endParaRPr lang="en-US"/>
        </a:p>
      </dgm:t>
    </dgm:pt>
    <dgm:pt modelId="{35B0CE1E-4F7A-BC44-91FD-833C44107CBC}" type="sibTrans" cxnId="{EBCE8947-B780-F944-ABF8-072612B20E7C}">
      <dgm:prSet/>
      <dgm:spPr/>
      <dgm:t>
        <a:bodyPr/>
        <a:lstStyle/>
        <a:p>
          <a:endParaRPr lang="en-US" dirty="0"/>
        </a:p>
      </dgm:t>
    </dgm:pt>
    <dgm:pt modelId="{631381B9-ACD7-7D4D-896E-CE16A79E879E}">
      <dgm:prSet/>
      <dgm:spPr/>
      <dgm:t>
        <a:bodyPr/>
        <a:lstStyle/>
        <a:p>
          <a:pPr rtl="0"/>
          <a:r>
            <a:rPr kumimoji="1" lang="en-US" b="1" i="0" smtClean="0"/>
            <a:t>May provide reliable end-to-end service or merely an end-to-end delivery service without reliability mechanisms</a:t>
          </a:r>
          <a:endParaRPr kumimoji="1" lang="en-US" b="1" i="0" dirty="0"/>
        </a:p>
      </dgm:t>
    </dgm:pt>
    <dgm:pt modelId="{E33A173D-A2D0-4C40-B0BD-C02978D21283}" type="parTrans" cxnId="{11456618-7E4B-5545-813E-0449E5FE3BC6}">
      <dgm:prSet/>
      <dgm:spPr/>
      <dgm:t>
        <a:bodyPr/>
        <a:lstStyle/>
        <a:p>
          <a:endParaRPr lang="en-US"/>
        </a:p>
      </dgm:t>
    </dgm:pt>
    <dgm:pt modelId="{21B8FD53-7FC6-F748-824A-D55C3C5FBE06}" type="sibTrans" cxnId="{11456618-7E4B-5545-813E-0449E5FE3BC6}">
      <dgm:prSet/>
      <dgm:spPr/>
      <dgm:t>
        <a:bodyPr/>
        <a:lstStyle/>
        <a:p>
          <a:endParaRPr lang="en-US"/>
        </a:p>
      </dgm:t>
    </dgm:pt>
    <dgm:pt modelId="{A1200766-0A89-4043-8633-4E7B215FE5F2}">
      <dgm:prSet/>
      <dgm:spPr/>
      <dgm:t>
        <a:bodyPr/>
        <a:lstStyle/>
        <a:p>
          <a:pPr rtl="0"/>
          <a:r>
            <a:rPr kumimoji="1" lang="en-US" b="1" i="0" smtClean="0"/>
            <a:t>Most commonly used protocol to provide this functionality </a:t>
          </a:r>
          <a:endParaRPr lang="en-US" dirty="0"/>
        </a:p>
      </dgm:t>
    </dgm:pt>
    <dgm:pt modelId="{58D11014-FCE6-7742-8EEC-29E39EADC0A8}" type="parTrans" cxnId="{7C486F60-EC5E-F741-806D-EC8EF0C5DDFC}">
      <dgm:prSet/>
      <dgm:spPr/>
      <dgm:t>
        <a:bodyPr/>
        <a:lstStyle/>
        <a:p>
          <a:endParaRPr lang="en-US"/>
        </a:p>
      </dgm:t>
    </dgm:pt>
    <dgm:pt modelId="{8431FCD1-9696-D74B-8306-FCF597041BEB}" type="sibTrans" cxnId="{7C486F60-EC5E-F741-806D-EC8EF0C5DDFC}">
      <dgm:prSet/>
      <dgm:spPr/>
      <dgm:t>
        <a:bodyPr/>
        <a:lstStyle/>
        <a:p>
          <a:endParaRPr lang="en-US"/>
        </a:p>
      </dgm:t>
    </dgm:pt>
    <dgm:pt modelId="{3FB8FFA5-B603-1048-857A-D4623852549E}">
      <dgm:prSet custT="1"/>
      <dgm:spPr/>
      <dgm:t>
        <a:bodyPr/>
        <a:lstStyle/>
        <a:p>
          <a:pPr rtl="0"/>
          <a:r>
            <a:rPr lang="en-US" b="1" i="0" smtClean="0"/>
            <a:t>TCP</a:t>
          </a:r>
          <a:endParaRPr lang="en-US" b="1" i="0" dirty="0"/>
        </a:p>
      </dgm:t>
    </dgm:pt>
    <dgm:pt modelId="{3FABB737-AB16-4049-AE2A-0C2D0D0D482E}" type="sibTrans" cxnId="{A91C0554-DCD4-184A-9F9D-48B3BE1D72F2}">
      <dgm:prSet/>
      <dgm:spPr/>
      <dgm:t>
        <a:bodyPr/>
        <a:lstStyle/>
        <a:p>
          <a:endParaRPr lang="en-US"/>
        </a:p>
      </dgm:t>
    </dgm:pt>
    <dgm:pt modelId="{3B4AC87D-36A9-2A43-849D-999D0D588BBE}" type="parTrans" cxnId="{A91C0554-DCD4-184A-9F9D-48B3BE1D72F2}">
      <dgm:prSet/>
      <dgm:spPr/>
      <dgm:t>
        <a:bodyPr/>
        <a:lstStyle/>
        <a:p>
          <a:endParaRPr lang="en-US"/>
        </a:p>
      </dgm:t>
    </dgm:pt>
    <dgm:pt modelId="{F5EFAC07-4446-CA42-9E07-92BBB1D313E9}" type="pres">
      <dgm:prSet presAssocID="{996C1DE2-5A2E-F14E-8B11-825E602F7DEB}" presName="Name0" presStyleCnt="0">
        <dgm:presLayoutVars>
          <dgm:dir/>
          <dgm:animLvl val="lvl"/>
          <dgm:resizeHandles val="exact"/>
        </dgm:presLayoutVars>
      </dgm:prSet>
      <dgm:spPr/>
      <dgm:t>
        <a:bodyPr/>
        <a:lstStyle/>
        <a:p>
          <a:endParaRPr lang="en-US"/>
        </a:p>
      </dgm:t>
    </dgm:pt>
    <dgm:pt modelId="{7038025F-73B7-A94E-B9A8-327DD0C4A0B2}" type="pres">
      <dgm:prSet presAssocID="{996C1DE2-5A2E-F14E-8B11-825E602F7DEB}" presName="tSp" presStyleCnt="0"/>
      <dgm:spPr/>
      <dgm:t>
        <a:bodyPr/>
        <a:lstStyle/>
        <a:p>
          <a:endParaRPr lang="en-US"/>
        </a:p>
      </dgm:t>
    </dgm:pt>
    <dgm:pt modelId="{1A9866C1-A446-4647-A9D3-BE6E1B99550A}" type="pres">
      <dgm:prSet presAssocID="{996C1DE2-5A2E-F14E-8B11-825E602F7DEB}" presName="bSp" presStyleCnt="0"/>
      <dgm:spPr/>
      <dgm:t>
        <a:bodyPr/>
        <a:lstStyle/>
        <a:p>
          <a:endParaRPr lang="en-US"/>
        </a:p>
      </dgm:t>
    </dgm:pt>
    <dgm:pt modelId="{CFA79CC4-A440-B640-9E3B-88384290A98E}" type="pres">
      <dgm:prSet presAssocID="{996C1DE2-5A2E-F14E-8B11-825E602F7DEB}" presName="process" presStyleCnt="0"/>
      <dgm:spPr/>
      <dgm:t>
        <a:bodyPr/>
        <a:lstStyle/>
        <a:p>
          <a:endParaRPr lang="en-US"/>
        </a:p>
      </dgm:t>
    </dgm:pt>
    <dgm:pt modelId="{17E4CB20-BF50-B14A-B7A7-0E91F2EAEE77}" type="pres">
      <dgm:prSet presAssocID="{3A94AE96-FCE7-E54D-8627-B7078D1C584A}" presName="composite1" presStyleCnt="0"/>
      <dgm:spPr/>
      <dgm:t>
        <a:bodyPr/>
        <a:lstStyle/>
        <a:p>
          <a:endParaRPr lang="en-US"/>
        </a:p>
      </dgm:t>
    </dgm:pt>
    <dgm:pt modelId="{07866605-C47C-984E-AB5D-F941F04B5039}" type="pres">
      <dgm:prSet presAssocID="{3A94AE96-FCE7-E54D-8627-B7078D1C584A}" presName="dummyNode1" presStyleLbl="node1" presStyleIdx="0" presStyleCnt="2"/>
      <dgm:spPr/>
      <dgm:t>
        <a:bodyPr/>
        <a:lstStyle/>
        <a:p>
          <a:endParaRPr lang="en-US"/>
        </a:p>
      </dgm:t>
    </dgm:pt>
    <dgm:pt modelId="{B8D3D3AC-C578-3D44-851F-52B945006E20}" type="pres">
      <dgm:prSet presAssocID="{3A94AE96-FCE7-E54D-8627-B7078D1C584A}" presName="childNode1" presStyleLbl="bgAcc1" presStyleIdx="0" presStyleCnt="2">
        <dgm:presLayoutVars>
          <dgm:bulletEnabled val="1"/>
        </dgm:presLayoutVars>
      </dgm:prSet>
      <dgm:spPr/>
      <dgm:t>
        <a:bodyPr/>
        <a:lstStyle/>
        <a:p>
          <a:endParaRPr lang="en-US"/>
        </a:p>
      </dgm:t>
    </dgm:pt>
    <dgm:pt modelId="{F042068B-82C3-BD47-AF95-7BC9080647BA}" type="pres">
      <dgm:prSet presAssocID="{3A94AE96-FCE7-E54D-8627-B7078D1C584A}" presName="childNode1tx" presStyleLbl="bgAcc1" presStyleIdx="0" presStyleCnt="2">
        <dgm:presLayoutVars>
          <dgm:bulletEnabled val="1"/>
        </dgm:presLayoutVars>
      </dgm:prSet>
      <dgm:spPr/>
      <dgm:t>
        <a:bodyPr/>
        <a:lstStyle/>
        <a:p>
          <a:endParaRPr lang="en-US"/>
        </a:p>
      </dgm:t>
    </dgm:pt>
    <dgm:pt modelId="{40BA7FC5-B82E-DA41-A698-5A999A8B4005}" type="pres">
      <dgm:prSet presAssocID="{3A94AE96-FCE7-E54D-8627-B7078D1C584A}" presName="parentNode1" presStyleLbl="node1" presStyleIdx="0" presStyleCnt="2">
        <dgm:presLayoutVars>
          <dgm:chMax val="1"/>
          <dgm:bulletEnabled val="1"/>
        </dgm:presLayoutVars>
      </dgm:prSet>
      <dgm:spPr/>
      <dgm:t>
        <a:bodyPr/>
        <a:lstStyle/>
        <a:p>
          <a:endParaRPr lang="en-US"/>
        </a:p>
      </dgm:t>
    </dgm:pt>
    <dgm:pt modelId="{A632C0BA-EE00-F54E-B713-E214CD482332}" type="pres">
      <dgm:prSet presAssocID="{3A94AE96-FCE7-E54D-8627-B7078D1C584A}" presName="connSite1" presStyleCnt="0"/>
      <dgm:spPr/>
      <dgm:t>
        <a:bodyPr/>
        <a:lstStyle/>
        <a:p>
          <a:endParaRPr lang="en-US"/>
        </a:p>
      </dgm:t>
    </dgm:pt>
    <dgm:pt modelId="{663B7312-5C48-0648-856A-61B520653056}" type="pres">
      <dgm:prSet presAssocID="{35B0CE1E-4F7A-BC44-91FD-833C44107CBC}" presName="Name9" presStyleLbl="sibTrans2D1" presStyleIdx="0" presStyleCnt="1" custLinFactNeighborX="36213" custLinFactNeighborY="-21500"/>
      <dgm:spPr/>
      <dgm:t>
        <a:bodyPr/>
        <a:lstStyle/>
        <a:p>
          <a:endParaRPr lang="en-US"/>
        </a:p>
      </dgm:t>
    </dgm:pt>
    <dgm:pt modelId="{6FBFB087-8DC1-D548-B8C0-D5FD691EF963}" type="pres">
      <dgm:prSet presAssocID="{3FB8FFA5-B603-1048-857A-D4623852549E}" presName="composite2" presStyleCnt="0"/>
      <dgm:spPr/>
      <dgm:t>
        <a:bodyPr/>
        <a:lstStyle/>
        <a:p>
          <a:endParaRPr lang="en-US"/>
        </a:p>
      </dgm:t>
    </dgm:pt>
    <dgm:pt modelId="{46DC62E9-D7D1-E14D-92E7-3C92D4A70BD0}" type="pres">
      <dgm:prSet presAssocID="{3FB8FFA5-B603-1048-857A-D4623852549E}" presName="dummyNode2" presStyleLbl="node1" presStyleIdx="0" presStyleCnt="2"/>
      <dgm:spPr/>
      <dgm:t>
        <a:bodyPr/>
        <a:lstStyle/>
        <a:p>
          <a:endParaRPr lang="en-US"/>
        </a:p>
      </dgm:t>
    </dgm:pt>
    <dgm:pt modelId="{F50A0216-B276-084A-89FB-14E2258E5220}" type="pres">
      <dgm:prSet presAssocID="{3FB8FFA5-B603-1048-857A-D4623852549E}" presName="childNode2" presStyleLbl="bgAcc1" presStyleIdx="1" presStyleCnt="2">
        <dgm:presLayoutVars>
          <dgm:bulletEnabled val="1"/>
        </dgm:presLayoutVars>
      </dgm:prSet>
      <dgm:spPr/>
      <dgm:t>
        <a:bodyPr/>
        <a:lstStyle/>
        <a:p>
          <a:endParaRPr lang="en-US"/>
        </a:p>
      </dgm:t>
    </dgm:pt>
    <dgm:pt modelId="{C7FB7103-C1F8-F944-98B3-B127051C1C1F}" type="pres">
      <dgm:prSet presAssocID="{3FB8FFA5-B603-1048-857A-D4623852549E}" presName="childNode2tx" presStyleLbl="bgAcc1" presStyleIdx="1" presStyleCnt="2">
        <dgm:presLayoutVars>
          <dgm:bulletEnabled val="1"/>
        </dgm:presLayoutVars>
      </dgm:prSet>
      <dgm:spPr/>
      <dgm:t>
        <a:bodyPr/>
        <a:lstStyle/>
        <a:p>
          <a:endParaRPr lang="en-US"/>
        </a:p>
      </dgm:t>
    </dgm:pt>
    <dgm:pt modelId="{E10D7287-8DAE-9D4C-997E-F40F8347A409}" type="pres">
      <dgm:prSet presAssocID="{3FB8FFA5-B603-1048-857A-D4623852549E}" presName="parentNode2" presStyleLbl="node1" presStyleIdx="1" presStyleCnt="2">
        <dgm:presLayoutVars>
          <dgm:chMax val="0"/>
          <dgm:bulletEnabled val="1"/>
        </dgm:presLayoutVars>
      </dgm:prSet>
      <dgm:spPr/>
      <dgm:t>
        <a:bodyPr/>
        <a:lstStyle/>
        <a:p>
          <a:endParaRPr lang="en-US"/>
        </a:p>
      </dgm:t>
    </dgm:pt>
    <dgm:pt modelId="{36F2C832-1445-7142-BBB1-A4DE5B2A5D96}" type="pres">
      <dgm:prSet presAssocID="{3FB8FFA5-B603-1048-857A-D4623852549E}" presName="connSite2" presStyleCnt="0"/>
      <dgm:spPr/>
      <dgm:t>
        <a:bodyPr/>
        <a:lstStyle/>
        <a:p>
          <a:endParaRPr lang="en-US"/>
        </a:p>
      </dgm:t>
    </dgm:pt>
  </dgm:ptLst>
  <dgm:cxnLst>
    <dgm:cxn modelId="{AA81F1FB-A5EB-49F0-AA58-04530313DA62}" type="presOf" srcId="{3FB8FFA5-B603-1048-857A-D4623852549E}" destId="{E10D7287-8DAE-9D4C-997E-F40F8347A409}" srcOrd="0" destOrd="0" presId="urn:microsoft.com/office/officeart/2005/8/layout/hProcess4"/>
    <dgm:cxn modelId="{11456618-7E4B-5545-813E-0449E5FE3BC6}" srcId="{3A94AE96-FCE7-E54D-8627-B7078D1C584A}" destId="{631381B9-ACD7-7D4D-896E-CE16A79E879E}" srcOrd="0" destOrd="0" parTransId="{E33A173D-A2D0-4C40-B0BD-C02978D21283}" sibTransId="{21B8FD53-7FC6-F748-824A-D55C3C5FBE06}"/>
    <dgm:cxn modelId="{1B53F3CD-AC9E-42F7-97BA-8147E64B49BB}" type="presOf" srcId="{3A94AE96-FCE7-E54D-8627-B7078D1C584A}" destId="{40BA7FC5-B82E-DA41-A698-5A999A8B4005}" srcOrd="0" destOrd="0" presId="urn:microsoft.com/office/officeart/2005/8/layout/hProcess4"/>
    <dgm:cxn modelId="{C7F5F981-B3D0-43E4-885B-CB5109A2CB71}" type="presOf" srcId="{631381B9-ACD7-7D4D-896E-CE16A79E879E}" destId="{F042068B-82C3-BD47-AF95-7BC9080647BA}" srcOrd="1" destOrd="0" presId="urn:microsoft.com/office/officeart/2005/8/layout/hProcess4"/>
    <dgm:cxn modelId="{903D8AA1-74D4-441A-ACCF-DCC51046857B}" type="presOf" srcId="{631381B9-ACD7-7D4D-896E-CE16A79E879E}" destId="{B8D3D3AC-C578-3D44-851F-52B945006E20}" srcOrd="0" destOrd="0" presId="urn:microsoft.com/office/officeart/2005/8/layout/hProcess4"/>
    <dgm:cxn modelId="{11E03A0D-CFCB-452A-8AAE-C1C064AA0B9E}" type="presOf" srcId="{996C1DE2-5A2E-F14E-8B11-825E602F7DEB}" destId="{F5EFAC07-4446-CA42-9E07-92BBB1D313E9}" srcOrd="0" destOrd="0" presId="urn:microsoft.com/office/officeart/2005/8/layout/hProcess4"/>
    <dgm:cxn modelId="{E3554EC0-CD31-438A-A26C-3CB0909FE6D8}" type="presOf" srcId="{35B0CE1E-4F7A-BC44-91FD-833C44107CBC}" destId="{663B7312-5C48-0648-856A-61B520653056}" srcOrd="0" destOrd="0" presId="urn:microsoft.com/office/officeart/2005/8/layout/hProcess4"/>
    <dgm:cxn modelId="{7C486F60-EC5E-F741-806D-EC8EF0C5DDFC}" srcId="{3FB8FFA5-B603-1048-857A-D4623852549E}" destId="{A1200766-0A89-4043-8633-4E7B215FE5F2}" srcOrd="0" destOrd="0" parTransId="{58D11014-FCE6-7742-8EEC-29E39EADC0A8}" sibTransId="{8431FCD1-9696-D74B-8306-FCF597041BEB}"/>
    <dgm:cxn modelId="{EBCE8947-B780-F944-ABF8-072612B20E7C}" srcId="{996C1DE2-5A2E-F14E-8B11-825E602F7DEB}" destId="{3A94AE96-FCE7-E54D-8627-B7078D1C584A}" srcOrd="0" destOrd="0" parTransId="{B9B866C8-B1A9-6741-8DF2-2ECAD2C5367D}" sibTransId="{35B0CE1E-4F7A-BC44-91FD-833C44107CBC}"/>
    <dgm:cxn modelId="{A91C0554-DCD4-184A-9F9D-48B3BE1D72F2}" srcId="{996C1DE2-5A2E-F14E-8B11-825E602F7DEB}" destId="{3FB8FFA5-B603-1048-857A-D4623852549E}" srcOrd="1" destOrd="0" parTransId="{3B4AC87D-36A9-2A43-849D-999D0D588BBE}" sibTransId="{3FABB737-AB16-4049-AE2A-0C2D0D0D482E}"/>
    <dgm:cxn modelId="{75D08948-A101-4E7F-BDFA-2A305D87024C}" type="presOf" srcId="{A1200766-0A89-4043-8633-4E7B215FE5F2}" destId="{F50A0216-B276-084A-89FB-14E2258E5220}" srcOrd="0" destOrd="0" presId="urn:microsoft.com/office/officeart/2005/8/layout/hProcess4"/>
    <dgm:cxn modelId="{A0AFF5D0-6158-4DB7-91D8-C92F74C88A58}" type="presOf" srcId="{A1200766-0A89-4043-8633-4E7B215FE5F2}" destId="{C7FB7103-C1F8-F944-98B3-B127051C1C1F}" srcOrd="1" destOrd="0" presId="urn:microsoft.com/office/officeart/2005/8/layout/hProcess4"/>
    <dgm:cxn modelId="{AB5805F4-A160-45DD-8E19-F9AB4A9EA45B}" type="presParOf" srcId="{F5EFAC07-4446-CA42-9E07-92BBB1D313E9}" destId="{7038025F-73B7-A94E-B9A8-327DD0C4A0B2}" srcOrd="0" destOrd="0" presId="urn:microsoft.com/office/officeart/2005/8/layout/hProcess4"/>
    <dgm:cxn modelId="{E61ECFD1-A262-4458-8424-5592C5BA518B}" type="presParOf" srcId="{F5EFAC07-4446-CA42-9E07-92BBB1D313E9}" destId="{1A9866C1-A446-4647-A9D3-BE6E1B99550A}" srcOrd="1" destOrd="0" presId="urn:microsoft.com/office/officeart/2005/8/layout/hProcess4"/>
    <dgm:cxn modelId="{FB8C4205-2E27-430F-A68F-09930EE6DD3A}" type="presParOf" srcId="{F5EFAC07-4446-CA42-9E07-92BBB1D313E9}" destId="{CFA79CC4-A440-B640-9E3B-88384290A98E}" srcOrd="2" destOrd="0" presId="urn:microsoft.com/office/officeart/2005/8/layout/hProcess4"/>
    <dgm:cxn modelId="{EE79A8E4-E9D3-4230-93EF-E442C5436CF1}" type="presParOf" srcId="{CFA79CC4-A440-B640-9E3B-88384290A98E}" destId="{17E4CB20-BF50-B14A-B7A7-0E91F2EAEE77}" srcOrd="0" destOrd="0" presId="urn:microsoft.com/office/officeart/2005/8/layout/hProcess4"/>
    <dgm:cxn modelId="{12C6CE0E-F147-4CFF-BCB7-28A3090D68DD}" type="presParOf" srcId="{17E4CB20-BF50-B14A-B7A7-0E91F2EAEE77}" destId="{07866605-C47C-984E-AB5D-F941F04B5039}" srcOrd="0" destOrd="0" presId="urn:microsoft.com/office/officeart/2005/8/layout/hProcess4"/>
    <dgm:cxn modelId="{67F05F44-FD96-4B50-BAB1-9037E516429E}" type="presParOf" srcId="{17E4CB20-BF50-B14A-B7A7-0E91F2EAEE77}" destId="{B8D3D3AC-C578-3D44-851F-52B945006E20}" srcOrd="1" destOrd="0" presId="urn:microsoft.com/office/officeart/2005/8/layout/hProcess4"/>
    <dgm:cxn modelId="{FFB16698-7C18-4C4A-9E56-5211C8E9B22B}" type="presParOf" srcId="{17E4CB20-BF50-B14A-B7A7-0E91F2EAEE77}" destId="{F042068B-82C3-BD47-AF95-7BC9080647BA}" srcOrd="2" destOrd="0" presId="urn:microsoft.com/office/officeart/2005/8/layout/hProcess4"/>
    <dgm:cxn modelId="{39D48768-A23D-4E46-BF5A-BA25C36E6606}" type="presParOf" srcId="{17E4CB20-BF50-B14A-B7A7-0E91F2EAEE77}" destId="{40BA7FC5-B82E-DA41-A698-5A999A8B4005}" srcOrd="3" destOrd="0" presId="urn:microsoft.com/office/officeart/2005/8/layout/hProcess4"/>
    <dgm:cxn modelId="{5B5AB93B-4E0F-499F-9FFC-3D1292DC3680}" type="presParOf" srcId="{17E4CB20-BF50-B14A-B7A7-0E91F2EAEE77}" destId="{A632C0BA-EE00-F54E-B713-E214CD482332}" srcOrd="4" destOrd="0" presId="urn:microsoft.com/office/officeart/2005/8/layout/hProcess4"/>
    <dgm:cxn modelId="{98703615-1E3F-4EED-9BE2-4B18C089B907}" type="presParOf" srcId="{CFA79CC4-A440-B640-9E3B-88384290A98E}" destId="{663B7312-5C48-0648-856A-61B520653056}" srcOrd="1" destOrd="0" presId="urn:microsoft.com/office/officeart/2005/8/layout/hProcess4"/>
    <dgm:cxn modelId="{E702B518-47E7-4D8F-8CF8-93108499830E}" type="presParOf" srcId="{CFA79CC4-A440-B640-9E3B-88384290A98E}" destId="{6FBFB087-8DC1-D548-B8C0-D5FD691EF963}" srcOrd="2" destOrd="0" presId="urn:microsoft.com/office/officeart/2005/8/layout/hProcess4"/>
    <dgm:cxn modelId="{A903A9F8-3623-4492-BFE0-EEB6B749536A}" type="presParOf" srcId="{6FBFB087-8DC1-D548-B8C0-D5FD691EF963}" destId="{46DC62E9-D7D1-E14D-92E7-3C92D4A70BD0}" srcOrd="0" destOrd="0" presId="urn:microsoft.com/office/officeart/2005/8/layout/hProcess4"/>
    <dgm:cxn modelId="{4636E9F9-7F59-4734-84F9-64D7728CC6AF}" type="presParOf" srcId="{6FBFB087-8DC1-D548-B8C0-D5FD691EF963}" destId="{F50A0216-B276-084A-89FB-14E2258E5220}" srcOrd="1" destOrd="0" presId="urn:microsoft.com/office/officeart/2005/8/layout/hProcess4"/>
    <dgm:cxn modelId="{CBE63B6B-D816-4DE3-A1A2-82C85CB22972}" type="presParOf" srcId="{6FBFB087-8DC1-D548-B8C0-D5FD691EF963}" destId="{C7FB7103-C1F8-F944-98B3-B127051C1C1F}" srcOrd="2" destOrd="0" presId="urn:microsoft.com/office/officeart/2005/8/layout/hProcess4"/>
    <dgm:cxn modelId="{3B7B9E19-1741-4581-BF2E-786B8F8B900B}" type="presParOf" srcId="{6FBFB087-8DC1-D548-B8C0-D5FD691EF963}" destId="{E10D7287-8DAE-9D4C-997E-F40F8347A409}" srcOrd="3" destOrd="0" presId="urn:microsoft.com/office/officeart/2005/8/layout/hProcess4"/>
    <dgm:cxn modelId="{6ACE1710-EFFA-490A-94D9-ADB0B7CFF875}" type="presParOf" srcId="{6FBFB087-8DC1-D548-B8C0-D5FD691EF963}" destId="{36F2C832-1445-7142-BBB1-A4DE5B2A5D9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78D760-40A6-4407-85BE-661C2F68A51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F1E4A412-F31E-45B6-9E35-8150C356FE48}">
      <dgm:prSet phldrT="[Text]"/>
      <dgm:spPr/>
      <dgm:t>
        <a:bodyPr/>
        <a:lstStyle/>
        <a:p>
          <a:r>
            <a:rPr lang="en-US" dirty="0" smtClean="0">
              <a:ea typeface="+mn-ea"/>
              <a:cs typeface="+mn-cs"/>
            </a:rPr>
            <a:t>Each host on a subnetwork must have a unique global internet address</a:t>
          </a:r>
          <a:endParaRPr lang="en-US" dirty="0"/>
        </a:p>
      </dgm:t>
    </dgm:pt>
    <dgm:pt modelId="{42E53FEF-6195-4FB4-ADA7-227FB8B5C13F}" type="parTrans" cxnId="{F058F02E-A3C3-4B5C-9510-1E8A972E8D46}">
      <dgm:prSet/>
      <dgm:spPr/>
      <dgm:t>
        <a:bodyPr/>
        <a:lstStyle/>
        <a:p>
          <a:endParaRPr lang="en-US"/>
        </a:p>
      </dgm:t>
    </dgm:pt>
    <dgm:pt modelId="{16513969-0358-4573-9915-4D3976124714}" type="sibTrans" cxnId="{F058F02E-A3C3-4B5C-9510-1E8A972E8D46}">
      <dgm:prSet/>
      <dgm:spPr/>
      <dgm:t>
        <a:bodyPr/>
        <a:lstStyle/>
        <a:p>
          <a:endParaRPr lang="en-US"/>
        </a:p>
      </dgm:t>
    </dgm:pt>
    <dgm:pt modelId="{A80811DA-379F-4EFC-B2B9-DBF780C14CC9}">
      <dgm:prSet/>
      <dgm:spPr/>
      <dgm:t>
        <a:bodyPr/>
        <a:lstStyle/>
        <a:p>
          <a:r>
            <a:rPr lang="en-US" dirty="0" smtClean="0">
              <a:ea typeface="+mn-ea"/>
              <a:cs typeface="+mn-cs"/>
            </a:rPr>
            <a:t>Each process with a host must have an address (known as a port) that is unique within the host</a:t>
          </a:r>
        </a:p>
      </dgm:t>
    </dgm:pt>
    <dgm:pt modelId="{2CBD67A1-5E1B-4160-A3E4-B178A2275F2F}" type="parTrans" cxnId="{08462AAB-F59B-4A7D-93A9-26E895439C8C}">
      <dgm:prSet/>
      <dgm:spPr/>
      <dgm:t>
        <a:bodyPr/>
        <a:lstStyle/>
        <a:p>
          <a:endParaRPr lang="en-US"/>
        </a:p>
      </dgm:t>
    </dgm:pt>
    <dgm:pt modelId="{FE541607-69BB-4473-875D-15339A9326C8}" type="sibTrans" cxnId="{08462AAB-F59B-4A7D-93A9-26E895439C8C}">
      <dgm:prSet/>
      <dgm:spPr/>
      <dgm:t>
        <a:bodyPr/>
        <a:lstStyle/>
        <a:p>
          <a:endParaRPr lang="en-US"/>
        </a:p>
      </dgm:t>
    </dgm:pt>
    <dgm:pt modelId="{95F09BC6-F80D-4673-8C19-3E2639943FFD}" type="pres">
      <dgm:prSet presAssocID="{7878D760-40A6-4407-85BE-661C2F68A51C}" presName="linear" presStyleCnt="0">
        <dgm:presLayoutVars>
          <dgm:animLvl val="lvl"/>
          <dgm:resizeHandles val="exact"/>
        </dgm:presLayoutVars>
      </dgm:prSet>
      <dgm:spPr/>
      <dgm:t>
        <a:bodyPr/>
        <a:lstStyle/>
        <a:p>
          <a:endParaRPr lang="en-US"/>
        </a:p>
      </dgm:t>
    </dgm:pt>
    <dgm:pt modelId="{D2215917-FB39-4C2F-B31C-6CE1754B3B31}" type="pres">
      <dgm:prSet presAssocID="{F1E4A412-F31E-45B6-9E35-8150C356FE48}" presName="parentText" presStyleLbl="node1" presStyleIdx="0" presStyleCnt="2">
        <dgm:presLayoutVars>
          <dgm:chMax val="0"/>
          <dgm:bulletEnabled val="1"/>
        </dgm:presLayoutVars>
      </dgm:prSet>
      <dgm:spPr/>
      <dgm:t>
        <a:bodyPr/>
        <a:lstStyle/>
        <a:p>
          <a:endParaRPr lang="en-US"/>
        </a:p>
      </dgm:t>
    </dgm:pt>
    <dgm:pt modelId="{38C14944-2427-4785-81BC-C0D1FF216813}" type="pres">
      <dgm:prSet presAssocID="{16513969-0358-4573-9915-4D3976124714}" presName="spacer" presStyleCnt="0"/>
      <dgm:spPr/>
      <dgm:t>
        <a:bodyPr/>
        <a:lstStyle/>
        <a:p>
          <a:endParaRPr lang="en-US"/>
        </a:p>
      </dgm:t>
    </dgm:pt>
    <dgm:pt modelId="{300EEE0C-8DC3-4DC8-BDB6-20F60EC01D4F}" type="pres">
      <dgm:prSet presAssocID="{A80811DA-379F-4EFC-B2B9-DBF780C14CC9}" presName="parentText" presStyleLbl="node1" presStyleIdx="1" presStyleCnt="2">
        <dgm:presLayoutVars>
          <dgm:chMax val="0"/>
          <dgm:bulletEnabled val="1"/>
        </dgm:presLayoutVars>
      </dgm:prSet>
      <dgm:spPr/>
      <dgm:t>
        <a:bodyPr/>
        <a:lstStyle/>
        <a:p>
          <a:endParaRPr lang="en-US"/>
        </a:p>
      </dgm:t>
    </dgm:pt>
  </dgm:ptLst>
  <dgm:cxnLst>
    <dgm:cxn modelId="{F058F02E-A3C3-4B5C-9510-1E8A972E8D46}" srcId="{7878D760-40A6-4407-85BE-661C2F68A51C}" destId="{F1E4A412-F31E-45B6-9E35-8150C356FE48}" srcOrd="0" destOrd="0" parTransId="{42E53FEF-6195-4FB4-ADA7-227FB8B5C13F}" sibTransId="{16513969-0358-4573-9915-4D3976124714}"/>
    <dgm:cxn modelId="{08462AAB-F59B-4A7D-93A9-26E895439C8C}" srcId="{7878D760-40A6-4407-85BE-661C2F68A51C}" destId="{A80811DA-379F-4EFC-B2B9-DBF780C14CC9}" srcOrd="1" destOrd="0" parTransId="{2CBD67A1-5E1B-4160-A3E4-B178A2275F2F}" sibTransId="{FE541607-69BB-4473-875D-15339A9326C8}"/>
    <dgm:cxn modelId="{E157A1B4-4BDC-4C0C-9D4F-86B168C50FF1}" type="presOf" srcId="{F1E4A412-F31E-45B6-9E35-8150C356FE48}" destId="{D2215917-FB39-4C2F-B31C-6CE1754B3B31}" srcOrd="0" destOrd="0" presId="urn:microsoft.com/office/officeart/2005/8/layout/vList2"/>
    <dgm:cxn modelId="{552AD3D2-8C69-4262-BA68-8AEB874B0F88}" type="presOf" srcId="{7878D760-40A6-4407-85BE-661C2F68A51C}" destId="{95F09BC6-F80D-4673-8C19-3E2639943FFD}" srcOrd="0" destOrd="0" presId="urn:microsoft.com/office/officeart/2005/8/layout/vList2"/>
    <dgm:cxn modelId="{F0D7E08C-7EED-4989-ACE8-BBE1BB2EA353}" type="presOf" srcId="{A80811DA-379F-4EFC-B2B9-DBF780C14CC9}" destId="{300EEE0C-8DC3-4DC8-BDB6-20F60EC01D4F}" srcOrd="0" destOrd="0" presId="urn:microsoft.com/office/officeart/2005/8/layout/vList2"/>
    <dgm:cxn modelId="{9BA47D2A-7379-4A6A-809D-5348A06B0910}" type="presParOf" srcId="{95F09BC6-F80D-4673-8C19-3E2639943FFD}" destId="{D2215917-FB39-4C2F-B31C-6CE1754B3B31}" srcOrd="0" destOrd="0" presId="urn:microsoft.com/office/officeart/2005/8/layout/vList2"/>
    <dgm:cxn modelId="{3945DB2D-4854-45AB-8178-D294DA389106}" type="presParOf" srcId="{95F09BC6-F80D-4673-8C19-3E2639943FFD}" destId="{38C14944-2427-4785-81BC-C0D1FF216813}" srcOrd="1" destOrd="0" presId="urn:microsoft.com/office/officeart/2005/8/layout/vList2"/>
    <dgm:cxn modelId="{22768D40-156D-4D0C-8AFE-3272FA13BC78}" type="presParOf" srcId="{95F09BC6-F80D-4673-8C19-3E2639943FFD}" destId="{300EEE0C-8DC3-4DC8-BDB6-20F60EC01D4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DF89FE-6EC5-5D45-A5C8-5597F53E4ABB}"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CA935393-4EA1-234F-803F-34F644A658E2}">
      <dgm:prSet phldrT="[Text]"/>
      <dgm:spPr/>
      <dgm:t>
        <a:bodyPr/>
        <a:lstStyle/>
        <a:p>
          <a:r>
            <a:rPr lang="en-US" dirty="0" smtClean="0"/>
            <a:t>Simple Mail Transfer Protocol (SMTP)</a:t>
          </a:r>
          <a:endParaRPr lang="en-US" dirty="0"/>
        </a:p>
      </dgm:t>
    </dgm:pt>
    <dgm:pt modelId="{F712E788-C2F6-754B-85BD-A0B4E84B52B6}" type="parTrans" cxnId="{6E45AA36-0DF3-5F48-BE99-B2CB0A3C2046}">
      <dgm:prSet/>
      <dgm:spPr/>
      <dgm:t>
        <a:bodyPr/>
        <a:lstStyle/>
        <a:p>
          <a:endParaRPr lang="en-US"/>
        </a:p>
      </dgm:t>
    </dgm:pt>
    <dgm:pt modelId="{3DF913AF-4654-B54F-A1D8-DF5A0169CB80}" type="sibTrans" cxnId="{6E45AA36-0DF3-5F48-BE99-B2CB0A3C2046}">
      <dgm:prSet/>
      <dgm:spPr/>
      <dgm:t>
        <a:bodyPr/>
        <a:lstStyle/>
        <a:p>
          <a:endParaRPr lang="en-US"/>
        </a:p>
      </dgm:t>
    </dgm:pt>
    <dgm:pt modelId="{6EE82137-5A8E-A945-A72E-A3FC98E7E008}">
      <dgm:prSet/>
      <dgm:spPr/>
      <dgm:t>
        <a:bodyPr/>
        <a:lstStyle/>
        <a:p>
          <a:r>
            <a:rPr lang="en-US" smtClean="0"/>
            <a:t>Provides a mechanism for transferring messages among separate hosts</a:t>
          </a:r>
          <a:endParaRPr lang="en-US" dirty="0" smtClean="0"/>
        </a:p>
      </dgm:t>
    </dgm:pt>
    <dgm:pt modelId="{901872B2-2AA2-FB4C-AE71-05D9C2F1170A}" type="parTrans" cxnId="{9BA97A7A-452F-3341-B6C6-A259BA496C54}">
      <dgm:prSet/>
      <dgm:spPr/>
      <dgm:t>
        <a:bodyPr/>
        <a:lstStyle/>
        <a:p>
          <a:endParaRPr lang="en-US"/>
        </a:p>
      </dgm:t>
    </dgm:pt>
    <dgm:pt modelId="{9B6400B0-3ACF-1848-866C-B0A329FD3002}" type="sibTrans" cxnId="{9BA97A7A-452F-3341-B6C6-A259BA496C54}">
      <dgm:prSet/>
      <dgm:spPr/>
      <dgm:t>
        <a:bodyPr/>
        <a:lstStyle/>
        <a:p>
          <a:endParaRPr lang="en-US"/>
        </a:p>
      </dgm:t>
    </dgm:pt>
    <dgm:pt modelId="{D8A1628D-5E21-EF4E-83C3-C3F8696E3764}">
      <dgm:prSet/>
      <dgm:spPr/>
      <dgm:t>
        <a:bodyPr/>
        <a:lstStyle/>
        <a:p>
          <a:r>
            <a:rPr lang="en-US" smtClean="0"/>
            <a:t>File Transfer Protocol (FTP)</a:t>
          </a:r>
          <a:endParaRPr lang="en-US" dirty="0" smtClean="0"/>
        </a:p>
      </dgm:t>
    </dgm:pt>
    <dgm:pt modelId="{508119DE-C413-3644-A272-E48C291DB023}" type="parTrans" cxnId="{5D32A20F-BC9E-B244-93BA-F6E4B5B2D055}">
      <dgm:prSet/>
      <dgm:spPr/>
      <dgm:t>
        <a:bodyPr/>
        <a:lstStyle/>
        <a:p>
          <a:endParaRPr lang="en-US"/>
        </a:p>
      </dgm:t>
    </dgm:pt>
    <dgm:pt modelId="{140970F1-9ED3-C44F-9B07-4C95897BBB8E}" type="sibTrans" cxnId="{5D32A20F-BC9E-B244-93BA-F6E4B5B2D055}">
      <dgm:prSet/>
      <dgm:spPr/>
      <dgm:t>
        <a:bodyPr/>
        <a:lstStyle/>
        <a:p>
          <a:endParaRPr lang="en-US"/>
        </a:p>
      </dgm:t>
    </dgm:pt>
    <dgm:pt modelId="{65A67A12-DE66-DA46-A351-AE7FC2BB1D27}">
      <dgm:prSet/>
      <dgm:spPr/>
      <dgm:t>
        <a:bodyPr/>
        <a:lstStyle/>
        <a:p>
          <a:r>
            <a:rPr lang="en-US" smtClean="0"/>
            <a:t>Used to send files from one system to another under user command</a:t>
          </a:r>
          <a:endParaRPr lang="en-US" dirty="0" smtClean="0"/>
        </a:p>
      </dgm:t>
    </dgm:pt>
    <dgm:pt modelId="{C48EDD6A-6483-EC41-AFDF-55D007A9C354}" type="parTrans" cxnId="{E9B83A0E-086A-BE48-A727-26B875C4E325}">
      <dgm:prSet/>
      <dgm:spPr/>
      <dgm:t>
        <a:bodyPr/>
        <a:lstStyle/>
        <a:p>
          <a:endParaRPr lang="en-US"/>
        </a:p>
      </dgm:t>
    </dgm:pt>
    <dgm:pt modelId="{1BBA0581-355B-2B48-BA15-78D0DDCB8712}" type="sibTrans" cxnId="{E9B83A0E-086A-BE48-A727-26B875C4E325}">
      <dgm:prSet/>
      <dgm:spPr/>
      <dgm:t>
        <a:bodyPr/>
        <a:lstStyle/>
        <a:p>
          <a:endParaRPr lang="en-US"/>
        </a:p>
      </dgm:t>
    </dgm:pt>
    <dgm:pt modelId="{50E772FF-B840-F542-95EC-5F248D703BE8}">
      <dgm:prSet/>
      <dgm:spPr/>
      <dgm:t>
        <a:bodyPr/>
        <a:lstStyle/>
        <a:p>
          <a:r>
            <a:rPr lang="en-US" smtClean="0"/>
            <a:t>Both text and binary files are accommodated</a:t>
          </a:r>
          <a:endParaRPr lang="en-US" dirty="0" smtClean="0"/>
        </a:p>
      </dgm:t>
    </dgm:pt>
    <dgm:pt modelId="{FB4E154E-89C4-A945-A903-446CAA3F338D}" type="parTrans" cxnId="{8286BDF6-813B-1940-928C-327B2623A9A3}">
      <dgm:prSet/>
      <dgm:spPr/>
      <dgm:t>
        <a:bodyPr/>
        <a:lstStyle/>
        <a:p>
          <a:endParaRPr lang="en-US"/>
        </a:p>
      </dgm:t>
    </dgm:pt>
    <dgm:pt modelId="{D7157926-DCD8-5C46-8F14-CEAD9D24D2A3}" type="sibTrans" cxnId="{8286BDF6-813B-1940-928C-327B2623A9A3}">
      <dgm:prSet/>
      <dgm:spPr/>
      <dgm:t>
        <a:bodyPr/>
        <a:lstStyle/>
        <a:p>
          <a:endParaRPr lang="en-US"/>
        </a:p>
      </dgm:t>
    </dgm:pt>
    <dgm:pt modelId="{09BDBF18-ABFB-7D43-BE60-54B18D1E594F}">
      <dgm:prSet/>
      <dgm:spPr/>
      <dgm:t>
        <a:bodyPr/>
        <a:lstStyle/>
        <a:p>
          <a:r>
            <a:rPr lang="en-US" smtClean="0"/>
            <a:t>Secure Shell (SSH)</a:t>
          </a:r>
          <a:endParaRPr lang="en-US" dirty="0" smtClean="0"/>
        </a:p>
      </dgm:t>
    </dgm:pt>
    <dgm:pt modelId="{EC32A97E-B8B7-A54E-99F2-D0736795D3F3}" type="parTrans" cxnId="{A5168688-9F98-D34B-8F07-BB8FD12FCFB2}">
      <dgm:prSet/>
      <dgm:spPr/>
      <dgm:t>
        <a:bodyPr/>
        <a:lstStyle/>
        <a:p>
          <a:endParaRPr lang="en-US"/>
        </a:p>
      </dgm:t>
    </dgm:pt>
    <dgm:pt modelId="{A2F69B64-FE3E-F14D-AB98-C4CC63D459DC}" type="sibTrans" cxnId="{A5168688-9F98-D34B-8F07-BB8FD12FCFB2}">
      <dgm:prSet/>
      <dgm:spPr/>
      <dgm:t>
        <a:bodyPr/>
        <a:lstStyle/>
        <a:p>
          <a:endParaRPr lang="en-US"/>
        </a:p>
      </dgm:t>
    </dgm:pt>
    <dgm:pt modelId="{937FEF67-07CF-E742-BE11-A4901B0353DB}">
      <dgm:prSet/>
      <dgm:spPr/>
      <dgm:t>
        <a:bodyPr/>
        <a:lstStyle/>
        <a:p>
          <a:r>
            <a:rPr lang="en-US" dirty="0" smtClean="0"/>
            <a:t>Provides a secure remote logon capability</a:t>
          </a:r>
          <a:endParaRPr lang="en-US" dirty="0"/>
        </a:p>
      </dgm:t>
    </dgm:pt>
    <dgm:pt modelId="{CEB67E0A-B176-F945-BE59-FC23F010C85D}" type="parTrans" cxnId="{5D4406FD-43E1-BA48-862A-9D18DAAFE815}">
      <dgm:prSet/>
      <dgm:spPr/>
      <dgm:t>
        <a:bodyPr/>
        <a:lstStyle/>
        <a:p>
          <a:endParaRPr lang="en-US"/>
        </a:p>
      </dgm:t>
    </dgm:pt>
    <dgm:pt modelId="{0CA2D9D0-7B45-0C4B-BA90-28075915E776}" type="sibTrans" cxnId="{5D4406FD-43E1-BA48-862A-9D18DAAFE815}">
      <dgm:prSet/>
      <dgm:spPr/>
      <dgm:t>
        <a:bodyPr/>
        <a:lstStyle/>
        <a:p>
          <a:endParaRPr lang="en-US"/>
        </a:p>
      </dgm:t>
    </dgm:pt>
    <dgm:pt modelId="{9DEF363F-5789-0F41-BD43-8DAE36A3C228}" type="pres">
      <dgm:prSet presAssocID="{C3DF89FE-6EC5-5D45-A5C8-5597F53E4ABB}" presName="linear" presStyleCnt="0">
        <dgm:presLayoutVars>
          <dgm:dir/>
          <dgm:animLvl val="lvl"/>
          <dgm:resizeHandles val="exact"/>
        </dgm:presLayoutVars>
      </dgm:prSet>
      <dgm:spPr/>
      <dgm:t>
        <a:bodyPr/>
        <a:lstStyle/>
        <a:p>
          <a:endParaRPr lang="en-US"/>
        </a:p>
      </dgm:t>
    </dgm:pt>
    <dgm:pt modelId="{9C798197-D43B-2940-9813-CE543AB58200}" type="pres">
      <dgm:prSet presAssocID="{CA935393-4EA1-234F-803F-34F644A658E2}" presName="parentLin" presStyleCnt="0"/>
      <dgm:spPr/>
      <dgm:t>
        <a:bodyPr/>
        <a:lstStyle/>
        <a:p>
          <a:endParaRPr lang="en-US"/>
        </a:p>
      </dgm:t>
    </dgm:pt>
    <dgm:pt modelId="{53DD65BC-A1CB-CC43-92D5-3C5AC98187DD}" type="pres">
      <dgm:prSet presAssocID="{CA935393-4EA1-234F-803F-34F644A658E2}" presName="parentLeftMargin" presStyleLbl="node1" presStyleIdx="0" presStyleCnt="3"/>
      <dgm:spPr/>
      <dgm:t>
        <a:bodyPr/>
        <a:lstStyle/>
        <a:p>
          <a:endParaRPr lang="en-US"/>
        </a:p>
      </dgm:t>
    </dgm:pt>
    <dgm:pt modelId="{C8B4E259-BCC3-7F40-8607-ED6D35B210E4}" type="pres">
      <dgm:prSet presAssocID="{CA935393-4EA1-234F-803F-34F644A658E2}" presName="parentText" presStyleLbl="node1" presStyleIdx="0" presStyleCnt="3">
        <dgm:presLayoutVars>
          <dgm:chMax val="0"/>
          <dgm:bulletEnabled val="1"/>
        </dgm:presLayoutVars>
      </dgm:prSet>
      <dgm:spPr/>
      <dgm:t>
        <a:bodyPr/>
        <a:lstStyle/>
        <a:p>
          <a:endParaRPr lang="en-US"/>
        </a:p>
      </dgm:t>
    </dgm:pt>
    <dgm:pt modelId="{66C21E82-DF8A-5840-83FA-AF99F1E55EDB}" type="pres">
      <dgm:prSet presAssocID="{CA935393-4EA1-234F-803F-34F644A658E2}" presName="negativeSpace" presStyleCnt="0"/>
      <dgm:spPr/>
      <dgm:t>
        <a:bodyPr/>
        <a:lstStyle/>
        <a:p>
          <a:endParaRPr lang="en-US"/>
        </a:p>
      </dgm:t>
    </dgm:pt>
    <dgm:pt modelId="{82256389-DBE1-1E43-9B52-123A1DC9060B}" type="pres">
      <dgm:prSet presAssocID="{CA935393-4EA1-234F-803F-34F644A658E2}" presName="childText" presStyleLbl="conFgAcc1" presStyleIdx="0" presStyleCnt="3">
        <dgm:presLayoutVars>
          <dgm:bulletEnabled val="1"/>
        </dgm:presLayoutVars>
      </dgm:prSet>
      <dgm:spPr/>
      <dgm:t>
        <a:bodyPr/>
        <a:lstStyle/>
        <a:p>
          <a:endParaRPr lang="en-US"/>
        </a:p>
      </dgm:t>
    </dgm:pt>
    <dgm:pt modelId="{9B3CF11D-665A-7943-8E43-B534AC27E5B0}" type="pres">
      <dgm:prSet presAssocID="{3DF913AF-4654-B54F-A1D8-DF5A0169CB80}" presName="spaceBetweenRectangles" presStyleCnt="0"/>
      <dgm:spPr/>
      <dgm:t>
        <a:bodyPr/>
        <a:lstStyle/>
        <a:p>
          <a:endParaRPr lang="en-US"/>
        </a:p>
      </dgm:t>
    </dgm:pt>
    <dgm:pt modelId="{A40EE06A-E1B8-3E48-BC5F-77BD88A23497}" type="pres">
      <dgm:prSet presAssocID="{D8A1628D-5E21-EF4E-83C3-C3F8696E3764}" presName="parentLin" presStyleCnt="0"/>
      <dgm:spPr/>
      <dgm:t>
        <a:bodyPr/>
        <a:lstStyle/>
        <a:p>
          <a:endParaRPr lang="en-US"/>
        </a:p>
      </dgm:t>
    </dgm:pt>
    <dgm:pt modelId="{8CCC454A-8557-F447-A8F9-A9F58FF113C7}" type="pres">
      <dgm:prSet presAssocID="{D8A1628D-5E21-EF4E-83C3-C3F8696E3764}" presName="parentLeftMargin" presStyleLbl="node1" presStyleIdx="0" presStyleCnt="3"/>
      <dgm:spPr/>
      <dgm:t>
        <a:bodyPr/>
        <a:lstStyle/>
        <a:p>
          <a:endParaRPr lang="en-US"/>
        </a:p>
      </dgm:t>
    </dgm:pt>
    <dgm:pt modelId="{16842EA1-ABE4-1B43-BD11-9297803576A9}" type="pres">
      <dgm:prSet presAssocID="{D8A1628D-5E21-EF4E-83C3-C3F8696E3764}" presName="parentText" presStyleLbl="node1" presStyleIdx="1" presStyleCnt="3">
        <dgm:presLayoutVars>
          <dgm:chMax val="0"/>
          <dgm:bulletEnabled val="1"/>
        </dgm:presLayoutVars>
      </dgm:prSet>
      <dgm:spPr/>
      <dgm:t>
        <a:bodyPr/>
        <a:lstStyle/>
        <a:p>
          <a:endParaRPr lang="en-US"/>
        </a:p>
      </dgm:t>
    </dgm:pt>
    <dgm:pt modelId="{87789EEF-622D-2D4A-92C5-F19260A53108}" type="pres">
      <dgm:prSet presAssocID="{D8A1628D-5E21-EF4E-83C3-C3F8696E3764}" presName="negativeSpace" presStyleCnt="0"/>
      <dgm:spPr/>
      <dgm:t>
        <a:bodyPr/>
        <a:lstStyle/>
        <a:p>
          <a:endParaRPr lang="en-US"/>
        </a:p>
      </dgm:t>
    </dgm:pt>
    <dgm:pt modelId="{A0D58A0F-A216-EC42-B296-29E91105868E}" type="pres">
      <dgm:prSet presAssocID="{D8A1628D-5E21-EF4E-83C3-C3F8696E3764}" presName="childText" presStyleLbl="conFgAcc1" presStyleIdx="1" presStyleCnt="3">
        <dgm:presLayoutVars>
          <dgm:bulletEnabled val="1"/>
        </dgm:presLayoutVars>
      </dgm:prSet>
      <dgm:spPr/>
      <dgm:t>
        <a:bodyPr/>
        <a:lstStyle/>
        <a:p>
          <a:endParaRPr lang="en-US"/>
        </a:p>
      </dgm:t>
    </dgm:pt>
    <dgm:pt modelId="{C560C627-1272-194E-803D-3EC9F717519B}" type="pres">
      <dgm:prSet presAssocID="{140970F1-9ED3-C44F-9B07-4C95897BBB8E}" presName="spaceBetweenRectangles" presStyleCnt="0"/>
      <dgm:spPr/>
      <dgm:t>
        <a:bodyPr/>
        <a:lstStyle/>
        <a:p>
          <a:endParaRPr lang="en-US"/>
        </a:p>
      </dgm:t>
    </dgm:pt>
    <dgm:pt modelId="{B7896CD4-F500-E247-8D79-F379D0F54F91}" type="pres">
      <dgm:prSet presAssocID="{09BDBF18-ABFB-7D43-BE60-54B18D1E594F}" presName="parentLin" presStyleCnt="0"/>
      <dgm:spPr/>
      <dgm:t>
        <a:bodyPr/>
        <a:lstStyle/>
        <a:p>
          <a:endParaRPr lang="en-US"/>
        </a:p>
      </dgm:t>
    </dgm:pt>
    <dgm:pt modelId="{F00D89DD-5986-CE4A-BAD7-B1D9B066BD54}" type="pres">
      <dgm:prSet presAssocID="{09BDBF18-ABFB-7D43-BE60-54B18D1E594F}" presName="parentLeftMargin" presStyleLbl="node1" presStyleIdx="1" presStyleCnt="3"/>
      <dgm:spPr/>
      <dgm:t>
        <a:bodyPr/>
        <a:lstStyle/>
        <a:p>
          <a:endParaRPr lang="en-US"/>
        </a:p>
      </dgm:t>
    </dgm:pt>
    <dgm:pt modelId="{FB8C0EA4-AFBB-4944-BE90-6F25E148D45A}" type="pres">
      <dgm:prSet presAssocID="{09BDBF18-ABFB-7D43-BE60-54B18D1E594F}" presName="parentText" presStyleLbl="node1" presStyleIdx="2" presStyleCnt="3">
        <dgm:presLayoutVars>
          <dgm:chMax val="0"/>
          <dgm:bulletEnabled val="1"/>
        </dgm:presLayoutVars>
      </dgm:prSet>
      <dgm:spPr/>
      <dgm:t>
        <a:bodyPr/>
        <a:lstStyle/>
        <a:p>
          <a:endParaRPr lang="en-US"/>
        </a:p>
      </dgm:t>
    </dgm:pt>
    <dgm:pt modelId="{DCF33931-B585-1F41-B9F3-5DDA1C1B54F2}" type="pres">
      <dgm:prSet presAssocID="{09BDBF18-ABFB-7D43-BE60-54B18D1E594F}" presName="negativeSpace" presStyleCnt="0"/>
      <dgm:spPr/>
      <dgm:t>
        <a:bodyPr/>
        <a:lstStyle/>
        <a:p>
          <a:endParaRPr lang="en-US"/>
        </a:p>
      </dgm:t>
    </dgm:pt>
    <dgm:pt modelId="{327423B3-D8FB-9245-8688-C9516DC3604E}" type="pres">
      <dgm:prSet presAssocID="{09BDBF18-ABFB-7D43-BE60-54B18D1E594F}" presName="childText" presStyleLbl="conFgAcc1" presStyleIdx="2" presStyleCnt="3">
        <dgm:presLayoutVars>
          <dgm:bulletEnabled val="1"/>
        </dgm:presLayoutVars>
      </dgm:prSet>
      <dgm:spPr/>
      <dgm:t>
        <a:bodyPr/>
        <a:lstStyle/>
        <a:p>
          <a:endParaRPr lang="en-US"/>
        </a:p>
      </dgm:t>
    </dgm:pt>
  </dgm:ptLst>
  <dgm:cxnLst>
    <dgm:cxn modelId="{9BA97A7A-452F-3341-B6C6-A259BA496C54}" srcId="{CA935393-4EA1-234F-803F-34F644A658E2}" destId="{6EE82137-5A8E-A945-A72E-A3FC98E7E008}" srcOrd="0" destOrd="0" parTransId="{901872B2-2AA2-FB4C-AE71-05D9C2F1170A}" sibTransId="{9B6400B0-3ACF-1848-866C-B0A329FD3002}"/>
    <dgm:cxn modelId="{C656FB1A-CC75-43D3-87D6-3D9D29DCDCB0}" type="presOf" srcId="{937FEF67-07CF-E742-BE11-A4901B0353DB}" destId="{327423B3-D8FB-9245-8688-C9516DC3604E}" srcOrd="0" destOrd="0" presId="urn:microsoft.com/office/officeart/2005/8/layout/list1"/>
    <dgm:cxn modelId="{B1F8F364-4FF6-4BF2-8465-5A7FB4A309CD}" type="presOf" srcId="{D8A1628D-5E21-EF4E-83C3-C3F8696E3764}" destId="{8CCC454A-8557-F447-A8F9-A9F58FF113C7}" srcOrd="0" destOrd="0" presId="urn:microsoft.com/office/officeart/2005/8/layout/list1"/>
    <dgm:cxn modelId="{5D32A20F-BC9E-B244-93BA-F6E4B5B2D055}" srcId="{C3DF89FE-6EC5-5D45-A5C8-5597F53E4ABB}" destId="{D8A1628D-5E21-EF4E-83C3-C3F8696E3764}" srcOrd="1" destOrd="0" parTransId="{508119DE-C413-3644-A272-E48C291DB023}" sibTransId="{140970F1-9ED3-C44F-9B07-4C95897BBB8E}"/>
    <dgm:cxn modelId="{8286BDF6-813B-1940-928C-327B2623A9A3}" srcId="{D8A1628D-5E21-EF4E-83C3-C3F8696E3764}" destId="{50E772FF-B840-F542-95EC-5F248D703BE8}" srcOrd="1" destOrd="0" parTransId="{FB4E154E-89C4-A945-A903-446CAA3F338D}" sibTransId="{D7157926-DCD8-5C46-8F14-CEAD9D24D2A3}"/>
    <dgm:cxn modelId="{FCB4EEEA-36B5-41C9-B819-AFAEA5494E3B}" type="presOf" srcId="{65A67A12-DE66-DA46-A351-AE7FC2BB1D27}" destId="{A0D58A0F-A216-EC42-B296-29E91105868E}" srcOrd="0" destOrd="0" presId="urn:microsoft.com/office/officeart/2005/8/layout/list1"/>
    <dgm:cxn modelId="{A5168688-9F98-D34B-8F07-BB8FD12FCFB2}" srcId="{C3DF89FE-6EC5-5D45-A5C8-5597F53E4ABB}" destId="{09BDBF18-ABFB-7D43-BE60-54B18D1E594F}" srcOrd="2" destOrd="0" parTransId="{EC32A97E-B8B7-A54E-99F2-D0736795D3F3}" sibTransId="{A2F69B64-FE3E-F14D-AB98-C4CC63D459DC}"/>
    <dgm:cxn modelId="{8F8C8630-5798-44DA-BA32-71ED09ED9629}" type="presOf" srcId="{6EE82137-5A8E-A945-A72E-A3FC98E7E008}" destId="{82256389-DBE1-1E43-9B52-123A1DC9060B}" srcOrd="0" destOrd="0" presId="urn:microsoft.com/office/officeart/2005/8/layout/list1"/>
    <dgm:cxn modelId="{6E45AA36-0DF3-5F48-BE99-B2CB0A3C2046}" srcId="{C3DF89FE-6EC5-5D45-A5C8-5597F53E4ABB}" destId="{CA935393-4EA1-234F-803F-34F644A658E2}" srcOrd="0" destOrd="0" parTransId="{F712E788-C2F6-754B-85BD-A0B4E84B52B6}" sibTransId="{3DF913AF-4654-B54F-A1D8-DF5A0169CB80}"/>
    <dgm:cxn modelId="{E9B83A0E-086A-BE48-A727-26B875C4E325}" srcId="{D8A1628D-5E21-EF4E-83C3-C3F8696E3764}" destId="{65A67A12-DE66-DA46-A351-AE7FC2BB1D27}" srcOrd="0" destOrd="0" parTransId="{C48EDD6A-6483-EC41-AFDF-55D007A9C354}" sibTransId="{1BBA0581-355B-2B48-BA15-78D0DDCB8712}"/>
    <dgm:cxn modelId="{ADA9CC91-0D9E-4D68-836B-5074DDBAC3BA}" type="presOf" srcId="{C3DF89FE-6EC5-5D45-A5C8-5597F53E4ABB}" destId="{9DEF363F-5789-0F41-BD43-8DAE36A3C228}" srcOrd="0" destOrd="0" presId="urn:microsoft.com/office/officeart/2005/8/layout/list1"/>
    <dgm:cxn modelId="{255B636A-9D06-4910-A588-B0E0B5BCE9AC}" type="presOf" srcId="{09BDBF18-ABFB-7D43-BE60-54B18D1E594F}" destId="{F00D89DD-5986-CE4A-BAD7-B1D9B066BD54}" srcOrd="0" destOrd="0" presId="urn:microsoft.com/office/officeart/2005/8/layout/list1"/>
    <dgm:cxn modelId="{AF63745F-3AEC-4468-9376-FEC5514F14C0}" type="presOf" srcId="{D8A1628D-5E21-EF4E-83C3-C3F8696E3764}" destId="{16842EA1-ABE4-1B43-BD11-9297803576A9}" srcOrd="1" destOrd="0" presId="urn:microsoft.com/office/officeart/2005/8/layout/list1"/>
    <dgm:cxn modelId="{AAB01BAF-6656-44EA-9AA1-2DFBE8C3E5C4}" type="presOf" srcId="{CA935393-4EA1-234F-803F-34F644A658E2}" destId="{53DD65BC-A1CB-CC43-92D5-3C5AC98187DD}" srcOrd="0" destOrd="0" presId="urn:microsoft.com/office/officeart/2005/8/layout/list1"/>
    <dgm:cxn modelId="{5D4406FD-43E1-BA48-862A-9D18DAAFE815}" srcId="{09BDBF18-ABFB-7D43-BE60-54B18D1E594F}" destId="{937FEF67-07CF-E742-BE11-A4901B0353DB}" srcOrd="0" destOrd="0" parTransId="{CEB67E0A-B176-F945-BE59-FC23F010C85D}" sibTransId="{0CA2D9D0-7B45-0C4B-BA90-28075915E776}"/>
    <dgm:cxn modelId="{0C95D6AC-7969-4DB5-AE1C-38E15C9161F2}" type="presOf" srcId="{50E772FF-B840-F542-95EC-5F248D703BE8}" destId="{A0D58A0F-A216-EC42-B296-29E91105868E}" srcOrd="0" destOrd="1" presId="urn:microsoft.com/office/officeart/2005/8/layout/list1"/>
    <dgm:cxn modelId="{EC6499E9-9DD5-465E-B09E-FFFA109CA510}" type="presOf" srcId="{09BDBF18-ABFB-7D43-BE60-54B18D1E594F}" destId="{FB8C0EA4-AFBB-4944-BE90-6F25E148D45A}" srcOrd="1" destOrd="0" presId="urn:microsoft.com/office/officeart/2005/8/layout/list1"/>
    <dgm:cxn modelId="{931E2C91-2157-449D-957C-199FD1C59CC0}" type="presOf" srcId="{CA935393-4EA1-234F-803F-34F644A658E2}" destId="{C8B4E259-BCC3-7F40-8607-ED6D35B210E4}" srcOrd="1" destOrd="0" presId="urn:microsoft.com/office/officeart/2005/8/layout/list1"/>
    <dgm:cxn modelId="{DFFBE109-760E-4E39-94F6-9A0BAC81F031}" type="presParOf" srcId="{9DEF363F-5789-0F41-BD43-8DAE36A3C228}" destId="{9C798197-D43B-2940-9813-CE543AB58200}" srcOrd="0" destOrd="0" presId="urn:microsoft.com/office/officeart/2005/8/layout/list1"/>
    <dgm:cxn modelId="{4BD2966A-1BDA-4567-9E80-CEBB90AFDB93}" type="presParOf" srcId="{9C798197-D43B-2940-9813-CE543AB58200}" destId="{53DD65BC-A1CB-CC43-92D5-3C5AC98187DD}" srcOrd="0" destOrd="0" presId="urn:microsoft.com/office/officeart/2005/8/layout/list1"/>
    <dgm:cxn modelId="{63801D37-B5C8-4390-A5F6-11FAC7B81180}" type="presParOf" srcId="{9C798197-D43B-2940-9813-CE543AB58200}" destId="{C8B4E259-BCC3-7F40-8607-ED6D35B210E4}" srcOrd="1" destOrd="0" presId="urn:microsoft.com/office/officeart/2005/8/layout/list1"/>
    <dgm:cxn modelId="{BD643DC2-2178-416F-BFAA-9D4AC2E0FC53}" type="presParOf" srcId="{9DEF363F-5789-0F41-BD43-8DAE36A3C228}" destId="{66C21E82-DF8A-5840-83FA-AF99F1E55EDB}" srcOrd="1" destOrd="0" presId="urn:microsoft.com/office/officeart/2005/8/layout/list1"/>
    <dgm:cxn modelId="{E707993F-10CA-48EC-82C5-35446DE57534}" type="presParOf" srcId="{9DEF363F-5789-0F41-BD43-8DAE36A3C228}" destId="{82256389-DBE1-1E43-9B52-123A1DC9060B}" srcOrd="2" destOrd="0" presId="urn:microsoft.com/office/officeart/2005/8/layout/list1"/>
    <dgm:cxn modelId="{0AF74D13-5A85-4F52-A039-707DD7799341}" type="presParOf" srcId="{9DEF363F-5789-0F41-BD43-8DAE36A3C228}" destId="{9B3CF11D-665A-7943-8E43-B534AC27E5B0}" srcOrd="3" destOrd="0" presId="urn:microsoft.com/office/officeart/2005/8/layout/list1"/>
    <dgm:cxn modelId="{FA5F62F4-0802-4013-9B0A-E3C531B97D90}" type="presParOf" srcId="{9DEF363F-5789-0F41-BD43-8DAE36A3C228}" destId="{A40EE06A-E1B8-3E48-BC5F-77BD88A23497}" srcOrd="4" destOrd="0" presId="urn:microsoft.com/office/officeart/2005/8/layout/list1"/>
    <dgm:cxn modelId="{33F23F97-9CE8-4905-AF6E-D08B34EBF0A7}" type="presParOf" srcId="{A40EE06A-E1B8-3E48-BC5F-77BD88A23497}" destId="{8CCC454A-8557-F447-A8F9-A9F58FF113C7}" srcOrd="0" destOrd="0" presId="urn:microsoft.com/office/officeart/2005/8/layout/list1"/>
    <dgm:cxn modelId="{7480A022-7E23-4ECB-A8FE-8A26FBE99956}" type="presParOf" srcId="{A40EE06A-E1B8-3E48-BC5F-77BD88A23497}" destId="{16842EA1-ABE4-1B43-BD11-9297803576A9}" srcOrd="1" destOrd="0" presId="urn:microsoft.com/office/officeart/2005/8/layout/list1"/>
    <dgm:cxn modelId="{CF56CEB7-EFC6-402E-B8FB-734732FCC89D}" type="presParOf" srcId="{9DEF363F-5789-0F41-BD43-8DAE36A3C228}" destId="{87789EEF-622D-2D4A-92C5-F19260A53108}" srcOrd="5" destOrd="0" presId="urn:microsoft.com/office/officeart/2005/8/layout/list1"/>
    <dgm:cxn modelId="{5F38F6FB-0927-4699-92AD-6C371659D9B7}" type="presParOf" srcId="{9DEF363F-5789-0F41-BD43-8DAE36A3C228}" destId="{A0D58A0F-A216-EC42-B296-29E91105868E}" srcOrd="6" destOrd="0" presId="urn:microsoft.com/office/officeart/2005/8/layout/list1"/>
    <dgm:cxn modelId="{9F28B05B-50E0-4C38-ABE2-0BD10E6131DC}" type="presParOf" srcId="{9DEF363F-5789-0F41-BD43-8DAE36A3C228}" destId="{C560C627-1272-194E-803D-3EC9F717519B}" srcOrd="7" destOrd="0" presId="urn:microsoft.com/office/officeart/2005/8/layout/list1"/>
    <dgm:cxn modelId="{341F7CEF-19AE-4A05-93B5-F1EF7AC0D313}" type="presParOf" srcId="{9DEF363F-5789-0F41-BD43-8DAE36A3C228}" destId="{B7896CD4-F500-E247-8D79-F379D0F54F91}" srcOrd="8" destOrd="0" presId="urn:microsoft.com/office/officeart/2005/8/layout/list1"/>
    <dgm:cxn modelId="{2084C56D-6C1C-4AC5-AAE1-E022F4425DD3}" type="presParOf" srcId="{B7896CD4-F500-E247-8D79-F379D0F54F91}" destId="{F00D89DD-5986-CE4A-BAD7-B1D9B066BD54}" srcOrd="0" destOrd="0" presId="urn:microsoft.com/office/officeart/2005/8/layout/list1"/>
    <dgm:cxn modelId="{053CC034-48F1-45E0-963B-4F9144D8CDC7}" type="presParOf" srcId="{B7896CD4-F500-E247-8D79-F379D0F54F91}" destId="{FB8C0EA4-AFBB-4944-BE90-6F25E148D45A}" srcOrd="1" destOrd="0" presId="urn:microsoft.com/office/officeart/2005/8/layout/list1"/>
    <dgm:cxn modelId="{C1F53546-46DF-4974-BB16-BD20D0A42791}" type="presParOf" srcId="{9DEF363F-5789-0F41-BD43-8DAE36A3C228}" destId="{DCF33931-B585-1F41-B9F3-5DDA1C1B54F2}" srcOrd="9" destOrd="0" presId="urn:microsoft.com/office/officeart/2005/8/layout/list1"/>
    <dgm:cxn modelId="{9BECF2BD-F82C-4060-A2B9-4E96DF510CA9}" type="presParOf" srcId="{9DEF363F-5789-0F41-BD43-8DAE36A3C228}" destId="{327423B3-D8FB-9245-8688-C9516DC3604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F4016-30B0-412D-9986-00B7EF93BF3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C54CD0E-AF95-4254-BD7A-2FA62B493369}">
      <dgm:prSet phldrT="[Text]"/>
      <dgm:spPr/>
      <dgm:t>
        <a:bodyPr/>
        <a:lstStyle/>
        <a:p>
          <a:pPr algn="ctr"/>
          <a:r>
            <a:rPr lang="en-US" dirty="0" smtClean="0">
              <a:ea typeface="+mn-ea"/>
              <a:cs typeface="+mn-cs"/>
            </a:rPr>
            <a:t>IP</a:t>
          </a:r>
          <a:endParaRPr lang="en-US" dirty="0"/>
        </a:p>
      </dgm:t>
    </dgm:pt>
    <dgm:pt modelId="{B21BA0EF-1229-4736-AA8C-357148AC7435}" type="parTrans" cxnId="{F5C4A843-4A6F-4D9F-8FF7-6AF2FFBEA54F}">
      <dgm:prSet/>
      <dgm:spPr/>
      <dgm:t>
        <a:bodyPr/>
        <a:lstStyle/>
        <a:p>
          <a:endParaRPr lang="en-US"/>
        </a:p>
      </dgm:t>
    </dgm:pt>
    <dgm:pt modelId="{272B7204-6C59-44DB-8259-9043ED698F7B}" type="sibTrans" cxnId="{F5C4A843-4A6F-4D9F-8FF7-6AF2FFBEA54F}">
      <dgm:prSet/>
      <dgm:spPr/>
      <dgm:t>
        <a:bodyPr/>
        <a:lstStyle/>
        <a:p>
          <a:endParaRPr lang="en-US"/>
        </a:p>
      </dgm:t>
    </dgm:pt>
    <dgm:pt modelId="{B66300C9-A53E-4A11-83E5-498071193EBD}">
      <dgm:prSet phldrT="[Text]"/>
      <dgm:spPr/>
      <dgm:t>
        <a:bodyPr/>
        <a:lstStyle/>
        <a:p>
          <a:r>
            <a:rPr lang="en-US" dirty="0" smtClean="0"/>
            <a:t>Initially developed for the DARPA internet project</a:t>
          </a:r>
          <a:endParaRPr lang="en-US" dirty="0"/>
        </a:p>
      </dgm:t>
    </dgm:pt>
    <dgm:pt modelId="{77966BA4-55E0-4A95-B01D-62E37A4F77DA}" type="parTrans" cxnId="{AB0F50A0-0D8C-4B7A-9096-47C9356E2488}">
      <dgm:prSet/>
      <dgm:spPr/>
      <dgm:t>
        <a:bodyPr/>
        <a:lstStyle/>
        <a:p>
          <a:endParaRPr lang="en-US"/>
        </a:p>
      </dgm:t>
    </dgm:pt>
    <dgm:pt modelId="{47B53135-E372-49EB-9A73-EDD04B797818}" type="sibTrans" cxnId="{AB0F50A0-0D8C-4B7A-9096-47C9356E2488}">
      <dgm:prSet/>
      <dgm:spPr/>
      <dgm:t>
        <a:bodyPr/>
        <a:lstStyle/>
        <a:p>
          <a:endParaRPr lang="en-US"/>
        </a:p>
      </dgm:t>
    </dgm:pt>
    <dgm:pt modelId="{71DAF426-3486-4DE7-BFA4-F6536C4E7C9C}">
      <dgm:prSet/>
      <dgm:spPr/>
      <dgm:t>
        <a:bodyPr/>
        <a:lstStyle/>
        <a:p>
          <a:r>
            <a:rPr lang="en-US" dirty="0" smtClean="0"/>
            <a:t>Protocol is needed to access a particular network</a:t>
          </a:r>
        </a:p>
      </dgm:t>
    </dgm:pt>
    <dgm:pt modelId="{BC8FA0FD-A011-41CE-B894-4019762FEF0D}" type="parTrans" cxnId="{14890541-8FB7-451B-BAD7-A26245475076}">
      <dgm:prSet/>
      <dgm:spPr/>
      <dgm:t>
        <a:bodyPr/>
        <a:lstStyle/>
        <a:p>
          <a:endParaRPr lang="en-US"/>
        </a:p>
      </dgm:t>
    </dgm:pt>
    <dgm:pt modelId="{331A3D47-9F3E-40BD-A240-6FC93ED277BB}" type="sibTrans" cxnId="{14890541-8FB7-451B-BAD7-A26245475076}">
      <dgm:prSet/>
      <dgm:spPr/>
      <dgm:t>
        <a:bodyPr/>
        <a:lstStyle/>
        <a:p>
          <a:endParaRPr lang="en-US"/>
        </a:p>
      </dgm:t>
    </dgm:pt>
    <dgm:pt modelId="{E6680F50-F0C3-4CA5-8E62-9F6F15AF02BE}" type="pres">
      <dgm:prSet presAssocID="{73CF4016-30B0-412D-9986-00B7EF93BF35}" presName="linear" presStyleCnt="0">
        <dgm:presLayoutVars>
          <dgm:animLvl val="lvl"/>
          <dgm:resizeHandles val="exact"/>
        </dgm:presLayoutVars>
      </dgm:prSet>
      <dgm:spPr/>
      <dgm:t>
        <a:bodyPr/>
        <a:lstStyle/>
        <a:p>
          <a:endParaRPr lang="en-US"/>
        </a:p>
      </dgm:t>
    </dgm:pt>
    <dgm:pt modelId="{53AD34D2-7393-4FA4-90D6-EE283957169D}" type="pres">
      <dgm:prSet presAssocID="{8C54CD0E-AF95-4254-BD7A-2FA62B493369}" presName="parentText" presStyleLbl="node1" presStyleIdx="0" presStyleCnt="1" custScaleX="47665" custLinFactNeighborX="-19625" custLinFactNeighborY="3168">
        <dgm:presLayoutVars>
          <dgm:chMax val="0"/>
          <dgm:bulletEnabled val="1"/>
        </dgm:presLayoutVars>
      </dgm:prSet>
      <dgm:spPr/>
      <dgm:t>
        <a:bodyPr/>
        <a:lstStyle/>
        <a:p>
          <a:endParaRPr lang="en-US"/>
        </a:p>
      </dgm:t>
    </dgm:pt>
    <dgm:pt modelId="{0490F6D6-EED4-40C4-8A52-A86B0116BC68}" type="pres">
      <dgm:prSet presAssocID="{8C54CD0E-AF95-4254-BD7A-2FA62B493369}" presName="childText" presStyleLbl="revTx" presStyleIdx="0" presStyleCnt="1">
        <dgm:presLayoutVars>
          <dgm:bulletEnabled val="1"/>
        </dgm:presLayoutVars>
      </dgm:prSet>
      <dgm:spPr/>
      <dgm:t>
        <a:bodyPr/>
        <a:lstStyle/>
        <a:p>
          <a:endParaRPr lang="en-US"/>
        </a:p>
      </dgm:t>
    </dgm:pt>
  </dgm:ptLst>
  <dgm:cxnLst>
    <dgm:cxn modelId="{14890541-8FB7-451B-BAD7-A26245475076}" srcId="{8C54CD0E-AF95-4254-BD7A-2FA62B493369}" destId="{71DAF426-3486-4DE7-BFA4-F6536C4E7C9C}" srcOrd="1" destOrd="0" parTransId="{BC8FA0FD-A011-41CE-B894-4019762FEF0D}" sibTransId="{331A3D47-9F3E-40BD-A240-6FC93ED277BB}"/>
    <dgm:cxn modelId="{F2415EBF-C1E3-448C-880E-1D7D8AE41D82}" type="presOf" srcId="{71DAF426-3486-4DE7-BFA4-F6536C4E7C9C}" destId="{0490F6D6-EED4-40C4-8A52-A86B0116BC68}" srcOrd="0" destOrd="1" presId="urn:microsoft.com/office/officeart/2005/8/layout/vList2"/>
    <dgm:cxn modelId="{6D3961A0-125B-4930-B4BE-02581DED5ED8}" type="presOf" srcId="{8C54CD0E-AF95-4254-BD7A-2FA62B493369}" destId="{53AD34D2-7393-4FA4-90D6-EE283957169D}" srcOrd="0" destOrd="0" presId="urn:microsoft.com/office/officeart/2005/8/layout/vList2"/>
    <dgm:cxn modelId="{AB0F50A0-0D8C-4B7A-9096-47C9356E2488}" srcId="{8C54CD0E-AF95-4254-BD7A-2FA62B493369}" destId="{B66300C9-A53E-4A11-83E5-498071193EBD}" srcOrd="0" destOrd="0" parTransId="{77966BA4-55E0-4A95-B01D-62E37A4F77DA}" sibTransId="{47B53135-E372-49EB-9A73-EDD04B797818}"/>
    <dgm:cxn modelId="{79136228-C4C2-476B-B6D3-EFD696A9ADAD}" type="presOf" srcId="{73CF4016-30B0-412D-9986-00B7EF93BF35}" destId="{E6680F50-F0C3-4CA5-8E62-9F6F15AF02BE}" srcOrd="0" destOrd="0" presId="urn:microsoft.com/office/officeart/2005/8/layout/vList2"/>
    <dgm:cxn modelId="{DD9334A2-2315-4820-BCCB-9E54A072E0C0}" type="presOf" srcId="{B66300C9-A53E-4A11-83E5-498071193EBD}" destId="{0490F6D6-EED4-40C4-8A52-A86B0116BC68}" srcOrd="0" destOrd="0" presId="urn:microsoft.com/office/officeart/2005/8/layout/vList2"/>
    <dgm:cxn modelId="{F5C4A843-4A6F-4D9F-8FF7-6AF2FFBEA54F}" srcId="{73CF4016-30B0-412D-9986-00B7EF93BF35}" destId="{8C54CD0E-AF95-4254-BD7A-2FA62B493369}" srcOrd="0" destOrd="0" parTransId="{B21BA0EF-1229-4736-AA8C-357148AC7435}" sibTransId="{272B7204-6C59-44DB-8259-9043ED698F7B}"/>
    <dgm:cxn modelId="{3C8D407A-6D2A-438D-9C41-2A684C133F59}" type="presParOf" srcId="{E6680F50-F0C3-4CA5-8E62-9F6F15AF02BE}" destId="{53AD34D2-7393-4FA4-90D6-EE283957169D}" srcOrd="0" destOrd="0" presId="urn:microsoft.com/office/officeart/2005/8/layout/vList2"/>
    <dgm:cxn modelId="{C7F01653-4422-4817-86EE-3D6031610956}" type="presParOf" srcId="{E6680F50-F0C3-4CA5-8E62-9F6F15AF02BE}" destId="{0490F6D6-EED4-40C4-8A52-A86B0116BC6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AFB7F-5456-BD47-935F-7CB6CC5A09C7}">
      <dsp:nvSpPr>
        <dsp:cNvPr id="0" name=""/>
        <dsp:cNvSpPr/>
      </dsp:nvSpPr>
      <dsp:spPr>
        <a:xfrm>
          <a:off x="0" y="60959"/>
          <a:ext cx="3611880" cy="3611880"/>
        </a:xfrm>
        <a:prstGeom prst="pie">
          <a:avLst>
            <a:gd name="adj1" fmla="val 5400000"/>
            <a:gd name="adj2" fmla="val 16200000"/>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8D9DEC-FB76-764B-BC4C-295244F5471C}">
      <dsp:nvSpPr>
        <dsp:cNvPr id="0" name=""/>
        <dsp:cNvSpPr/>
      </dsp:nvSpPr>
      <dsp:spPr>
        <a:xfrm>
          <a:off x="1805940" y="60959"/>
          <a:ext cx="4213860" cy="361188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Syntax</a:t>
          </a:r>
          <a:endParaRPr lang="en-US" sz="3500" kern="1200" dirty="0"/>
        </a:p>
      </dsp:txBody>
      <dsp:txXfrm>
        <a:off x="1805940" y="60959"/>
        <a:ext cx="2106930" cy="1083566"/>
      </dsp:txXfrm>
    </dsp:sp>
    <dsp:sp modelId="{E1D14EB3-CD82-FC49-BA57-0BFAE77B0069}">
      <dsp:nvSpPr>
        <dsp:cNvPr id="0" name=""/>
        <dsp:cNvSpPr/>
      </dsp:nvSpPr>
      <dsp:spPr>
        <a:xfrm>
          <a:off x="632080" y="1144526"/>
          <a:ext cx="2347719" cy="2347719"/>
        </a:xfrm>
        <a:prstGeom prst="pie">
          <a:avLst>
            <a:gd name="adj1" fmla="val 5400000"/>
            <a:gd name="adj2" fmla="val 16200000"/>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1A1234E-E312-3242-8462-1FF8A9B08BBD}">
      <dsp:nvSpPr>
        <dsp:cNvPr id="0" name=""/>
        <dsp:cNvSpPr/>
      </dsp:nvSpPr>
      <dsp:spPr>
        <a:xfrm>
          <a:off x="1805940" y="1219207"/>
          <a:ext cx="4213860" cy="2347719"/>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Semantics</a:t>
          </a:r>
          <a:endParaRPr lang="en-US" sz="3500" kern="1200" dirty="0"/>
        </a:p>
      </dsp:txBody>
      <dsp:txXfrm>
        <a:off x="1805940" y="1219207"/>
        <a:ext cx="2106930" cy="1083562"/>
      </dsp:txXfrm>
    </dsp:sp>
    <dsp:sp modelId="{FF4CE6A2-5B10-D04B-9D67-96326171278C}">
      <dsp:nvSpPr>
        <dsp:cNvPr id="0" name=""/>
        <dsp:cNvSpPr/>
      </dsp:nvSpPr>
      <dsp:spPr>
        <a:xfrm>
          <a:off x="1264158" y="2228089"/>
          <a:ext cx="1083562" cy="1083562"/>
        </a:xfrm>
        <a:prstGeom prst="pie">
          <a:avLst>
            <a:gd name="adj1" fmla="val 5400000"/>
            <a:gd name="adj2" fmla="val 16200000"/>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AA1ECDF-0520-B54A-B19D-C424D014756F}">
      <dsp:nvSpPr>
        <dsp:cNvPr id="0" name=""/>
        <dsp:cNvSpPr/>
      </dsp:nvSpPr>
      <dsp:spPr>
        <a:xfrm>
          <a:off x="1805940" y="2228089"/>
          <a:ext cx="4213860" cy="1083562"/>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Timing</a:t>
          </a:r>
          <a:endParaRPr lang="en-US" sz="3500" kern="1200" dirty="0"/>
        </a:p>
      </dsp:txBody>
      <dsp:txXfrm>
        <a:off x="1805940" y="2228089"/>
        <a:ext cx="2106930" cy="1083562"/>
      </dsp:txXfrm>
    </dsp:sp>
    <dsp:sp modelId="{E7D23A61-B0FF-A349-870D-5C2D717C51B3}">
      <dsp:nvSpPr>
        <dsp:cNvPr id="0" name=""/>
        <dsp:cNvSpPr/>
      </dsp:nvSpPr>
      <dsp:spPr>
        <a:xfrm>
          <a:off x="3912870" y="60959"/>
          <a:ext cx="2106930" cy="108356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Format of data blocks</a:t>
          </a:r>
          <a:endParaRPr lang="en-US" sz="1700" kern="1200" dirty="0"/>
        </a:p>
      </dsp:txBody>
      <dsp:txXfrm>
        <a:off x="3912870" y="60959"/>
        <a:ext cx="2106930" cy="1083566"/>
      </dsp:txXfrm>
    </dsp:sp>
    <dsp:sp modelId="{2049F204-EB21-A648-A1F2-E97BB0B7A26A}">
      <dsp:nvSpPr>
        <dsp:cNvPr id="0" name=""/>
        <dsp:cNvSpPr/>
      </dsp:nvSpPr>
      <dsp:spPr>
        <a:xfrm>
          <a:off x="3912870" y="1144526"/>
          <a:ext cx="2106930" cy="1083562"/>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Control information for coordination and error handling</a:t>
          </a:r>
          <a:endParaRPr lang="en-US" sz="1700" kern="1200" dirty="0"/>
        </a:p>
      </dsp:txBody>
      <dsp:txXfrm>
        <a:off x="3912870" y="1144526"/>
        <a:ext cx="2106930" cy="1083562"/>
      </dsp:txXfrm>
    </dsp:sp>
    <dsp:sp modelId="{EE100653-BD3E-9749-A505-E903FCFB9F83}">
      <dsp:nvSpPr>
        <dsp:cNvPr id="0" name=""/>
        <dsp:cNvSpPr/>
      </dsp:nvSpPr>
      <dsp:spPr>
        <a:xfrm>
          <a:off x="3912870" y="2228089"/>
          <a:ext cx="2106930" cy="1083562"/>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Speed matching and sequencing</a:t>
          </a:r>
          <a:endParaRPr lang="en-US" sz="1700" kern="1200" dirty="0"/>
        </a:p>
      </dsp:txBody>
      <dsp:txXfrm>
        <a:off x="3912870" y="2228089"/>
        <a:ext cx="2106930" cy="10835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D3CCB-E7B6-2A45-AA43-F6096BC49063}">
      <dsp:nvSpPr>
        <dsp:cNvPr id="0" name=""/>
        <dsp:cNvSpPr/>
      </dsp:nvSpPr>
      <dsp:spPr>
        <a:xfrm>
          <a:off x="985"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Routing table indicates next router to which datagram is sent</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static or dynamic</a:t>
          </a:r>
          <a:endParaRPr kumimoji="1" lang="en-US" sz="1600" kern="1200" dirty="0"/>
        </a:p>
      </dsp:txBody>
      <dsp:txXfrm>
        <a:off x="47646" y="2233246"/>
        <a:ext cx="2365032" cy="1499814"/>
      </dsp:txXfrm>
    </dsp:sp>
    <dsp:sp modelId="{8F3DE74A-AF07-094F-B55C-6ADE790BF13D}">
      <dsp:nvSpPr>
        <dsp:cNvPr id="0" name=""/>
        <dsp:cNvSpPr/>
      </dsp:nvSpPr>
      <dsp:spPr>
        <a:xfrm>
          <a:off x="2473624" y="2225980"/>
          <a:ext cx="2538906" cy="2538906"/>
        </a:xfrm>
        <a:prstGeom prst="leftCircularArrow">
          <a:avLst>
            <a:gd name="adj1" fmla="val 2343"/>
            <a:gd name="adj2" fmla="val 282914"/>
            <a:gd name="adj3" fmla="val 2384235"/>
            <a:gd name="adj4" fmla="val 9350300"/>
            <a:gd name="adj5" fmla="val 2733"/>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865B17-4EF3-8D46-85EC-033445762FA4}">
      <dsp:nvSpPr>
        <dsp:cNvPr id="0" name=""/>
        <dsp:cNvSpPr/>
      </dsp:nvSpPr>
      <dsp:spPr>
        <a:xfrm>
          <a:off x="533410" y="3581402"/>
          <a:ext cx="2185204" cy="868983"/>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ES / routers maintain routing tables</a:t>
          </a:r>
          <a:endParaRPr lang="en-US" sz="1900" kern="1200" dirty="0"/>
        </a:p>
      </dsp:txBody>
      <dsp:txXfrm>
        <a:off x="558862" y="3606854"/>
        <a:ext cx="2134300" cy="818079"/>
      </dsp:txXfrm>
    </dsp:sp>
    <dsp:sp modelId="{7EDA048F-773F-284B-AE25-DFEA5ED75640}">
      <dsp:nvSpPr>
        <dsp:cNvPr id="0" name=""/>
        <dsp:cNvSpPr/>
      </dsp:nvSpPr>
      <dsp:spPr>
        <a:xfrm>
          <a:off x="3015747"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Source specifies route to be followed</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useful for security and priority</a:t>
          </a:r>
          <a:endParaRPr kumimoji="1" lang="en-US" sz="1600" kern="1200" dirty="0"/>
        </a:p>
      </dsp:txBody>
      <dsp:txXfrm>
        <a:off x="3062408" y="2667738"/>
        <a:ext cx="2365032" cy="1499814"/>
      </dsp:txXfrm>
    </dsp:sp>
    <dsp:sp modelId="{93A8D2E4-4B4C-E54E-8826-27F9A40DB6F5}">
      <dsp:nvSpPr>
        <dsp:cNvPr id="0" name=""/>
        <dsp:cNvSpPr/>
      </dsp:nvSpPr>
      <dsp:spPr>
        <a:xfrm>
          <a:off x="5476514" y="1556289"/>
          <a:ext cx="2826257" cy="2826257"/>
        </a:xfrm>
        <a:prstGeom prst="circularArrow">
          <a:avLst>
            <a:gd name="adj1" fmla="val 2105"/>
            <a:gd name="adj2" fmla="val 252761"/>
            <a:gd name="adj3" fmla="val 19571729"/>
            <a:gd name="adj4" fmla="val 12575511"/>
            <a:gd name="adj5" fmla="val 2455"/>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86FD58-5137-5C4F-9393-9054D9C9F042}">
      <dsp:nvSpPr>
        <dsp:cNvPr id="0" name=""/>
        <dsp:cNvSpPr/>
      </dsp:nvSpPr>
      <dsp:spPr>
        <a:xfrm>
          <a:off x="3562048" y="1752093"/>
          <a:ext cx="2185204" cy="868983"/>
        </a:xfrm>
        <a:prstGeom prst="roundRect">
          <a:avLst>
            <a:gd name="adj" fmla="val 10000"/>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Source routing</a:t>
          </a:r>
          <a:endParaRPr lang="en-US" sz="1900" kern="1200" dirty="0"/>
        </a:p>
      </dsp:txBody>
      <dsp:txXfrm>
        <a:off x="3587500" y="1777545"/>
        <a:ext cx="2134300" cy="818079"/>
      </dsp:txXfrm>
    </dsp:sp>
    <dsp:sp modelId="{183D70E6-E830-6E46-B288-2E5B6473051A}">
      <dsp:nvSpPr>
        <dsp:cNvPr id="0" name=""/>
        <dsp:cNvSpPr/>
      </dsp:nvSpPr>
      <dsp:spPr>
        <a:xfrm>
          <a:off x="6030509"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Each router appends its internet address to a list of addresses in the datagram</a:t>
          </a:r>
          <a:endParaRPr lang="en-US" sz="1600" kern="1200" dirty="0"/>
        </a:p>
        <a:p>
          <a:pPr marL="171450" lvl="1" indent="-171450" algn="l" defTabSz="711200">
            <a:lnSpc>
              <a:spcPct val="90000"/>
            </a:lnSpc>
            <a:spcBef>
              <a:spcPct val="0"/>
            </a:spcBef>
            <a:spcAft>
              <a:spcPct val="15000"/>
            </a:spcAft>
            <a:buChar char="••"/>
          </a:pPr>
          <a:r>
            <a:rPr lang="en-US" sz="1600" kern="1200" dirty="0" smtClean="0"/>
            <a:t>Useful for testing and debugging purposes</a:t>
          </a:r>
          <a:endParaRPr lang="en-US" sz="1600" kern="1200" dirty="0"/>
        </a:p>
      </dsp:txBody>
      <dsp:txXfrm>
        <a:off x="6077170" y="2233246"/>
        <a:ext cx="2365032" cy="1499814"/>
      </dsp:txXfrm>
    </dsp:sp>
    <dsp:sp modelId="{EDF8CD31-5092-7241-85B3-D6D021F3EB21}">
      <dsp:nvSpPr>
        <dsp:cNvPr id="0" name=""/>
        <dsp:cNvSpPr/>
      </dsp:nvSpPr>
      <dsp:spPr>
        <a:xfrm>
          <a:off x="6255563" y="3748873"/>
          <a:ext cx="2185204" cy="868983"/>
        </a:xfrm>
        <a:prstGeom prst="roundRect">
          <a:avLst>
            <a:gd name="adj" fmla="val 10000"/>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Route recording</a:t>
          </a:r>
          <a:endParaRPr lang="en-US" sz="1900" kern="1200" dirty="0"/>
        </a:p>
      </dsp:txBody>
      <dsp:txXfrm>
        <a:off x="6281015" y="3774325"/>
        <a:ext cx="2134300" cy="8180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A0D29-7C8B-4F36-A222-7F36BBFC7EBC}">
      <dsp:nvSpPr>
        <dsp:cNvPr id="0" name=""/>
        <dsp:cNvSpPr/>
      </dsp:nvSpPr>
      <dsp:spPr>
        <a:xfrm>
          <a:off x="311705" y="158"/>
          <a:ext cx="3767137" cy="226028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interface with a higher layer</a:t>
          </a:r>
          <a:endParaRPr lang="en-US" sz="3500" kern="1200" dirty="0"/>
        </a:p>
      </dsp:txBody>
      <dsp:txXfrm>
        <a:off x="311705" y="158"/>
        <a:ext cx="3767137" cy="2260282"/>
      </dsp:txXfrm>
    </dsp:sp>
    <dsp:sp modelId="{0CFFBC35-7F01-4A0B-8E72-9AB2D645F8D3}">
      <dsp:nvSpPr>
        <dsp:cNvPr id="0" name=""/>
        <dsp:cNvSpPr/>
      </dsp:nvSpPr>
      <dsp:spPr>
        <a:xfrm>
          <a:off x="4455556" y="158"/>
          <a:ext cx="3767137" cy="226028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actual protocol format and mechanisms</a:t>
          </a:r>
          <a:endParaRPr lang="en-US" sz="3500" kern="1200" dirty="0"/>
        </a:p>
      </dsp:txBody>
      <dsp:txXfrm>
        <a:off x="4455556" y="158"/>
        <a:ext cx="3767137" cy="22602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C6AB0-72F2-42DC-AD32-71C41B7BA51D}">
      <dsp:nvSpPr>
        <dsp:cNvPr id="0" name=""/>
        <dsp:cNvSpPr/>
      </dsp:nvSpPr>
      <dsp:spPr>
        <a:xfrm>
          <a:off x="76196" y="50802"/>
          <a:ext cx="2667000" cy="160019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Security</a:t>
          </a:r>
          <a:endParaRPr lang="en-US" sz="3300" kern="1200" dirty="0"/>
        </a:p>
      </dsp:txBody>
      <dsp:txXfrm>
        <a:off x="76196" y="50802"/>
        <a:ext cx="2667000" cy="1600199"/>
      </dsp:txXfrm>
    </dsp:sp>
    <dsp:sp modelId="{AEE04370-4E4E-4F43-B112-926A5A82A7A2}">
      <dsp:nvSpPr>
        <dsp:cNvPr id="0" name=""/>
        <dsp:cNvSpPr/>
      </dsp:nvSpPr>
      <dsp:spPr>
        <a:xfrm>
          <a:off x="2971811" y="1879606"/>
          <a:ext cx="2667000" cy="160019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Source routing</a:t>
          </a:r>
          <a:endParaRPr lang="en-US" sz="3300" kern="1200" dirty="0"/>
        </a:p>
      </dsp:txBody>
      <dsp:txXfrm>
        <a:off x="2971811" y="1879606"/>
        <a:ext cx="2667000" cy="1600199"/>
      </dsp:txXfrm>
    </dsp:sp>
    <dsp:sp modelId="{B1ADEF17-D8B7-4C58-AEDC-0F7866CAC011}">
      <dsp:nvSpPr>
        <dsp:cNvPr id="0" name=""/>
        <dsp:cNvSpPr/>
      </dsp:nvSpPr>
      <dsp:spPr>
        <a:xfrm>
          <a:off x="5867399" y="50802"/>
          <a:ext cx="2667000" cy="160019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Route recording</a:t>
          </a:r>
          <a:endParaRPr lang="en-US" sz="3300" kern="1200" dirty="0"/>
        </a:p>
      </dsp:txBody>
      <dsp:txXfrm>
        <a:off x="5867399" y="50802"/>
        <a:ext cx="2667000" cy="1600199"/>
      </dsp:txXfrm>
    </dsp:sp>
    <dsp:sp modelId="{4493177E-7584-4342-81EC-09B760F82BB5}">
      <dsp:nvSpPr>
        <dsp:cNvPr id="0" name=""/>
        <dsp:cNvSpPr/>
      </dsp:nvSpPr>
      <dsp:spPr>
        <a:xfrm>
          <a:off x="76196" y="3556002"/>
          <a:ext cx="2667000" cy="160019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Stream identification</a:t>
          </a:r>
          <a:endParaRPr lang="en-US" sz="3300" kern="1200" dirty="0"/>
        </a:p>
      </dsp:txBody>
      <dsp:txXfrm>
        <a:off x="76196" y="3556002"/>
        <a:ext cx="2667000" cy="1600199"/>
      </dsp:txXfrm>
    </dsp:sp>
    <dsp:sp modelId="{8CA1073F-1A10-4238-9285-C68F1B5B0234}">
      <dsp:nvSpPr>
        <dsp:cNvPr id="0" name=""/>
        <dsp:cNvSpPr/>
      </dsp:nvSpPr>
      <dsp:spPr>
        <a:xfrm>
          <a:off x="5867400" y="3632200"/>
          <a:ext cx="2667000" cy="160019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err="1" smtClean="0">
              <a:ea typeface="+mn-ea"/>
              <a:cs typeface="+mn-cs"/>
            </a:rPr>
            <a:t>Timestamping</a:t>
          </a:r>
          <a:endParaRPr lang="en-US" sz="3300" kern="1200" dirty="0"/>
        </a:p>
      </dsp:txBody>
      <dsp:txXfrm>
        <a:off x="5867400" y="3632200"/>
        <a:ext cx="2667000" cy="16001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A0997-9210-654D-A34E-9E5C19CFB308}">
      <dsp:nvSpPr>
        <dsp:cNvPr id="0" name=""/>
        <dsp:cNvSpPr/>
      </dsp:nvSpPr>
      <dsp:spPr>
        <a:xfrm>
          <a:off x="127295" y="735953"/>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Need MAC address to send to LAN host</a:t>
          </a:r>
          <a:endParaRPr lang="en-US" sz="2200" kern="1200" dirty="0"/>
        </a:p>
      </dsp:txBody>
      <dsp:txXfrm>
        <a:off x="127295" y="735953"/>
        <a:ext cx="7612380" cy="692034"/>
      </dsp:txXfrm>
    </dsp:sp>
    <dsp:sp modelId="{075BCA36-228E-684B-BAA7-43CABC777151}">
      <dsp:nvSpPr>
        <dsp:cNvPr id="0" name=""/>
        <dsp:cNvSpPr/>
      </dsp:nvSpPr>
      <dsp:spPr>
        <a:xfrm>
          <a:off x="127295" y="1427988"/>
          <a:ext cx="1781296" cy="1409700"/>
        </a:xfrm>
        <a:prstGeom prst="chevron">
          <a:avLst>
            <a:gd name="adj" fmla="val 70610"/>
          </a:avLst>
        </a:prstGeom>
        <a:solidFill>
          <a:schemeClr val="accent3">
            <a:shade val="50000"/>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93BD70A-3DB9-704A-9060-42F35229F2DB}">
      <dsp:nvSpPr>
        <dsp:cNvPr id="0" name=""/>
        <dsp:cNvSpPr/>
      </dsp:nvSpPr>
      <dsp:spPr>
        <a:xfrm>
          <a:off x="1197258" y="1427988"/>
          <a:ext cx="1781296" cy="1409700"/>
        </a:xfrm>
        <a:prstGeom prst="chevron">
          <a:avLst>
            <a:gd name="adj" fmla="val 70610"/>
          </a:avLst>
        </a:prstGeom>
        <a:solidFill>
          <a:schemeClr val="accent3">
            <a:shade val="50000"/>
            <a:hueOff val="0"/>
            <a:satOff val="0"/>
            <a:lumOff val="5137"/>
            <a:alphaOff val="0"/>
          </a:schemeClr>
        </a:solidFill>
        <a:ln w="12700" cap="flat" cmpd="sng" algn="ctr">
          <a:solidFill>
            <a:schemeClr val="accent3">
              <a:shade val="50000"/>
              <a:hueOff val="0"/>
              <a:satOff val="0"/>
              <a:lumOff val="513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8B71108-D21A-1448-A78D-07922597A5CE}">
      <dsp:nvSpPr>
        <dsp:cNvPr id="0" name=""/>
        <dsp:cNvSpPr/>
      </dsp:nvSpPr>
      <dsp:spPr>
        <a:xfrm>
          <a:off x="2268066" y="1427988"/>
          <a:ext cx="1781296" cy="1409700"/>
        </a:xfrm>
        <a:prstGeom prst="chevron">
          <a:avLst>
            <a:gd name="adj" fmla="val 70610"/>
          </a:avLst>
        </a:prstGeom>
        <a:solidFill>
          <a:schemeClr val="accent3">
            <a:shade val="50000"/>
            <a:hueOff val="0"/>
            <a:satOff val="0"/>
            <a:lumOff val="10275"/>
            <a:alphaOff val="0"/>
          </a:schemeClr>
        </a:solidFill>
        <a:ln w="12700" cap="flat" cmpd="sng" algn="ctr">
          <a:solidFill>
            <a:schemeClr val="accent3">
              <a:shade val="50000"/>
              <a:hueOff val="0"/>
              <a:satOff val="0"/>
              <a:lumOff val="1027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0A18238-CFDF-C248-9379-161335D54EED}">
      <dsp:nvSpPr>
        <dsp:cNvPr id="0" name=""/>
        <dsp:cNvSpPr/>
      </dsp:nvSpPr>
      <dsp:spPr>
        <a:xfrm>
          <a:off x="3338028" y="1427988"/>
          <a:ext cx="1781296" cy="1409700"/>
        </a:xfrm>
        <a:prstGeom prst="chevron">
          <a:avLst>
            <a:gd name="adj" fmla="val 70610"/>
          </a:avLst>
        </a:prstGeom>
        <a:solidFill>
          <a:schemeClr val="accent3">
            <a:shade val="50000"/>
            <a:hueOff val="0"/>
            <a:satOff val="0"/>
            <a:lumOff val="15412"/>
            <a:alphaOff val="0"/>
          </a:schemeClr>
        </a:solidFill>
        <a:ln w="12700" cap="flat" cmpd="sng" algn="ctr">
          <a:solidFill>
            <a:schemeClr val="accent3">
              <a:shade val="50000"/>
              <a:hueOff val="0"/>
              <a:satOff val="0"/>
              <a:lumOff val="15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934CB6-DECA-E64F-BCC8-632CCB43BFCD}">
      <dsp:nvSpPr>
        <dsp:cNvPr id="0" name=""/>
        <dsp:cNvSpPr/>
      </dsp:nvSpPr>
      <dsp:spPr>
        <a:xfrm>
          <a:off x="4408836" y="1427988"/>
          <a:ext cx="1781296" cy="1409700"/>
        </a:xfrm>
        <a:prstGeom prst="chevron">
          <a:avLst>
            <a:gd name="adj" fmla="val 70610"/>
          </a:avLst>
        </a:prstGeom>
        <a:solidFill>
          <a:schemeClr val="accent3">
            <a:shade val="50000"/>
            <a:hueOff val="0"/>
            <a:satOff val="0"/>
            <a:lumOff val="20550"/>
            <a:alphaOff val="0"/>
          </a:schemeClr>
        </a:solidFill>
        <a:ln w="12700" cap="flat" cmpd="sng" algn="ctr">
          <a:solidFill>
            <a:schemeClr val="accent3">
              <a:shade val="50000"/>
              <a:hueOff val="0"/>
              <a:satOff val="0"/>
              <a:lumOff val="2055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A26498D-0859-B04D-9090-637582CE7CB3}">
      <dsp:nvSpPr>
        <dsp:cNvPr id="0" name=""/>
        <dsp:cNvSpPr/>
      </dsp:nvSpPr>
      <dsp:spPr>
        <a:xfrm>
          <a:off x="5478799" y="1427988"/>
          <a:ext cx="1781296" cy="1409700"/>
        </a:xfrm>
        <a:prstGeom prst="chevron">
          <a:avLst>
            <a:gd name="adj" fmla="val 70610"/>
          </a:avLst>
        </a:prstGeom>
        <a:solidFill>
          <a:schemeClr val="accent3">
            <a:shade val="50000"/>
            <a:hueOff val="0"/>
            <a:satOff val="0"/>
            <a:lumOff val="25687"/>
            <a:alphaOff val="0"/>
          </a:schemeClr>
        </a:solidFill>
        <a:ln w="12700" cap="flat" cmpd="sng" algn="ctr">
          <a:solidFill>
            <a:schemeClr val="accent3">
              <a:shade val="50000"/>
              <a:hueOff val="0"/>
              <a:satOff val="0"/>
              <a:lumOff val="25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818484-F8C4-2F46-8637-4F655DEFDC81}">
      <dsp:nvSpPr>
        <dsp:cNvPr id="0" name=""/>
        <dsp:cNvSpPr/>
      </dsp:nvSpPr>
      <dsp:spPr>
        <a:xfrm>
          <a:off x="6549607" y="1427988"/>
          <a:ext cx="1781296" cy="1409700"/>
        </a:xfrm>
        <a:prstGeom prst="chevron">
          <a:avLst>
            <a:gd name="adj" fmla="val 70610"/>
          </a:avLst>
        </a:prstGeom>
        <a:solidFill>
          <a:schemeClr val="accent3">
            <a:shade val="50000"/>
            <a:hueOff val="0"/>
            <a:satOff val="0"/>
            <a:lumOff val="30825"/>
            <a:alphaOff val="0"/>
          </a:schemeClr>
        </a:solidFill>
        <a:ln w="12700" cap="flat" cmpd="sng" algn="ctr">
          <a:solidFill>
            <a:schemeClr val="accent3">
              <a:shade val="50000"/>
              <a:hueOff val="0"/>
              <a:satOff val="0"/>
              <a:lumOff val="3082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7081492-1BC7-2149-BDF8-AC19FC1B419F}">
      <dsp:nvSpPr>
        <dsp:cNvPr id="0" name=""/>
        <dsp:cNvSpPr/>
      </dsp:nvSpPr>
      <dsp:spPr>
        <a:xfrm>
          <a:off x="127295" y="1568958"/>
          <a:ext cx="7711340" cy="1127760"/>
        </a:xfrm>
        <a:prstGeom prst="re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Manual</a:t>
          </a:r>
          <a:endParaRPr lang="en-US" sz="1400" kern="1200" dirty="0"/>
        </a:p>
        <a:p>
          <a:pPr lvl="0" algn="l" defTabSz="622300">
            <a:lnSpc>
              <a:spcPct val="90000"/>
            </a:lnSpc>
            <a:spcBef>
              <a:spcPct val="0"/>
            </a:spcBef>
            <a:spcAft>
              <a:spcPct val="35000"/>
            </a:spcAft>
          </a:pPr>
          <a:r>
            <a:rPr lang="en-US" sz="1400" kern="1200" dirty="0" smtClean="0"/>
            <a:t>Included in network address</a:t>
          </a:r>
          <a:endParaRPr lang="en-US" sz="1400" kern="1200" dirty="0"/>
        </a:p>
        <a:p>
          <a:pPr lvl="0" algn="l" defTabSz="622300">
            <a:lnSpc>
              <a:spcPct val="90000"/>
            </a:lnSpc>
            <a:spcBef>
              <a:spcPct val="0"/>
            </a:spcBef>
            <a:spcAft>
              <a:spcPct val="35000"/>
            </a:spcAft>
          </a:pPr>
          <a:r>
            <a:rPr lang="en-US" sz="1400" kern="1200" dirty="0" smtClean="0"/>
            <a:t>Use central directory</a:t>
          </a:r>
          <a:endParaRPr lang="en-US" sz="1400" kern="1200" dirty="0"/>
        </a:p>
        <a:p>
          <a:pPr lvl="0" algn="l" defTabSz="622300">
            <a:lnSpc>
              <a:spcPct val="90000"/>
            </a:lnSpc>
            <a:spcBef>
              <a:spcPct val="0"/>
            </a:spcBef>
            <a:spcAft>
              <a:spcPct val="35000"/>
            </a:spcAft>
          </a:pPr>
          <a:r>
            <a:rPr lang="en-US" sz="1400" kern="1200" dirty="0" smtClean="0"/>
            <a:t>Use address resolution protocol</a:t>
          </a:r>
          <a:endParaRPr lang="en-US" sz="1400" kern="1200" dirty="0"/>
        </a:p>
      </dsp:txBody>
      <dsp:txXfrm>
        <a:off x="127295" y="1568958"/>
        <a:ext cx="7711340" cy="1127760"/>
      </dsp:txXfrm>
    </dsp:sp>
    <dsp:sp modelId="{1E016FDD-0C45-9D48-A984-49DF605FBA8C}">
      <dsp:nvSpPr>
        <dsp:cNvPr id="0" name=""/>
        <dsp:cNvSpPr/>
      </dsp:nvSpPr>
      <dsp:spPr>
        <a:xfrm>
          <a:off x="127295" y="2953512"/>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ARP (RFC 826) provides dynamic IP to Ethernet address mapping</a:t>
          </a:r>
          <a:endParaRPr lang="en-US" sz="2200" kern="1200" dirty="0"/>
        </a:p>
      </dsp:txBody>
      <dsp:txXfrm>
        <a:off x="127295" y="2953512"/>
        <a:ext cx="7612380" cy="692034"/>
      </dsp:txXfrm>
    </dsp:sp>
    <dsp:sp modelId="{60679F3C-8067-2943-A6C8-E441A3B23C75}">
      <dsp:nvSpPr>
        <dsp:cNvPr id="0" name=""/>
        <dsp:cNvSpPr/>
      </dsp:nvSpPr>
      <dsp:spPr>
        <a:xfrm>
          <a:off x="127295" y="3645546"/>
          <a:ext cx="1781296" cy="1409700"/>
        </a:xfrm>
        <a:prstGeom prst="chevron">
          <a:avLst>
            <a:gd name="adj" fmla="val 70610"/>
          </a:avLst>
        </a:prstGeom>
        <a:solidFill>
          <a:schemeClr val="accent3">
            <a:shade val="50000"/>
            <a:hueOff val="0"/>
            <a:satOff val="0"/>
            <a:lumOff val="35962"/>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F79770A-1AFE-0F45-A718-6E935EED30B9}">
      <dsp:nvSpPr>
        <dsp:cNvPr id="0" name=""/>
        <dsp:cNvSpPr/>
      </dsp:nvSpPr>
      <dsp:spPr>
        <a:xfrm>
          <a:off x="1197258" y="3645546"/>
          <a:ext cx="1781296" cy="1409700"/>
        </a:xfrm>
        <a:prstGeom prst="chevron">
          <a:avLst>
            <a:gd name="adj" fmla="val 70610"/>
          </a:avLst>
        </a:prstGeom>
        <a:solidFill>
          <a:schemeClr val="accent3">
            <a:shade val="50000"/>
            <a:hueOff val="0"/>
            <a:satOff val="0"/>
            <a:lumOff val="30825"/>
            <a:alphaOff val="0"/>
          </a:schemeClr>
        </a:solidFill>
        <a:ln w="12700" cap="flat" cmpd="sng" algn="ctr">
          <a:solidFill>
            <a:schemeClr val="accent3">
              <a:shade val="50000"/>
              <a:hueOff val="0"/>
              <a:satOff val="0"/>
              <a:lumOff val="3082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70D3CBA-D92C-E04E-8CA1-AD3FACA5AA79}">
      <dsp:nvSpPr>
        <dsp:cNvPr id="0" name=""/>
        <dsp:cNvSpPr/>
      </dsp:nvSpPr>
      <dsp:spPr>
        <a:xfrm>
          <a:off x="2268066" y="3645546"/>
          <a:ext cx="1781296" cy="1409700"/>
        </a:xfrm>
        <a:prstGeom prst="chevron">
          <a:avLst>
            <a:gd name="adj" fmla="val 70610"/>
          </a:avLst>
        </a:prstGeom>
        <a:solidFill>
          <a:schemeClr val="accent3">
            <a:shade val="50000"/>
            <a:hueOff val="0"/>
            <a:satOff val="0"/>
            <a:lumOff val="25687"/>
            <a:alphaOff val="0"/>
          </a:schemeClr>
        </a:solidFill>
        <a:ln w="12700" cap="flat" cmpd="sng" algn="ctr">
          <a:solidFill>
            <a:schemeClr val="accent3">
              <a:shade val="50000"/>
              <a:hueOff val="0"/>
              <a:satOff val="0"/>
              <a:lumOff val="25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52259A5-F5FF-3E41-ABB9-2C23A2A09248}">
      <dsp:nvSpPr>
        <dsp:cNvPr id="0" name=""/>
        <dsp:cNvSpPr/>
      </dsp:nvSpPr>
      <dsp:spPr>
        <a:xfrm>
          <a:off x="3338028" y="3645546"/>
          <a:ext cx="1781296" cy="1409700"/>
        </a:xfrm>
        <a:prstGeom prst="chevron">
          <a:avLst>
            <a:gd name="adj" fmla="val 70610"/>
          </a:avLst>
        </a:prstGeom>
        <a:solidFill>
          <a:schemeClr val="accent3">
            <a:shade val="50000"/>
            <a:hueOff val="0"/>
            <a:satOff val="0"/>
            <a:lumOff val="20550"/>
            <a:alphaOff val="0"/>
          </a:schemeClr>
        </a:solidFill>
        <a:ln w="12700" cap="flat" cmpd="sng" algn="ctr">
          <a:solidFill>
            <a:schemeClr val="accent3">
              <a:shade val="50000"/>
              <a:hueOff val="0"/>
              <a:satOff val="0"/>
              <a:lumOff val="2055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63EA8FA-D313-054A-841A-72B22BFA3C5C}">
      <dsp:nvSpPr>
        <dsp:cNvPr id="0" name=""/>
        <dsp:cNvSpPr/>
      </dsp:nvSpPr>
      <dsp:spPr>
        <a:xfrm>
          <a:off x="4408836" y="3645546"/>
          <a:ext cx="1781296" cy="1409700"/>
        </a:xfrm>
        <a:prstGeom prst="chevron">
          <a:avLst>
            <a:gd name="adj" fmla="val 70610"/>
          </a:avLst>
        </a:prstGeom>
        <a:solidFill>
          <a:schemeClr val="accent3">
            <a:shade val="50000"/>
            <a:hueOff val="0"/>
            <a:satOff val="0"/>
            <a:lumOff val="15412"/>
            <a:alphaOff val="0"/>
          </a:schemeClr>
        </a:solidFill>
        <a:ln w="12700" cap="flat" cmpd="sng" algn="ctr">
          <a:solidFill>
            <a:schemeClr val="accent3">
              <a:shade val="50000"/>
              <a:hueOff val="0"/>
              <a:satOff val="0"/>
              <a:lumOff val="15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FB8AA77-1EE8-F242-8034-06A4183763CD}">
      <dsp:nvSpPr>
        <dsp:cNvPr id="0" name=""/>
        <dsp:cNvSpPr/>
      </dsp:nvSpPr>
      <dsp:spPr>
        <a:xfrm>
          <a:off x="5478799" y="3645546"/>
          <a:ext cx="1781296" cy="1409700"/>
        </a:xfrm>
        <a:prstGeom prst="chevron">
          <a:avLst>
            <a:gd name="adj" fmla="val 70610"/>
          </a:avLst>
        </a:prstGeom>
        <a:solidFill>
          <a:schemeClr val="accent3">
            <a:shade val="50000"/>
            <a:hueOff val="0"/>
            <a:satOff val="0"/>
            <a:lumOff val="10275"/>
            <a:alphaOff val="0"/>
          </a:schemeClr>
        </a:solidFill>
        <a:ln w="12700" cap="flat" cmpd="sng" algn="ctr">
          <a:solidFill>
            <a:schemeClr val="accent3">
              <a:shade val="50000"/>
              <a:hueOff val="0"/>
              <a:satOff val="0"/>
              <a:lumOff val="1027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238E57E-0A2D-0A48-B34E-53617E8EE242}">
      <dsp:nvSpPr>
        <dsp:cNvPr id="0" name=""/>
        <dsp:cNvSpPr/>
      </dsp:nvSpPr>
      <dsp:spPr>
        <a:xfrm>
          <a:off x="6549607" y="3645546"/>
          <a:ext cx="1781296" cy="1409700"/>
        </a:xfrm>
        <a:prstGeom prst="chevron">
          <a:avLst>
            <a:gd name="adj" fmla="val 70610"/>
          </a:avLst>
        </a:prstGeom>
        <a:solidFill>
          <a:schemeClr val="accent3">
            <a:shade val="50000"/>
            <a:hueOff val="0"/>
            <a:satOff val="0"/>
            <a:lumOff val="5137"/>
            <a:alphaOff val="0"/>
          </a:schemeClr>
        </a:solidFill>
        <a:ln w="12700" cap="flat" cmpd="sng" algn="ctr">
          <a:solidFill>
            <a:schemeClr val="accent3">
              <a:shade val="50000"/>
              <a:hueOff val="0"/>
              <a:satOff val="0"/>
              <a:lumOff val="513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0465A38-DB75-5046-A024-B2D6F3712531}">
      <dsp:nvSpPr>
        <dsp:cNvPr id="0" name=""/>
        <dsp:cNvSpPr/>
      </dsp:nvSpPr>
      <dsp:spPr>
        <a:xfrm>
          <a:off x="127295" y="3786516"/>
          <a:ext cx="7711340" cy="1127760"/>
        </a:xfrm>
        <a:prstGeom prst="re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Source broadcasts ARP request</a:t>
          </a:r>
          <a:endParaRPr lang="en-US" sz="1400" kern="1200" dirty="0"/>
        </a:p>
        <a:p>
          <a:pPr lvl="0" algn="l" defTabSz="622300">
            <a:lnSpc>
              <a:spcPct val="90000"/>
            </a:lnSpc>
            <a:spcBef>
              <a:spcPct val="0"/>
            </a:spcBef>
            <a:spcAft>
              <a:spcPct val="35000"/>
            </a:spcAft>
          </a:pPr>
          <a:r>
            <a:rPr lang="en-US" sz="1400" kern="1200" dirty="0" smtClean="0"/>
            <a:t>Destination replies with ARP response</a:t>
          </a:r>
          <a:endParaRPr lang="en-US" sz="1400" kern="1200" dirty="0"/>
        </a:p>
      </dsp:txBody>
      <dsp:txXfrm>
        <a:off x="127295" y="3786516"/>
        <a:ext cx="7711340" cy="11277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CAAA-C358-4835-BC6B-E8938B2FD008}">
      <dsp:nvSpPr>
        <dsp:cNvPr id="0" name=""/>
        <dsp:cNvSpPr/>
      </dsp:nvSpPr>
      <dsp:spPr>
        <a:xfrm rot="16200000">
          <a:off x="-232569" y="232569"/>
          <a:ext cx="4351338" cy="3886200"/>
        </a:xfrm>
        <a:prstGeom prst="flowChartManualOperati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kumimoji="1" lang="en-US" sz="2400" kern="1200" dirty="0" smtClean="0"/>
            <a:t>Requirements for new types of service</a:t>
          </a:r>
          <a:endParaRPr lang="en-US" sz="2400" kern="1200" dirty="0"/>
        </a:p>
        <a:p>
          <a:pPr marL="228600" lvl="1" indent="-228600" algn="l" defTabSz="889000">
            <a:lnSpc>
              <a:spcPct val="90000"/>
            </a:lnSpc>
            <a:spcBef>
              <a:spcPct val="0"/>
            </a:spcBef>
            <a:spcAft>
              <a:spcPct val="15000"/>
            </a:spcAft>
            <a:buChar char="••"/>
          </a:pPr>
          <a:r>
            <a:rPr kumimoji="1" lang="en-US" sz="2000" kern="1200" dirty="0" smtClean="0"/>
            <a:t>Address configuration</a:t>
          </a:r>
        </a:p>
        <a:p>
          <a:pPr marL="228600" lvl="1" indent="-228600" algn="l" defTabSz="889000">
            <a:lnSpc>
              <a:spcPct val="90000"/>
            </a:lnSpc>
            <a:spcBef>
              <a:spcPct val="0"/>
            </a:spcBef>
            <a:spcAft>
              <a:spcPct val="15000"/>
            </a:spcAft>
            <a:buChar char="••"/>
          </a:pPr>
          <a:r>
            <a:rPr kumimoji="1" lang="en-US" sz="2000" kern="1200" dirty="0" smtClean="0"/>
            <a:t>routing flexibility</a:t>
          </a:r>
          <a:endParaRPr lang="en-US" sz="2000" kern="1200" dirty="0"/>
        </a:p>
        <a:p>
          <a:pPr marL="228600" lvl="1" indent="-228600" algn="l" defTabSz="889000">
            <a:lnSpc>
              <a:spcPct val="90000"/>
            </a:lnSpc>
            <a:spcBef>
              <a:spcPct val="0"/>
            </a:spcBef>
            <a:spcAft>
              <a:spcPct val="15000"/>
            </a:spcAft>
            <a:buChar char="••"/>
          </a:pPr>
          <a:r>
            <a:rPr kumimoji="1" lang="en-US" sz="2000" kern="1200" dirty="0" smtClean="0"/>
            <a:t>Traffic support</a:t>
          </a:r>
          <a:endParaRPr lang="en-US" sz="2000" kern="1200" dirty="0"/>
        </a:p>
      </dsp:txBody>
      <dsp:txXfrm rot="5400000">
        <a:off x="0" y="870268"/>
        <a:ext cx="3886200" cy="26108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28984-F711-4D38-A49C-EE8552E5425D}">
      <dsp:nvSpPr>
        <dsp:cNvPr id="0" name=""/>
        <dsp:cNvSpPr/>
      </dsp:nvSpPr>
      <dsp:spPr>
        <a:xfrm rot="16200000">
          <a:off x="-952500" y="952500"/>
          <a:ext cx="5410200" cy="3505200"/>
        </a:xfrm>
        <a:prstGeom prst="flowChartManualOperati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0813" bIns="0" numCol="1" spcCol="1270" anchor="t" anchorCtr="0">
          <a:noAutofit/>
        </a:bodyPr>
        <a:lstStyle/>
        <a:p>
          <a:pPr lvl="0" algn="l" defTabSz="1066800">
            <a:lnSpc>
              <a:spcPct val="90000"/>
            </a:lnSpc>
            <a:spcBef>
              <a:spcPct val="0"/>
            </a:spcBef>
            <a:spcAft>
              <a:spcPct val="35000"/>
            </a:spcAft>
          </a:pPr>
          <a:r>
            <a:rPr kumimoji="1" lang="en-US" sz="2400" kern="1200" dirty="0" smtClean="0"/>
            <a:t>Address space exhaustion:</a:t>
          </a:r>
          <a:endParaRPr lang="en-US" sz="2400" kern="1200" dirty="0"/>
        </a:p>
        <a:p>
          <a:pPr marL="171450" lvl="1" indent="-171450" algn="l" defTabSz="844550">
            <a:lnSpc>
              <a:spcPct val="90000"/>
            </a:lnSpc>
            <a:spcBef>
              <a:spcPct val="0"/>
            </a:spcBef>
            <a:spcAft>
              <a:spcPct val="15000"/>
            </a:spcAft>
            <a:buChar char="••"/>
          </a:pPr>
          <a:r>
            <a:rPr kumimoji="1" lang="en-US" sz="1900" kern="1200" dirty="0" smtClean="0"/>
            <a:t>Two level addressing (network and host) wastes space</a:t>
          </a:r>
          <a:endParaRPr lang="en-US" sz="1900" kern="1200" dirty="0"/>
        </a:p>
        <a:p>
          <a:pPr marL="171450" lvl="1" indent="-171450" algn="l" defTabSz="844550">
            <a:lnSpc>
              <a:spcPct val="90000"/>
            </a:lnSpc>
            <a:spcBef>
              <a:spcPct val="0"/>
            </a:spcBef>
            <a:spcAft>
              <a:spcPct val="15000"/>
            </a:spcAft>
            <a:buChar char="••"/>
          </a:pPr>
          <a:r>
            <a:rPr kumimoji="1" lang="en-US" sz="1900" kern="1200" dirty="0" smtClean="0"/>
            <a:t>Network addresses used even if not connected</a:t>
          </a:r>
        </a:p>
        <a:p>
          <a:pPr marL="171450" lvl="1" indent="-171450" algn="l" defTabSz="844550">
            <a:lnSpc>
              <a:spcPct val="90000"/>
            </a:lnSpc>
            <a:spcBef>
              <a:spcPct val="0"/>
            </a:spcBef>
            <a:spcAft>
              <a:spcPct val="15000"/>
            </a:spcAft>
            <a:buChar char="••"/>
          </a:pPr>
          <a:r>
            <a:rPr kumimoji="1" lang="en-US" sz="1900" kern="1200" dirty="0" smtClean="0"/>
            <a:t>Growth of networks and the Internet</a:t>
          </a:r>
        </a:p>
        <a:p>
          <a:pPr marL="171450" lvl="1" indent="-171450" algn="l" defTabSz="844550">
            <a:lnSpc>
              <a:spcPct val="90000"/>
            </a:lnSpc>
            <a:spcBef>
              <a:spcPct val="0"/>
            </a:spcBef>
            <a:spcAft>
              <a:spcPct val="15000"/>
            </a:spcAft>
            <a:buChar char="••"/>
          </a:pPr>
          <a:r>
            <a:rPr kumimoji="1" lang="en-US" sz="1900" kern="1200" dirty="0" smtClean="0"/>
            <a:t>Extended use of TCP/IP</a:t>
          </a:r>
        </a:p>
        <a:p>
          <a:pPr marL="171450" lvl="1" indent="-171450" algn="l" defTabSz="844550">
            <a:lnSpc>
              <a:spcPct val="90000"/>
            </a:lnSpc>
            <a:spcBef>
              <a:spcPct val="0"/>
            </a:spcBef>
            <a:spcAft>
              <a:spcPct val="15000"/>
            </a:spcAft>
            <a:buChar char="••"/>
          </a:pPr>
          <a:r>
            <a:rPr kumimoji="1" lang="en-US" sz="1900" kern="1200" dirty="0" smtClean="0"/>
            <a:t>Single address per host</a:t>
          </a:r>
        </a:p>
      </dsp:txBody>
      <dsp:txXfrm rot="5400000">
        <a:off x="0" y="1082040"/>
        <a:ext cx="3505200" cy="324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E254A-96F0-4DA1-A8F8-F4F7B84A117F}">
      <dsp:nvSpPr>
        <dsp:cNvPr id="0" name=""/>
        <dsp:cNvSpPr/>
      </dsp:nvSpPr>
      <dsp:spPr>
        <a:xfrm>
          <a:off x="0" y="456339"/>
          <a:ext cx="8001000" cy="2116800"/>
        </a:xfrm>
        <a:prstGeom prst="rect">
          <a:avLst/>
        </a:prstGeom>
        <a:solidFill>
          <a:schemeClr val="bg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67" tIns="583184" rIns="620967" bIns="199136" numCol="1" spcCol="1270" anchor="t" anchorCtr="0">
          <a:noAutofit/>
        </a:bodyPr>
        <a:lstStyle/>
        <a:p>
          <a:pPr marL="285750" lvl="1" indent="-285750" algn="l" defTabSz="1244600">
            <a:lnSpc>
              <a:spcPct val="90000"/>
            </a:lnSpc>
            <a:spcBef>
              <a:spcPct val="0"/>
            </a:spcBef>
            <a:spcAft>
              <a:spcPct val="15000"/>
            </a:spcAft>
            <a:buChar char="••"/>
          </a:pPr>
          <a:r>
            <a:rPr kumimoji="1" lang="en-US" sz="2800" kern="1200" dirty="0" err="1" smtClean="0"/>
            <a:t>Unicast</a:t>
          </a:r>
          <a:r>
            <a:rPr kumimoji="1" lang="en-US" sz="2800" kern="1200" dirty="0" smtClean="0"/>
            <a:t> - single interface address</a:t>
          </a:r>
          <a:endParaRPr lang="en-US" sz="2800" kern="1200" dirty="0"/>
        </a:p>
        <a:p>
          <a:pPr marL="285750" lvl="1" indent="-285750" algn="l" defTabSz="1244600">
            <a:lnSpc>
              <a:spcPct val="90000"/>
            </a:lnSpc>
            <a:spcBef>
              <a:spcPct val="0"/>
            </a:spcBef>
            <a:spcAft>
              <a:spcPct val="15000"/>
            </a:spcAft>
            <a:buChar char="••"/>
          </a:pPr>
          <a:r>
            <a:rPr kumimoji="1" lang="en-US" sz="2800" kern="1200" dirty="0" err="1" smtClean="0"/>
            <a:t>Anycast</a:t>
          </a:r>
          <a:r>
            <a:rPr kumimoji="1" lang="en-US" sz="2800" kern="1200" dirty="0" smtClean="0"/>
            <a:t> - one of a set of interface addresses</a:t>
          </a:r>
        </a:p>
        <a:p>
          <a:pPr marL="285750" lvl="1" indent="-285750" algn="l" defTabSz="1244600">
            <a:lnSpc>
              <a:spcPct val="90000"/>
            </a:lnSpc>
            <a:spcBef>
              <a:spcPct val="0"/>
            </a:spcBef>
            <a:spcAft>
              <a:spcPct val="15000"/>
            </a:spcAft>
            <a:buChar char="••"/>
          </a:pPr>
          <a:r>
            <a:rPr kumimoji="1" lang="en-US" sz="2800" kern="1200" dirty="0" smtClean="0"/>
            <a:t>Multicast - all of a set of interfaces</a:t>
          </a:r>
        </a:p>
      </dsp:txBody>
      <dsp:txXfrm>
        <a:off x="0" y="456339"/>
        <a:ext cx="8001000" cy="2116800"/>
      </dsp:txXfrm>
    </dsp:sp>
    <dsp:sp modelId="{6DC963C9-26C7-466F-9E79-E260B845B30A}">
      <dsp:nvSpPr>
        <dsp:cNvPr id="0" name=""/>
        <dsp:cNvSpPr/>
      </dsp:nvSpPr>
      <dsp:spPr>
        <a:xfrm>
          <a:off x="400050" y="43059"/>
          <a:ext cx="5600700" cy="8265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1244600">
            <a:lnSpc>
              <a:spcPct val="90000"/>
            </a:lnSpc>
            <a:spcBef>
              <a:spcPct val="0"/>
            </a:spcBef>
            <a:spcAft>
              <a:spcPct val="35000"/>
            </a:spcAft>
          </a:pPr>
          <a:r>
            <a:rPr kumimoji="1" lang="en-US" sz="2800" kern="1200" dirty="0" smtClean="0"/>
            <a:t>Three types of addresses:</a:t>
          </a:r>
          <a:endParaRPr lang="en-US" sz="2800" kern="1200" dirty="0"/>
        </a:p>
      </dsp:txBody>
      <dsp:txXfrm>
        <a:off x="440399" y="83408"/>
        <a:ext cx="5520002" cy="745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EB822-17DD-4075-B892-33B8BA71ABA9}">
      <dsp:nvSpPr>
        <dsp:cNvPr id="0" name=""/>
        <dsp:cNvSpPr/>
      </dsp:nvSpPr>
      <dsp:spPr>
        <a:xfrm>
          <a:off x="0" y="13479"/>
          <a:ext cx="8229600" cy="8634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Connection-oriented</a:t>
          </a:r>
          <a:endParaRPr lang="en-US" sz="3600" kern="1200" dirty="0"/>
        </a:p>
      </dsp:txBody>
      <dsp:txXfrm>
        <a:off x="42151" y="55630"/>
        <a:ext cx="8145298" cy="779158"/>
      </dsp:txXfrm>
    </dsp:sp>
    <dsp:sp modelId="{D10FB310-E8E1-40EB-94D8-470F85797CD5}">
      <dsp:nvSpPr>
        <dsp:cNvPr id="0" name=""/>
        <dsp:cNvSpPr/>
      </dsp:nvSpPr>
      <dsp:spPr>
        <a:xfrm>
          <a:off x="0" y="876939"/>
          <a:ext cx="8229600"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smtClean="0"/>
            <a:t>Establishment, maintenance and termination of a logical connection between TS users</a:t>
          </a:r>
        </a:p>
        <a:p>
          <a:pPr marL="285750" lvl="1" indent="-285750" algn="l" defTabSz="1244600">
            <a:lnSpc>
              <a:spcPct val="90000"/>
            </a:lnSpc>
            <a:spcBef>
              <a:spcPct val="0"/>
            </a:spcBef>
            <a:spcAft>
              <a:spcPct val="20000"/>
            </a:spcAft>
            <a:buChar char="••"/>
          </a:pPr>
          <a:r>
            <a:rPr lang="en-US" sz="2800" kern="1200" dirty="0" smtClean="0"/>
            <a:t>Has a wide variety of applications</a:t>
          </a:r>
        </a:p>
        <a:p>
          <a:pPr marL="285750" lvl="1" indent="-285750" algn="l" defTabSz="1244600">
            <a:lnSpc>
              <a:spcPct val="90000"/>
            </a:lnSpc>
            <a:spcBef>
              <a:spcPct val="0"/>
            </a:spcBef>
            <a:spcAft>
              <a:spcPct val="20000"/>
            </a:spcAft>
            <a:buChar char="••"/>
          </a:pPr>
          <a:r>
            <a:rPr lang="en-US" sz="2800" kern="1200" dirty="0" smtClean="0"/>
            <a:t>Most common</a:t>
          </a:r>
        </a:p>
        <a:p>
          <a:pPr marL="285750" lvl="1" indent="-285750" algn="l" defTabSz="1244600">
            <a:lnSpc>
              <a:spcPct val="90000"/>
            </a:lnSpc>
            <a:spcBef>
              <a:spcPct val="0"/>
            </a:spcBef>
            <a:spcAft>
              <a:spcPct val="20000"/>
            </a:spcAft>
            <a:buChar char="••"/>
          </a:pPr>
          <a:r>
            <a:rPr lang="en-US" sz="2800" kern="1200" dirty="0" smtClean="0"/>
            <a:t>Implies service is reliable</a:t>
          </a:r>
        </a:p>
      </dsp:txBody>
      <dsp:txXfrm>
        <a:off x="0" y="876939"/>
        <a:ext cx="8229600" cy="2310120"/>
      </dsp:txXfrm>
    </dsp:sp>
    <dsp:sp modelId="{59F74F2B-4F01-42DD-A338-C17F0EBD43BB}">
      <dsp:nvSpPr>
        <dsp:cNvPr id="0" name=""/>
        <dsp:cNvSpPr/>
      </dsp:nvSpPr>
      <dsp:spPr>
        <a:xfrm>
          <a:off x="0" y="3187060"/>
          <a:ext cx="8229600" cy="8634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Connectionless or datagram service</a:t>
          </a:r>
        </a:p>
      </dsp:txBody>
      <dsp:txXfrm>
        <a:off x="42151" y="3229211"/>
        <a:ext cx="8145298" cy="7791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A6B0B-3E8D-4F99-99F6-A63547244F0C}">
      <dsp:nvSpPr>
        <dsp:cNvPr id="0" name=""/>
        <dsp:cNvSpPr/>
      </dsp:nvSpPr>
      <dsp:spPr>
        <a:xfrm>
          <a:off x="2769900" y="2033"/>
          <a:ext cx="2385000" cy="97829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Addressing </a:t>
          </a:r>
          <a:endParaRPr lang="en-US" sz="3800" kern="1200" dirty="0"/>
        </a:p>
      </dsp:txBody>
      <dsp:txXfrm>
        <a:off x="2769900" y="2033"/>
        <a:ext cx="2385000" cy="978296"/>
      </dsp:txXfrm>
    </dsp:sp>
    <dsp:sp modelId="{D40CE76B-7810-42E5-B73C-217E03EC4277}">
      <dsp:nvSpPr>
        <dsp:cNvPr id="0" name=""/>
        <dsp:cNvSpPr/>
      </dsp:nvSpPr>
      <dsp:spPr>
        <a:xfrm>
          <a:off x="2634900" y="1029245"/>
          <a:ext cx="2655000" cy="97829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Multiplexing</a:t>
          </a:r>
        </a:p>
      </dsp:txBody>
      <dsp:txXfrm>
        <a:off x="2634900" y="1029245"/>
        <a:ext cx="2655000" cy="978296"/>
      </dsp:txXfrm>
    </dsp:sp>
    <dsp:sp modelId="{1DA3F94D-9F0E-4C46-82C9-4029E13A557D}">
      <dsp:nvSpPr>
        <dsp:cNvPr id="0" name=""/>
        <dsp:cNvSpPr/>
      </dsp:nvSpPr>
      <dsp:spPr>
        <a:xfrm>
          <a:off x="2634900" y="2056457"/>
          <a:ext cx="2655000" cy="97829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Flow control</a:t>
          </a:r>
        </a:p>
      </dsp:txBody>
      <dsp:txXfrm>
        <a:off x="2634900" y="2056457"/>
        <a:ext cx="2655000" cy="978296"/>
      </dsp:txXfrm>
    </dsp:sp>
    <dsp:sp modelId="{3C0190D6-D058-41CB-8C6E-F1B67E31BF03}">
      <dsp:nvSpPr>
        <dsp:cNvPr id="0" name=""/>
        <dsp:cNvSpPr/>
      </dsp:nvSpPr>
      <dsp:spPr>
        <a:xfrm>
          <a:off x="2399" y="3083669"/>
          <a:ext cx="7920000" cy="97829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Connection establishment/termination</a:t>
          </a:r>
        </a:p>
      </dsp:txBody>
      <dsp:txXfrm>
        <a:off x="2399" y="3083669"/>
        <a:ext cx="7920000" cy="9782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6EC48-F3F2-724C-9CEC-9768F29D54CB}">
      <dsp:nvSpPr>
        <dsp:cNvPr id="0" name=""/>
        <dsp:cNvSpPr/>
      </dsp:nvSpPr>
      <dsp:spPr>
        <a:xfrm>
          <a:off x="0" y="0"/>
          <a:ext cx="6096000" cy="2336800"/>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a:lnSpc>
              <a:spcPct val="90000"/>
            </a:lnSpc>
            <a:spcBef>
              <a:spcPct val="0"/>
            </a:spcBef>
            <a:spcAft>
              <a:spcPct val="35000"/>
            </a:spcAft>
          </a:pPr>
          <a:r>
            <a:rPr lang="en-US" sz="4400" kern="1200" dirty="0" smtClean="0">
              <a:cs typeface="ＭＳ Ｐゴシック" pitchFamily="-110" charset="-128"/>
            </a:rPr>
            <a:t>Reasons for control:</a:t>
          </a:r>
          <a:endParaRPr lang="en-US" sz="4400" kern="1200" dirty="0"/>
        </a:p>
      </dsp:txBody>
      <dsp:txXfrm>
        <a:off x="0" y="0"/>
        <a:ext cx="6096000" cy="1261872"/>
      </dsp:txXfrm>
    </dsp:sp>
    <dsp:sp modelId="{874363E5-8129-2842-ACC5-E6EC8D8DDF7D}">
      <dsp:nvSpPr>
        <dsp:cNvPr id="0" name=""/>
        <dsp:cNvSpPr/>
      </dsp:nvSpPr>
      <dsp:spPr>
        <a:xfrm>
          <a:off x="0" y="1215136"/>
          <a:ext cx="3047999" cy="1074928"/>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kern="1200" dirty="0" smtClean="0"/>
            <a:t>User of the receiving transport entity cannot keep up with the flow</a:t>
          </a:r>
        </a:p>
      </dsp:txBody>
      <dsp:txXfrm>
        <a:off x="0" y="1215136"/>
        <a:ext cx="3047999" cy="1074928"/>
      </dsp:txXfrm>
    </dsp:sp>
    <dsp:sp modelId="{0DD31BD0-7E61-514A-9DE9-652B6F48678C}">
      <dsp:nvSpPr>
        <dsp:cNvPr id="0" name=""/>
        <dsp:cNvSpPr/>
      </dsp:nvSpPr>
      <dsp:spPr>
        <a:xfrm>
          <a:off x="3048000" y="1215136"/>
          <a:ext cx="3047999" cy="1074928"/>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kern="1200" dirty="0" smtClean="0"/>
            <a:t>Receiving transport entity itself cannot keep up with the flow of segments</a:t>
          </a:r>
          <a:endParaRPr lang="en-US" sz="2000" kern="1200" dirty="0"/>
        </a:p>
      </dsp:txBody>
      <dsp:txXfrm>
        <a:off x="3048000" y="1215136"/>
        <a:ext cx="3047999" cy="1074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975CB-9DE5-7244-A89A-0EF4497047CB}">
      <dsp:nvSpPr>
        <dsp:cNvPr id="0" name=""/>
        <dsp:cNvSpPr/>
      </dsp:nvSpPr>
      <dsp:spPr>
        <a:xfrm>
          <a:off x="0" y="0"/>
          <a:ext cx="2971800" cy="4064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kumimoji="1" lang="en-US" sz="2900" b="1" kern="1200" smtClean="0"/>
            <a:t>Includes functions such as:</a:t>
          </a:r>
          <a:endParaRPr lang="en-US" sz="2900" kern="1200"/>
        </a:p>
      </dsp:txBody>
      <dsp:txXfrm>
        <a:off x="0" y="0"/>
        <a:ext cx="2971800" cy="1219200"/>
      </dsp:txXfrm>
    </dsp:sp>
    <dsp:sp modelId="{C7964185-CCFB-F345-87A7-E2C7DD69CE7C}">
      <dsp:nvSpPr>
        <dsp:cNvPr id="0" name=""/>
        <dsp:cNvSpPr/>
      </dsp:nvSpPr>
      <dsp:spPr>
        <a:xfrm>
          <a:off x="297179" y="1219547"/>
          <a:ext cx="2377440" cy="79841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kumimoji="1" lang="en-US" sz="1700" kern="1200" smtClean="0">
              <a:ea typeface="ＭＳ Ｐゴシック" pitchFamily="32" charset="-128"/>
            </a:rPr>
            <a:t>Encoding/decoding of signals</a:t>
          </a:r>
          <a:endParaRPr kumimoji="1" lang="en-US" sz="1700" kern="1200" dirty="0" smtClean="0">
            <a:ea typeface="ＭＳ Ｐゴシック" pitchFamily="32" charset="-128"/>
          </a:endParaRPr>
        </a:p>
      </dsp:txBody>
      <dsp:txXfrm>
        <a:off x="320564" y="1242932"/>
        <a:ext cx="2330670" cy="751643"/>
      </dsp:txXfrm>
    </dsp:sp>
    <dsp:sp modelId="{B8DDF3F5-AF89-C74B-988F-61D661CD7B90}">
      <dsp:nvSpPr>
        <dsp:cNvPr id="0" name=""/>
        <dsp:cNvSpPr/>
      </dsp:nvSpPr>
      <dsp:spPr>
        <a:xfrm>
          <a:off x="297179" y="2140793"/>
          <a:ext cx="2377440" cy="79841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kumimoji="1" lang="en-US" sz="1700" kern="1200" smtClean="0">
              <a:ea typeface="ＭＳ Ｐゴシック" pitchFamily="32" charset="-128"/>
            </a:rPr>
            <a:t>Preamble generation/removal</a:t>
          </a:r>
          <a:endParaRPr kumimoji="1" lang="en-US" sz="1700" kern="1200" dirty="0" smtClean="0">
            <a:ea typeface="ＭＳ Ｐゴシック" pitchFamily="32" charset="-128"/>
          </a:endParaRPr>
        </a:p>
      </dsp:txBody>
      <dsp:txXfrm>
        <a:off x="320564" y="2164178"/>
        <a:ext cx="2330670" cy="751643"/>
      </dsp:txXfrm>
    </dsp:sp>
    <dsp:sp modelId="{8B15818E-E8FA-E04A-86C8-20B19B32477A}">
      <dsp:nvSpPr>
        <dsp:cNvPr id="0" name=""/>
        <dsp:cNvSpPr/>
      </dsp:nvSpPr>
      <dsp:spPr>
        <a:xfrm>
          <a:off x="297179" y="3062039"/>
          <a:ext cx="2377440" cy="79841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kumimoji="1" lang="en-US" sz="1700" kern="1200" smtClean="0">
              <a:ea typeface="ＭＳ Ｐゴシック" pitchFamily="32" charset="-128"/>
            </a:rPr>
            <a:t>Bit transmission/reception</a:t>
          </a:r>
          <a:endParaRPr kumimoji="1" lang="en-US" sz="1700" kern="1200" dirty="0" smtClean="0">
            <a:ea typeface="ＭＳ Ｐゴシック" pitchFamily="32" charset="-128"/>
          </a:endParaRPr>
        </a:p>
      </dsp:txBody>
      <dsp:txXfrm>
        <a:off x="320564" y="3085424"/>
        <a:ext cx="2330670" cy="7516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881AB-42A0-1049-AA24-C9ABF55EB59E}">
      <dsp:nvSpPr>
        <dsp:cNvPr id="0" name=""/>
        <dsp:cNvSpPr/>
      </dsp:nvSpPr>
      <dsp:spPr>
        <a:xfrm rot="16200000">
          <a:off x="723899" y="-723899"/>
          <a:ext cx="2628900" cy="4076700"/>
        </a:xfrm>
        <a:prstGeom prst="round1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lvl="0" algn="l" defTabSz="889000">
            <a:lnSpc>
              <a:spcPct val="90000"/>
            </a:lnSpc>
            <a:spcBef>
              <a:spcPct val="0"/>
            </a:spcBef>
            <a:spcAft>
              <a:spcPct val="35000"/>
            </a:spcAft>
          </a:pPr>
          <a:r>
            <a:rPr lang="en-US" sz="2000" kern="1200" dirty="0" smtClean="0"/>
            <a:t>Do nothing</a:t>
          </a:r>
        </a:p>
        <a:p>
          <a:pPr marL="228600" lvl="1" indent="-228600" algn="l" defTabSz="889000">
            <a:lnSpc>
              <a:spcPct val="90000"/>
            </a:lnSpc>
            <a:spcBef>
              <a:spcPct val="0"/>
            </a:spcBef>
            <a:spcAft>
              <a:spcPct val="15000"/>
            </a:spcAft>
            <a:buChar char="••"/>
          </a:pPr>
          <a:r>
            <a:rPr lang="en-US" sz="2000" kern="1200" dirty="0" smtClean="0"/>
            <a:t>Segments that overflow the buffer are discarded</a:t>
          </a:r>
        </a:p>
        <a:p>
          <a:pPr marL="228600" lvl="1" indent="-228600" algn="l" defTabSz="889000">
            <a:lnSpc>
              <a:spcPct val="90000"/>
            </a:lnSpc>
            <a:spcBef>
              <a:spcPct val="0"/>
            </a:spcBef>
            <a:spcAft>
              <a:spcPct val="15000"/>
            </a:spcAft>
            <a:buChar char="••"/>
          </a:pPr>
          <a:r>
            <a:rPr lang="en-US" sz="2000" kern="1200" dirty="0" smtClean="0"/>
            <a:t>Sending transport entity will retransmit</a:t>
          </a:r>
        </a:p>
      </dsp:txBody>
      <dsp:txXfrm rot="5400000">
        <a:off x="0" y="0"/>
        <a:ext cx="4076700" cy="1971675"/>
      </dsp:txXfrm>
    </dsp:sp>
    <dsp:sp modelId="{DD3CBB44-C682-A849-B751-C13F300BD953}">
      <dsp:nvSpPr>
        <dsp:cNvPr id="0" name=""/>
        <dsp:cNvSpPr/>
      </dsp:nvSpPr>
      <dsp:spPr>
        <a:xfrm>
          <a:off x="4039968" y="0"/>
          <a:ext cx="4076700" cy="2628900"/>
        </a:xfrm>
        <a:prstGeom prst="round1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lvl="0" algn="l" defTabSz="889000">
            <a:lnSpc>
              <a:spcPct val="90000"/>
            </a:lnSpc>
            <a:spcBef>
              <a:spcPct val="0"/>
            </a:spcBef>
            <a:spcAft>
              <a:spcPct val="35000"/>
            </a:spcAft>
          </a:pPr>
          <a:r>
            <a:rPr lang="en-US" sz="2000" kern="1200" dirty="0" smtClean="0"/>
            <a:t>Refuse to accept further segments from the network service</a:t>
          </a:r>
        </a:p>
        <a:p>
          <a:pPr marL="228600" lvl="1" indent="-228600" algn="l" defTabSz="889000">
            <a:lnSpc>
              <a:spcPct val="90000"/>
            </a:lnSpc>
            <a:spcBef>
              <a:spcPct val="0"/>
            </a:spcBef>
            <a:spcAft>
              <a:spcPct val="15000"/>
            </a:spcAft>
            <a:buChar char="••"/>
          </a:pPr>
          <a:r>
            <a:rPr lang="en-US" sz="2000" kern="1200" dirty="0" smtClean="0"/>
            <a:t>Relies on network service to do the work</a:t>
          </a:r>
        </a:p>
      </dsp:txBody>
      <dsp:txXfrm>
        <a:off x="4039968" y="0"/>
        <a:ext cx="4076700" cy="1971675"/>
      </dsp:txXfrm>
    </dsp:sp>
    <dsp:sp modelId="{B5E14FE0-13A2-204E-89BB-E8A33753DCBF}">
      <dsp:nvSpPr>
        <dsp:cNvPr id="0" name=""/>
        <dsp:cNvSpPr/>
      </dsp:nvSpPr>
      <dsp:spPr>
        <a:xfrm rot="10800000">
          <a:off x="0" y="2628900"/>
          <a:ext cx="4076700" cy="2628900"/>
        </a:xfrm>
        <a:prstGeom prst="round1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lvl="0" algn="l" defTabSz="889000">
            <a:lnSpc>
              <a:spcPct val="90000"/>
            </a:lnSpc>
            <a:spcBef>
              <a:spcPct val="0"/>
            </a:spcBef>
            <a:spcAft>
              <a:spcPct val="35000"/>
            </a:spcAft>
          </a:pPr>
          <a:r>
            <a:rPr lang="en-US" sz="2000" kern="1200" dirty="0" smtClean="0"/>
            <a:t>Use a fixed sliding window protocol</a:t>
          </a:r>
        </a:p>
        <a:p>
          <a:pPr marL="228600" lvl="1" indent="-228600" algn="l" defTabSz="889000">
            <a:lnSpc>
              <a:spcPct val="90000"/>
            </a:lnSpc>
            <a:spcBef>
              <a:spcPct val="0"/>
            </a:spcBef>
            <a:spcAft>
              <a:spcPct val="15000"/>
            </a:spcAft>
            <a:buChar char="••"/>
          </a:pPr>
          <a:r>
            <a:rPr lang="en-US" sz="2000" kern="1200" dirty="0" smtClean="0"/>
            <a:t>With a reliable network service this works quite well</a:t>
          </a:r>
        </a:p>
      </dsp:txBody>
      <dsp:txXfrm rot="10800000">
        <a:off x="0" y="3286125"/>
        <a:ext cx="4076700" cy="1971675"/>
      </dsp:txXfrm>
    </dsp:sp>
    <dsp:sp modelId="{A121C4AB-6F35-C64E-8F2D-A2BCCB26B78A}">
      <dsp:nvSpPr>
        <dsp:cNvPr id="0" name=""/>
        <dsp:cNvSpPr/>
      </dsp:nvSpPr>
      <dsp:spPr>
        <a:xfrm rot="5400000">
          <a:off x="4800600" y="1905000"/>
          <a:ext cx="2628900" cy="4076700"/>
        </a:xfrm>
        <a:prstGeom prst="round1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lvl="0" algn="l" defTabSz="889000">
            <a:lnSpc>
              <a:spcPct val="90000"/>
            </a:lnSpc>
            <a:spcBef>
              <a:spcPct val="0"/>
            </a:spcBef>
            <a:spcAft>
              <a:spcPct val="35000"/>
            </a:spcAft>
          </a:pPr>
          <a:r>
            <a:rPr lang="en-US" sz="2000" kern="1200" dirty="0" smtClean="0"/>
            <a:t>Use a credit scheme</a:t>
          </a:r>
        </a:p>
        <a:p>
          <a:pPr marL="228600" lvl="1" indent="-228600" algn="l" defTabSz="889000">
            <a:lnSpc>
              <a:spcPct val="90000"/>
            </a:lnSpc>
            <a:spcBef>
              <a:spcPct val="0"/>
            </a:spcBef>
            <a:spcAft>
              <a:spcPct val="15000"/>
            </a:spcAft>
            <a:buChar char="••"/>
          </a:pPr>
          <a:r>
            <a:rPr lang="en-US" sz="2000" kern="1200" dirty="0" smtClean="0"/>
            <a:t>A more effective scheme to use with an unreliable network service</a:t>
          </a:r>
        </a:p>
      </dsp:txBody>
      <dsp:txXfrm rot="-5400000">
        <a:off x="4076700" y="3286124"/>
        <a:ext cx="4076700" cy="1971675"/>
      </dsp:txXfrm>
    </dsp:sp>
    <dsp:sp modelId="{2DA65001-ACF5-DC4D-93C6-2DFA9B64B111}">
      <dsp:nvSpPr>
        <dsp:cNvPr id="0" name=""/>
        <dsp:cNvSpPr/>
      </dsp:nvSpPr>
      <dsp:spPr>
        <a:xfrm>
          <a:off x="2853689" y="1971675"/>
          <a:ext cx="2446020" cy="1314450"/>
        </a:xfrm>
        <a:prstGeom prst="roundRect">
          <a:avLst/>
        </a:prstGeom>
        <a:solidFill>
          <a:schemeClr val="accent3">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Receiving transport entity can:</a:t>
          </a:r>
          <a:endParaRPr lang="en-US" sz="2000" kern="1200" dirty="0"/>
        </a:p>
      </dsp:txBody>
      <dsp:txXfrm>
        <a:off x="2917855" y="2035841"/>
        <a:ext cx="2317688" cy="11861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6F11E-EC08-482B-98DB-5A2705CB0490}">
      <dsp:nvSpPr>
        <dsp:cNvPr id="0" name=""/>
        <dsp:cNvSpPr/>
      </dsp:nvSpPr>
      <dsp:spPr>
        <a:xfrm>
          <a:off x="2623456" y="397"/>
          <a:ext cx="306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Ordered delivery</a:t>
          </a:r>
          <a:endParaRPr lang="en-US" sz="3300" kern="1200" dirty="0"/>
        </a:p>
      </dsp:txBody>
      <dsp:txXfrm>
        <a:off x="2623456" y="397"/>
        <a:ext cx="3060000" cy="636630"/>
      </dsp:txXfrm>
    </dsp:sp>
    <dsp:sp modelId="{13C4A2B6-A0CB-48C4-AC62-8EF180C6267F}">
      <dsp:nvSpPr>
        <dsp:cNvPr id="0" name=""/>
        <dsp:cNvSpPr/>
      </dsp:nvSpPr>
      <dsp:spPr>
        <a:xfrm>
          <a:off x="2038456" y="668859"/>
          <a:ext cx="423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Retransmission strategy</a:t>
          </a:r>
        </a:p>
      </dsp:txBody>
      <dsp:txXfrm>
        <a:off x="2038456" y="668859"/>
        <a:ext cx="4230000" cy="636630"/>
      </dsp:txXfrm>
    </dsp:sp>
    <dsp:sp modelId="{7B925522-81E3-4A97-B2DD-4BE45AB29CB0}">
      <dsp:nvSpPr>
        <dsp:cNvPr id="0" name=""/>
        <dsp:cNvSpPr/>
      </dsp:nvSpPr>
      <dsp:spPr>
        <a:xfrm>
          <a:off x="2398456" y="1337322"/>
          <a:ext cx="351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Duplicate detection</a:t>
          </a:r>
        </a:p>
      </dsp:txBody>
      <dsp:txXfrm>
        <a:off x="2398456" y="1337322"/>
        <a:ext cx="3510000" cy="636630"/>
      </dsp:txXfrm>
    </dsp:sp>
    <dsp:sp modelId="{F093E39B-0702-4886-BEC0-36FE86C69403}">
      <dsp:nvSpPr>
        <dsp:cNvPr id="0" name=""/>
        <dsp:cNvSpPr/>
      </dsp:nvSpPr>
      <dsp:spPr>
        <a:xfrm>
          <a:off x="3005956" y="2005784"/>
          <a:ext cx="2295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Flow control</a:t>
          </a:r>
        </a:p>
      </dsp:txBody>
      <dsp:txXfrm>
        <a:off x="3005956" y="2005784"/>
        <a:ext cx="2295000" cy="636630"/>
      </dsp:txXfrm>
    </dsp:sp>
    <dsp:sp modelId="{27A2CB8A-B6CA-4D8C-A282-1FE08462F2EC}">
      <dsp:nvSpPr>
        <dsp:cNvPr id="0" name=""/>
        <dsp:cNvSpPr/>
      </dsp:nvSpPr>
      <dsp:spPr>
        <a:xfrm>
          <a:off x="1813456" y="2674246"/>
          <a:ext cx="468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Connection establishment</a:t>
          </a:r>
        </a:p>
      </dsp:txBody>
      <dsp:txXfrm>
        <a:off x="1813456" y="2674246"/>
        <a:ext cx="4680000" cy="636630"/>
      </dsp:txXfrm>
    </dsp:sp>
    <dsp:sp modelId="{83B31047-50FE-47C4-A6D9-CC539EB48BE7}">
      <dsp:nvSpPr>
        <dsp:cNvPr id="0" name=""/>
        <dsp:cNvSpPr/>
      </dsp:nvSpPr>
      <dsp:spPr>
        <a:xfrm>
          <a:off x="2038456" y="3342709"/>
          <a:ext cx="423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Connection termination</a:t>
          </a:r>
        </a:p>
      </dsp:txBody>
      <dsp:txXfrm>
        <a:off x="2038456" y="3342709"/>
        <a:ext cx="4230000" cy="636630"/>
      </dsp:txXfrm>
    </dsp:sp>
    <dsp:sp modelId="{5748E645-4CF7-424F-84F9-5CC9A3004299}">
      <dsp:nvSpPr>
        <dsp:cNvPr id="0" name=""/>
        <dsp:cNvSpPr/>
      </dsp:nvSpPr>
      <dsp:spPr>
        <a:xfrm>
          <a:off x="2668456" y="4011171"/>
          <a:ext cx="2970000" cy="6366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t>Failure recovery</a:t>
          </a:r>
        </a:p>
      </dsp:txBody>
      <dsp:txXfrm>
        <a:off x="2668456" y="4011171"/>
        <a:ext cx="2970000" cy="6366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AA180-6373-C84F-8B9A-2895EE78F609}">
      <dsp:nvSpPr>
        <dsp:cNvPr id="0" name=""/>
        <dsp:cNvSpPr/>
      </dsp:nvSpPr>
      <dsp:spPr>
        <a:xfrm>
          <a:off x="0" y="293128"/>
          <a:ext cx="6934200" cy="1107225"/>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8171" tIns="395732" rIns="53817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Border Gateway Protocol (BGP)</a:t>
          </a:r>
          <a:endParaRPr lang="en-US" sz="1900" kern="1200" dirty="0" smtClean="0"/>
        </a:p>
        <a:p>
          <a:pPr marL="171450" lvl="1" indent="-171450" algn="l" defTabSz="844550">
            <a:lnSpc>
              <a:spcPct val="90000"/>
            </a:lnSpc>
            <a:spcBef>
              <a:spcPct val="0"/>
            </a:spcBef>
            <a:spcAft>
              <a:spcPct val="15000"/>
            </a:spcAft>
            <a:buChar char="••"/>
          </a:pPr>
          <a:r>
            <a:rPr lang="en-US" sz="1900" kern="1200" dirty="0" smtClean="0"/>
            <a:t>Open Shortest Path First (OSPF)</a:t>
          </a:r>
        </a:p>
      </dsp:txBody>
      <dsp:txXfrm>
        <a:off x="0" y="293128"/>
        <a:ext cx="6934200" cy="1107225"/>
      </dsp:txXfrm>
    </dsp:sp>
    <dsp:sp modelId="{00B0165F-9EF9-7348-BA90-940ECAA2FB7E}">
      <dsp:nvSpPr>
        <dsp:cNvPr id="0" name=""/>
        <dsp:cNvSpPr/>
      </dsp:nvSpPr>
      <dsp:spPr>
        <a:xfrm>
          <a:off x="399715" y="100561"/>
          <a:ext cx="4853940" cy="560880"/>
        </a:xfrm>
        <a:prstGeom prst="round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3467" tIns="0" rIns="183467" bIns="0" numCol="1" spcCol="1270" anchor="ctr" anchorCtr="0">
          <a:noAutofit/>
        </a:bodyPr>
        <a:lstStyle/>
        <a:p>
          <a:pPr lvl="0" algn="l" defTabSz="844550">
            <a:lnSpc>
              <a:spcPct val="90000"/>
            </a:lnSpc>
            <a:spcBef>
              <a:spcPct val="0"/>
            </a:spcBef>
            <a:spcAft>
              <a:spcPct val="35000"/>
            </a:spcAft>
          </a:pPr>
          <a:r>
            <a:rPr lang="en-US" sz="1900" kern="1200" dirty="0" smtClean="0">
              <a:ea typeface="+mn-ea"/>
              <a:cs typeface="+mn-cs"/>
            </a:rPr>
            <a:t>Examples</a:t>
          </a:r>
          <a:endParaRPr lang="en-US" sz="1900" kern="1200" dirty="0"/>
        </a:p>
      </dsp:txBody>
      <dsp:txXfrm>
        <a:off x="427095" y="127941"/>
        <a:ext cx="4799180" cy="5061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AF7FD-A113-4A48-8140-37E1BD08D841}">
      <dsp:nvSpPr>
        <dsp:cNvPr id="0" name=""/>
        <dsp:cNvSpPr/>
      </dsp:nvSpPr>
      <dsp:spPr>
        <a:xfrm>
          <a:off x="-4593403"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BA9724-B187-ED4E-95A1-2219F8C49E1B}">
      <dsp:nvSpPr>
        <dsp:cNvPr id="0" name=""/>
        <dsp:cNvSpPr/>
      </dsp:nvSpPr>
      <dsp:spPr>
        <a:xfrm>
          <a:off x="285089" y="184749"/>
          <a:ext cx="4895876"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smtClean="0"/>
            <a:t>Queue management algorithms</a:t>
          </a:r>
          <a:endParaRPr lang="en-US" sz="1900" kern="1200"/>
        </a:p>
      </dsp:txBody>
      <dsp:txXfrm>
        <a:off x="285089" y="184749"/>
        <a:ext cx="4895876" cy="369336"/>
      </dsp:txXfrm>
    </dsp:sp>
    <dsp:sp modelId="{40DAEF4F-D6B4-F340-9FC4-E23A382A34D2}">
      <dsp:nvSpPr>
        <dsp:cNvPr id="0" name=""/>
        <dsp:cNvSpPr/>
      </dsp:nvSpPr>
      <dsp:spPr>
        <a:xfrm>
          <a:off x="54254" y="138582"/>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B2BC7B-CB09-5048-8942-C9E332D122B0}">
      <dsp:nvSpPr>
        <dsp:cNvPr id="0" name=""/>
        <dsp:cNvSpPr/>
      </dsp:nvSpPr>
      <dsp:spPr>
        <a:xfrm>
          <a:off x="619556" y="739079"/>
          <a:ext cx="4561409"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dirty="0" err="1" smtClean="0"/>
            <a:t>Queueing</a:t>
          </a:r>
          <a:r>
            <a:rPr lang="en-US" sz="1900" kern="1200" dirty="0" smtClean="0"/>
            <a:t> and scheduling</a:t>
          </a:r>
        </a:p>
      </dsp:txBody>
      <dsp:txXfrm>
        <a:off x="619556" y="739079"/>
        <a:ext cx="4561409" cy="369336"/>
      </dsp:txXfrm>
    </dsp:sp>
    <dsp:sp modelId="{3BBB949A-4B56-0147-9787-825A83A69232}">
      <dsp:nvSpPr>
        <dsp:cNvPr id="0" name=""/>
        <dsp:cNvSpPr/>
      </dsp:nvSpPr>
      <dsp:spPr>
        <a:xfrm>
          <a:off x="388721" y="692912"/>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048FB2-C4BD-EA4E-92E5-CD1480670F9B}">
      <dsp:nvSpPr>
        <dsp:cNvPr id="0" name=""/>
        <dsp:cNvSpPr/>
      </dsp:nvSpPr>
      <dsp:spPr>
        <a:xfrm>
          <a:off x="802843" y="1293002"/>
          <a:ext cx="4378123"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smtClean="0"/>
            <a:t>Congestion avoidance</a:t>
          </a:r>
          <a:endParaRPr lang="en-US" sz="1900" kern="1200" dirty="0" smtClean="0"/>
        </a:p>
      </dsp:txBody>
      <dsp:txXfrm>
        <a:off x="802843" y="1293002"/>
        <a:ext cx="4378123" cy="369336"/>
      </dsp:txXfrm>
    </dsp:sp>
    <dsp:sp modelId="{9F859222-82C2-E14F-9270-FA8A2953DF0E}">
      <dsp:nvSpPr>
        <dsp:cNvPr id="0" name=""/>
        <dsp:cNvSpPr/>
      </dsp:nvSpPr>
      <dsp:spPr>
        <a:xfrm>
          <a:off x="572008" y="1246835"/>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5822F6-2CE4-3143-B790-8D32FAD13B6A}">
      <dsp:nvSpPr>
        <dsp:cNvPr id="0" name=""/>
        <dsp:cNvSpPr/>
      </dsp:nvSpPr>
      <dsp:spPr>
        <a:xfrm>
          <a:off x="861364" y="1847331"/>
          <a:ext cx="4319601"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smtClean="0"/>
            <a:t>Packet marking</a:t>
          </a:r>
          <a:endParaRPr lang="en-US" sz="1900" kern="1200" dirty="0" smtClean="0"/>
        </a:p>
      </dsp:txBody>
      <dsp:txXfrm>
        <a:off x="861364" y="1847331"/>
        <a:ext cx="4319601" cy="369336"/>
      </dsp:txXfrm>
    </dsp:sp>
    <dsp:sp modelId="{8EE6255E-D118-5C48-955C-51D5A3BC2F3A}">
      <dsp:nvSpPr>
        <dsp:cNvPr id="0" name=""/>
        <dsp:cNvSpPr/>
      </dsp:nvSpPr>
      <dsp:spPr>
        <a:xfrm>
          <a:off x="630529" y="1801164"/>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3B76BF-23BE-C34F-820C-60E3B6B007AC}">
      <dsp:nvSpPr>
        <dsp:cNvPr id="0" name=""/>
        <dsp:cNvSpPr/>
      </dsp:nvSpPr>
      <dsp:spPr>
        <a:xfrm>
          <a:off x="802843" y="2401661"/>
          <a:ext cx="4378123"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smtClean="0"/>
            <a:t>Traffic classification</a:t>
          </a:r>
          <a:endParaRPr lang="en-US" sz="1900" kern="1200" dirty="0" smtClean="0"/>
        </a:p>
      </dsp:txBody>
      <dsp:txXfrm>
        <a:off x="802843" y="2401661"/>
        <a:ext cx="4378123" cy="369336"/>
      </dsp:txXfrm>
    </dsp:sp>
    <dsp:sp modelId="{361D4113-A2C0-DC4C-9284-2176F4DE2A2D}">
      <dsp:nvSpPr>
        <dsp:cNvPr id="0" name=""/>
        <dsp:cNvSpPr/>
      </dsp:nvSpPr>
      <dsp:spPr>
        <a:xfrm>
          <a:off x="572008" y="2355494"/>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EAEFFF-B097-4646-9855-20A84C19A260}">
      <dsp:nvSpPr>
        <dsp:cNvPr id="0" name=""/>
        <dsp:cNvSpPr/>
      </dsp:nvSpPr>
      <dsp:spPr>
        <a:xfrm>
          <a:off x="619556" y="2955584"/>
          <a:ext cx="4561409"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smtClean="0"/>
            <a:t>Traffic policing</a:t>
          </a:r>
          <a:endParaRPr lang="en-US" sz="1900" kern="1200" dirty="0" smtClean="0"/>
        </a:p>
      </dsp:txBody>
      <dsp:txXfrm>
        <a:off x="619556" y="2955584"/>
        <a:ext cx="4561409" cy="369336"/>
      </dsp:txXfrm>
    </dsp:sp>
    <dsp:sp modelId="{6A7FC555-226A-D249-AA78-8AC9F6FE7C82}">
      <dsp:nvSpPr>
        <dsp:cNvPr id="0" name=""/>
        <dsp:cNvSpPr/>
      </dsp:nvSpPr>
      <dsp:spPr>
        <a:xfrm>
          <a:off x="388721" y="2909417"/>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FBC65-1D0D-1A4C-96E0-3A6EDDB95A4B}">
      <dsp:nvSpPr>
        <dsp:cNvPr id="0" name=""/>
        <dsp:cNvSpPr/>
      </dsp:nvSpPr>
      <dsp:spPr>
        <a:xfrm>
          <a:off x="285089" y="3509914"/>
          <a:ext cx="4895876" cy="3693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Traffic shaping</a:t>
          </a:r>
          <a:endParaRPr lang="en-US" sz="1900" kern="1200" dirty="0"/>
        </a:p>
      </dsp:txBody>
      <dsp:txXfrm>
        <a:off x="285089" y="3509914"/>
        <a:ext cx="4895876" cy="369336"/>
      </dsp:txXfrm>
    </dsp:sp>
    <dsp:sp modelId="{324C4CD3-3FC0-7B40-ADE5-17CA5C9C2E12}">
      <dsp:nvSpPr>
        <dsp:cNvPr id="0" name=""/>
        <dsp:cNvSpPr/>
      </dsp:nvSpPr>
      <dsp:spPr>
        <a:xfrm>
          <a:off x="54254" y="3463747"/>
          <a:ext cx="461670" cy="46167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4F7A7-C22D-4DC3-8BB0-A851134B96B4}">
      <dsp:nvSpPr>
        <dsp:cNvPr id="0" name=""/>
        <dsp:cNvSpPr/>
      </dsp:nvSpPr>
      <dsp:spPr>
        <a:xfrm>
          <a:off x="2397300" y="266"/>
          <a:ext cx="153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Embraced IP</a:t>
          </a:r>
          <a:endParaRPr lang="en-US" sz="2200" kern="1200" dirty="0"/>
        </a:p>
      </dsp:txBody>
      <dsp:txXfrm>
        <a:off x="2397300" y="266"/>
        <a:ext cx="1530000" cy="427899"/>
      </dsp:txXfrm>
    </dsp:sp>
    <dsp:sp modelId="{222D3338-197F-4122-882A-A79D5D122AB4}">
      <dsp:nvSpPr>
        <dsp:cNvPr id="0" name=""/>
        <dsp:cNvSpPr/>
      </dsp:nvSpPr>
      <dsp:spPr>
        <a:xfrm>
          <a:off x="2149800" y="449561"/>
          <a:ext cx="2025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Built-in flexibility</a:t>
          </a:r>
        </a:p>
      </dsp:txBody>
      <dsp:txXfrm>
        <a:off x="2149800" y="449561"/>
        <a:ext cx="2025000" cy="427899"/>
      </dsp:txXfrm>
    </dsp:sp>
    <dsp:sp modelId="{931E042A-A83F-4298-A215-744E55E442A5}">
      <dsp:nvSpPr>
        <dsp:cNvPr id="0" name=""/>
        <dsp:cNvSpPr/>
      </dsp:nvSpPr>
      <dsp:spPr>
        <a:xfrm>
          <a:off x="2172300" y="898855"/>
          <a:ext cx="198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Protocol neutral</a:t>
          </a:r>
        </a:p>
      </dsp:txBody>
      <dsp:txXfrm>
        <a:off x="2172300" y="898855"/>
        <a:ext cx="1980000" cy="427899"/>
      </dsp:txXfrm>
    </dsp:sp>
    <dsp:sp modelId="{18DB6F35-3435-483E-80B6-B4D3E2421342}">
      <dsp:nvSpPr>
        <dsp:cNvPr id="0" name=""/>
        <dsp:cNvSpPr/>
      </dsp:nvSpPr>
      <dsp:spPr>
        <a:xfrm>
          <a:off x="1677300" y="1348150"/>
          <a:ext cx="297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Adapts existing protocols</a:t>
          </a:r>
        </a:p>
      </dsp:txBody>
      <dsp:txXfrm>
        <a:off x="1677300" y="1348150"/>
        <a:ext cx="2970000" cy="427899"/>
      </dsp:txXfrm>
    </dsp:sp>
    <dsp:sp modelId="{E0CCE18F-7BBB-4B06-8A7B-3C94FD65C389}">
      <dsp:nvSpPr>
        <dsp:cNvPr id="0" name=""/>
        <dsp:cNvSpPr/>
      </dsp:nvSpPr>
      <dsp:spPr>
        <a:xfrm>
          <a:off x="2397300" y="1797444"/>
          <a:ext cx="153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Is adaptable</a:t>
          </a:r>
        </a:p>
      </dsp:txBody>
      <dsp:txXfrm>
        <a:off x="2397300" y="1797444"/>
        <a:ext cx="1530000" cy="427899"/>
      </dsp:txXfrm>
    </dsp:sp>
    <dsp:sp modelId="{668836E0-90FB-47E1-9524-C3864C37EA75}">
      <dsp:nvSpPr>
        <dsp:cNvPr id="0" name=""/>
        <dsp:cNvSpPr/>
      </dsp:nvSpPr>
      <dsp:spPr>
        <a:xfrm>
          <a:off x="2127300" y="2246739"/>
          <a:ext cx="207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Supports metrics</a:t>
          </a:r>
        </a:p>
      </dsp:txBody>
      <dsp:txXfrm>
        <a:off x="2127300" y="2246739"/>
        <a:ext cx="2070000" cy="427899"/>
      </dsp:txXfrm>
    </dsp:sp>
    <dsp:sp modelId="{6A04C714-8168-4EF3-8419-1C08E022C2D3}">
      <dsp:nvSpPr>
        <dsp:cNvPr id="0" name=""/>
        <dsp:cNvSpPr/>
      </dsp:nvSpPr>
      <dsp:spPr>
        <a:xfrm>
          <a:off x="2757300" y="2696033"/>
          <a:ext cx="810000" cy="42789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Scales</a:t>
          </a:r>
        </a:p>
      </dsp:txBody>
      <dsp:txXfrm>
        <a:off x="2757300" y="2696033"/>
        <a:ext cx="810000" cy="4278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AFF9-A8A7-4547-B9DD-409AAE299F1C}">
      <dsp:nvSpPr>
        <dsp:cNvPr id="0" name=""/>
        <dsp:cNvSpPr/>
      </dsp:nvSpPr>
      <dsp:spPr>
        <a:xfrm>
          <a:off x="0" y="0"/>
          <a:ext cx="5105400" cy="4608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i="0" kern="1200" dirty="0" smtClean="0"/>
            <a:t>MPLS</a:t>
          </a:r>
          <a:endParaRPr lang="en-US" sz="1600" b="1" i="0" kern="1200" dirty="0"/>
        </a:p>
      </dsp:txBody>
      <dsp:txXfrm>
        <a:off x="0" y="0"/>
        <a:ext cx="5105400" cy="460800"/>
      </dsp:txXfrm>
    </dsp:sp>
    <dsp:sp modelId="{3A601C9B-E816-462D-A222-D1A0DB71E1BC}">
      <dsp:nvSpPr>
        <dsp:cNvPr id="0" name=""/>
        <dsp:cNvSpPr/>
      </dsp:nvSpPr>
      <dsp:spPr>
        <a:xfrm>
          <a:off x="0" y="471180"/>
          <a:ext cx="5105400" cy="966240"/>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smtClean="0"/>
            <a:t>Is aware of flows with QoS requirements</a:t>
          </a:r>
        </a:p>
        <a:p>
          <a:pPr marL="171450" lvl="1" indent="-171450" algn="l" defTabSz="711200">
            <a:lnSpc>
              <a:spcPct val="90000"/>
            </a:lnSpc>
            <a:spcBef>
              <a:spcPct val="0"/>
            </a:spcBef>
            <a:spcAft>
              <a:spcPct val="15000"/>
            </a:spcAft>
            <a:buChar char="••"/>
          </a:pPr>
          <a:r>
            <a:rPr lang="en-US" sz="1600" b="1" i="0" kern="1200" dirty="0" smtClean="0"/>
            <a:t>Possible to set up routes on the basis of flows</a:t>
          </a:r>
        </a:p>
        <a:p>
          <a:pPr marL="171450" lvl="1" indent="-171450" algn="l" defTabSz="711200">
            <a:lnSpc>
              <a:spcPct val="90000"/>
            </a:lnSpc>
            <a:spcBef>
              <a:spcPct val="0"/>
            </a:spcBef>
            <a:spcAft>
              <a:spcPct val="15000"/>
            </a:spcAft>
            <a:buChar char="••"/>
          </a:pPr>
          <a:r>
            <a:rPr lang="en-US" sz="1600" b="1" i="0" kern="1200" dirty="0" smtClean="0"/>
            <a:t>Paths can be rerouted intelligently</a:t>
          </a:r>
        </a:p>
      </dsp:txBody>
      <dsp:txXfrm>
        <a:off x="0" y="471180"/>
        <a:ext cx="5105400" cy="96624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27B4-52E1-4971-9821-EAF011C11505}">
      <dsp:nvSpPr>
        <dsp:cNvPr id="0" name=""/>
        <dsp:cNvSpPr/>
      </dsp:nvSpPr>
      <dsp:spPr>
        <a:xfrm rot="18000000">
          <a:off x="3354" y="3006270"/>
          <a:ext cx="1681032" cy="1886769"/>
        </a:xfrm>
        <a:prstGeom prst="round2Same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25400" rIns="76200" bIns="25400" numCol="1" spcCol="1270" anchor="ctr" anchorCtr="0">
          <a:noAutofit/>
        </a:bodyPr>
        <a:lstStyle/>
        <a:p>
          <a:pPr lvl="0" algn="ctr" defTabSz="889000">
            <a:lnSpc>
              <a:spcPct val="90000"/>
            </a:lnSpc>
            <a:spcBef>
              <a:spcPct val="0"/>
            </a:spcBef>
            <a:spcAft>
              <a:spcPct val="35000"/>
            </a:spcAft>
          </a:pPr>
          <a:r>
            <a:rPr lang="en-US" sz="2000" kern="1200" dirty="0" smtClean="0"/>
            <a:t>Provides an efficient mechanism for supporting VPNs</a:t>
          </a:r>
          <a:endParaRPr lang="en-US" sz="2000" kern="1200" dirty="0"/>
        </a:p>
      </dsp:txBody>
      <dsp:txXfrm>
        <a:off x="120948" y="3067816"/>
        <a:ext cx="1516910" cy="1804708"/>
      </dsp:txXfrm>
    </dsp:sp>
    <dsp:sp modelId="{1F7A781E-41ED-4450-8DDF-E59FB90F9BB1}">
      <dsp:nvSpPr>
        <dsp:cNvPr id="0" name=""/>
        <dsp:cNvSpPr/>
      </dsp:nvSpPr>
      <dsp:spPr>
        <a:xfrm rot="19800000">
          <a:off x="1305810" y="1569991"/>
          <a:ext cx="1873241" cy="1962207"/>
        </a:xfrm>
        <a:prstGeom prst="round2Same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25400" rIns="76200" bIns="25400" numCol="1" spcCol="1270" anchor="ctr" anchorCtr="0">
          <a:noAutofit/>
        </a:bodyPr>
        <a:lstStyle/>
        <a:p>
          <a:pPr lvl="0" algn="ctr" defTabSz="889000">
            <a:lnSpc>
              <a:spcPct val="90000"/>
            </a:lnSpc>
            <a:spcBef>
              <a:spcPct val="0"/>
            </a:spcBef>
            <a:spcAft>
              <a:spcPct val="35000"/>
            </a:spcAft>
          </a:pPr>
          <a:r>
            <a:rPr lang="en-US" sz="2000" kern="1200" dirty="0" smtClean="0"/>
            <a:t>Can be used on a number of networking technologies</a:t>
          </a:r>
        </a:p>
      </dsp:txBody>
      <dsp:txXfrm>
        <a:off x="1420115" y="1655309"/>
        <a:ext cx="1690353" cy="1870763"/>
      </dsp:txXfrm>
    </dsp:sp>
    <dsp:sp modelId="{3834C0EF-F187-4A39-81EB-76E1D580C8EF}">
      <dsp:nvSpPr>
        <dsp:cNvPr id="0" name=""/>
        <dsp:cNvSpPr/>
      </dsp:nvSpPr>
      <dsp:spPr>
        <a:xfrm>
          <a:off x="3124200" y="1050559"/>
          <a:ext cx="2057398" cy="1977253"/>
        </a:xfrm>
        <a:prstGeom prst="round2Same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25400" rIns="76200" bIns="25400" numCol="1" spcCol="1270" anchor="ctr" anchorCtr="0">
          <a:noAutofit/>
        </a:bodyPr>
        <a:lstStyle/>
        <a:p>
          <a:pPr lvl="0" algn="ctr" defTabSz="889000">
            <a:lnSpc>
              <a:spcPct val="90000"/>
            </a:lnSpc>
            <a:spcBef>
              <a:spcPct val="0"/>
            </a:spcBef>
            <a:spcAft>
              <a:spcPct val="35000"/>
            </a:spcAft>
          </a:pPr>
          <a:r>
            <a:rPr lang="en-US" sz="2000" kern="1200" dirty="0" smtClean="0"/>
            <a:t>Enhancement to the way a connectionless IP-based internet is operated</a:t>
          </a:r>
        </a:p>
      </dsp:txBody>
      <dsp:txXfrm>
        <a:off x="3220722" y="1147081"/>
        <a:ext cx="1864354" cy="1880731"/>
      </dsp:txXfrm>
    </dsp:sp>
    <dsp:sp modelId="{361232F9-0DF6-4560-96F8-AC7F4B34B362}">
      <dsp:nvSpPr>
        <dsp:cNvPr id="0" name=""/>
        <dsp:cNvSpPr/>
      </dsp:nvSpPr>
      <dsp:spPr>
        <a:xfrm rot="1800000">
          <a:off x="5222852" y="1673292"/>
          <a:ext cx="1681032" cy="1755605"/>
        </a:xfrm>
        <a:prstGeom prst="round2Same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25400" rIns="76200" bIns="25400" numCol="1" spcCol="1270" anchor="ctr" anchorCtr="0">
          <a:noAutofit/>
        </a:bodyPr>
        <a:lstStyle/>
        <a:p>
          <a:pPr lvl="0" algn="ctr" defTabSz="889000">
            <a:lnSpc>
              <a:spcPct val="90000"/>
            </a:lnSpc>
            <a:spcBef>
              <a:spcPct val="0"/>
            </a:spcBef>
            <a:spcAft>
              <a:spcPct val="35000"/>
            </a:spcAft>
          </a:pPr>
          <a:r>
            <a:rPr lang="en-US" sz="2000" kern="1200" dirty="0" smtClean="0"/>
            <a:t>Can coexist with ordinary IP routers</a:t>
          </a:r>
        </a:p>
      </dsp:txBody>
      <dsp:txXfrm>
        <a:off x="5284398" y="1749856"/>
        <a:ext cx="1516910" cy="1673544"/>
      </dsp:txXfrm>
    </dsp:sp>
    <dsp:sp modelId="{9113136C-9E11-410C-B9C8-25F4687A5469}">
      <dsp:nvSpPr>
        <dsp:cNvPr id="0" name=""/>
        <dsp:cNvSpPr/>
      </dsp:nvSpPr>
      <dsp:spPr>
        <a:xfrm rot="3600000">
          <a:off x="6621413" y="3151191"/>
          <a:ext cx="1681032" cy="1596927"/>
        </a:xfrm>
        <a:prstGeom prst="round2Same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25400" rIns="76200" bIns="25400" numCol="1" spcCol="1270" anchor="ctr" anchorCtr="0">
          <a:noAutofit/>
        </a:bodyPr>
        <a:lstStyle/>
        <a:p>
          <a:pPr lvl="0" algn="ctr" defTabSz="889000">
            <a:lnSpc>
              <a:spcPct val="90000"/>
            </a:lnSpc>
            <a:spcBef>
              <a:spcPct val="0"/>
            </a:spcBef>
            <a:spcAft>
              <a:spcPct val="35000"/>
            </a:spcAft>
          </a:pPr>
          <a:r>
            <a:rPr lang="en-US" sz="2000" kern="1200" dirty="0" smtClean="0"/>
            <a:t>Designed to work in ATM and frame relay</a:t>
          </a:r>
        </a:p>
      </dsp:txBody>
      <dsp:txXfrm>
        <a:off x="6665613" y="3209658"/>
        <a:ext cx="1525120" cy="151897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887F9-099C-4C63-BE0B-E59C83E0492E}">
      <dsp:nvSpPr>
        <dsp:cNvPr id="0" name=""/>
        <dsp:cNvSpPr/>
      </dsp:nvSpPr>
      <dsp:spPr>
        <a:xfrm>
          <a:off x="303000" y="1808"/>
          <a:ext cx="5490000" cy="7906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Destination unicast routing</a:t>
          </a:r>
          <a:endParaRPr lang="en-US" sz="3800" kern="1200" dirty="0"/>
        </a:p>
      </dsp:txBody>
      <dsp:txXfrm>
        <a:off x="303000" y="1808"/>
        <a:ext cx="5490000" cy="790612"/>
      </dsp:txXfrm>
    </dsp:sp>
    <dsp:sp modelId="{50237BAF-5C1E-417B-8460-9DA70004F041}">
      <dsp:nvSpPr>
        <dsp:cNvPr id="0" name=""/>
        <dsp:cNvSpPr/>
      </dsp:nvSpPr>
      <dsp:spPr>
        <a:xfrm>
          <a:off x="1113000" y="831951"/>
          <a:ext cx="3870000" cy="7906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Traffic engineering</a:t>
          </a:r>
        </a:p>
      </dsp:txBody>
      <dsp:txXfrm>
        <a:off x="1113000" y="831951"/>
        <a:ext cx="3870000" cy="790612"/>
      </dsp:txXfrm>
    </dsp:sp>
    <dsp:sp modelId="{85796C54-DD00-4F20-9FB9-EAD262A8EE13}">
      <dsp:nvSpPr>
        <dsp:cNvPr id="0" name=""/>
        <dsp:cNvSpPr/>
      </dsp:nvSpPr>
      <dsp:spPr>
        <a:xfrm>
          <a:off x="2035500" y="1662093"/>
          <a:ext cx="2025000" cy="7906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Multicast</a:t>
          </a:r>
        </a:p>
      </dsp:txBody>
      <dsp:txXfrm>
        <a:off x="2035500" y="1662093"/>
        <a:ext cx="2025000" cy="790612"/>
      </dsp:txXfrm>
    </dsp:sp>
    <dsp:sp modelId="{725C499B-5850-41C2-BF0A-24F7F7F2BF19}">
      <dsp:nvSpPr>
        <dsp:cNvPr id="0" name=""/>
        <dsp:cNvSpPr/>
      </dsp:nvSpPr>
      <dsp:spPr>
        <a:xfrm>
          <a:off x="0" y="2492236"/>
          <a:ext cx="6096000" cy="7906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Virtual private network (VPN)</a:t>
          </a:r>
        </a:p>
      </dsp:txBody>
      <dsp:txXfrm>
        <a:off x="0" y="2492236"/>
        <a:ext cx="6096000" cy="790612"/>
      </dsp:txXfrm>
    </dsp:sp>
    <dsp:sp modelId="{EAC38BD5-57D5-4453-9B12-3C7DA0F2E01B}">
      <dsp:nvSpPr>
        <dsp:cNvPr id="0" name=""/>
        <dsp:cNvSpPr/>
      </dsp:nvSpPr>
      <dsp:spPr>
        <a:xfrm>
          <a:off x="2541750" y="3322379"/>
          <a:ext cx="1012500" cy="7906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lvl="0" algn="ctr" defTabSz="1689100">
            <a:lnSpc>
              <a:spcPct val="90000"/>
            </a:lnSpc>
            <a:spcBef>
              <a:spcPct val="0"/>
            </a:spcBef>
            <a:spcAft>
              <a:spcPct val="35000"/>
            </a:spcAft>
          </a:pPr>
          <a:r>
            <a:rPr lang="en-US" sz="3800" kern="1200" dirty="0" smtClean="0"/>
            <a:t>QoS</a:t>
          </a:r>
        </a:p>
      </dsp:txBody>
      <dsp:txXfrm>
        <a:off x="2541750" y="3322379"/>
        <a:ext cx="1012500" cy="790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0925E-3AC6-1449-935E-867D0D39ADEC}">
      <dsp:nvSpPr>
        <dsp:cNvPr id="0" name=""/>
        <dsp:cNvSpPr/>
      </dsp:nvSpPr>
      <dsp:spPr>
        <a:xfrm rot="5400000">
          <a:off x="1401705" y="330226"/>
          <a:ext cx="2540000" cy="2514546"/>
        </a:xfrm>
        <a:prstGeom prst="round2Same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kumimoji="1" lang="en-US" sz="2000" kern="1200" dirty="0" smtClean="0"/>
            <a:t>MAC control</a:t>
          </a:r>
        </a:p>
        <a:p>
          <a:pPr marL="228600" lvl="1" indent="-228600" algn="l" defTabSz="889000">
            <a:lnSpc>
              <a:spcPct val="90000"/>
            </a:lnSpc>
            <a:spcBef>
              <a:spcPct val="0"/>
            </a:spcBef>
            <a:spcAft>
              <a:spcPct val="15000"/>
            </a:spcAft>
            <a:buChar char="••"/>
          </a:pPr>
          <a:r>
            <a:rPr kumimoji="1" lang="en-US" sz="2000" kern="1200" smtClean="0"/>
            <a:t>Destination MAC address</a:t>
          </a:r>
          <a:endParaRPr kumimoji="1" lang="en-US" sz="2000" kern="1200" dirty="0" smtClean="0"/>
        </a:p>
        <a:p>
          <a:pPr marL="228600" lvl="1" indent="-228600" algn="l" defTabSz="889000">
            <a:lnSpc>
              <a:spcPct val="90000"/>
            </a:lnSpc>
            <a:spcBef>
              <a:spcPct val="0"/>
            </a:spcBef>
            <a:spcAft>
              <a:spcPct val="15000"/>
            </a:spcAft>
            <a:buChar char="••"/>
          </a:pPr>
          <a:r>
            <a:rPr kumimoji="1" lang="en-US" sz="2000" kern="1200" dirty="0" smtClean="0"/>
            <a:t>Source MAC address</a:t>
          </a:r>
          <a:endParaRPr kumimoji="1" lang="en-US" sz="2000" kern="1200" dirty="0"/>
        </a:p>
        <a:p>
          <a:pPr marL="228600" lvl="1" indent="-228600" algn="l" defTabSz="889000">
            <a:lnSpc>
              <a:spcPct val="90000"/>
            </a:lnSpc>
            <a:spcBef>
              <a:spcPct val="0"/>
            </a:spcBef>
            <a:spcAft>
              <a:spcPct val="15000"/>
            </a:spcAft>
            <a:buChar char="••"/>
          </a:pPr>
          <a:r>
            <a:rPr kumimoji="1" lang="en-US" sz="2000" kern="1200" smtClean="0"/>
            <a:t>LLC</a:t>
          </a:r>
          <a:endParaRPr kumimoji="1" lang="en-US" sz="2000" kern="1200" dirty="0"/>
        </a:p>
        <a:p>
          <a:pPr marL="228600" lvl="1" indent="-228600" algn="l" defTabSz="889000">
            <a:lnSpc>
              <a:spcPct val="90000"/>
            </a:lnSpc>
            <a:spcBef>
              <a:spcPct val="0"/>
            </a:spcBef>
            <a:spcAft>
              <a:spcPct val="15000"/>
            </a:spcAft>
            <a:buChar char="••"/>
          </a:pPr>
          <a:r>
            <a:rPr kumimoji="1" lang="en-US" sz="2000" kern="1200" dirty="0" smtClean="0"/>
            <a:t>CRC</a:t>
          </a:r>
          <a:endParaRPr kumimoji="1" lang="en-US" sz="2000" kern="1200" dirty="0"/>
        </a:p>
      </dsp:txBody>
      <dsp:txXfrm rot="-5400000">
        <a:off x="1414432" y="440249"/>
        <a:ext cx="2391796" cy="2294500"/>
      </dsp:txXfrm>
    </dsp:sp>
    <dsp:sp modelId="{05CC1A23-8658-6D49-91A4-762B946CF33F}">
      <dsp:nvSpPr>
        <dsp:cNvPr id="0" name=""/>
        <dsp:cNvSpPr/>
      </dsp:nvSpPr>
      <dsp:spPr>
        <a:xfrm>
          <a:off x="0" y="0"/>
          <a:ext cx="1414432" cy="317500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kumimoji="1" lang="en-US" sz="3100" kern="1200" smtClean="0"/>
            <a:t>Fields:</a:t>
          </a:r>
          <a:endParaRPr lang="en-US" sz="3100" kern="1200"/>
        </a:p>
      </dsp:txBody>
      <dsp:txXfrm>
        <a:off x="69047" y="69047"/>
        <a:ext cx="1276338" cy="3036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A3454-6C45-BC44-82D5-1DC3EAA15230}">
      <dsp:nvSpPr>
        <dsp:cNvPr id="0" name=""/>
        <dsp:cNvSpPr/>
      </dsp:nvSpPr>
      <dsp:spPr>
        <a:xfrm>
          <a:off x="0" y="11102"/>
          <a:ext cx="8229600" cy="10944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154432" rIns="270256" bIns="154432" numCol="1" spcCol="1270" anchor="ctr" anchorCtr="0">
          <a:noAutofit/>
        </a:bodyPr>
        <a:lstStyle/>
        <a:p>
          <a:pPr lvl="0" algn="ctr" defTabSz="1689100" rtl="0">
            <a:lnSpc>
              <a:spcPct val="90000"/>
            </a:lnSpc>
            <a:spcBef>
              <a:spcPct val="0"/>
            </a:spcBef>
            <a:spcAft>
              <a:spcPct val="35000"/>
            </a:spcAft>
          </a:pPr>
          <a:r>
            <a:rPr kumimoji="1" lang="en-US" sz="3800" kern="1200" dirty="0" smtClean="0"/>
            <a:t>TCP/IP Protocol Architecture</a:t>
          </a:r>
          <a:endParaRPr lang="en-US" sz="3800" kern="1200" dirty="0"/>
        </a:p>
      </dsp:txBody>
      <dsp:txXfrm>
        <a:off x="0" y="11102"/>
        <a:ext cx="8229600" cy="1094400"/>
      </dsp:txXfrm>
    </dsp:sp>
    <dsp:sp modelId="{2B737406-41E6-7F41-8299-64CF904C0E41}">
      <dsp:nvSpPr>
        <dsp:cNvPr id="0" name=""/>
        <dsp:cNvSpPr/>
      </dsp:nvSpPr>
      <dsp:spPr>
        <a:xfrm>
          <a:off x="0" y="1105502"/>
          <a:ext cx="8229600" cy="333792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2692" tIns="202692" rIns="270256" bIns="304038" numCol="1" spcCol="1270" anchor="t" anchorCtr="0">
          <a:noAutofit/>
        </a:bodyPr>
        <a:lstStyle/>
        <a:p>
          <a:pPr marL="285750" lvl="1" indent="-285750" algn="l" defTabSz="1689100" rtl="0">
            <a:lnSpc>
              <a:spcPct val="90000"/>
            </a:lnSpc>
            <a:spcBef>
              <a:spcPct val="0"/>
            </a:spcBef>
            <a:spcAft>
              <a:spcPct val="15000"/>
            </a:spcAft>
            <a:buChar char="••"/>
          </a:pPr>
          <a:r>
            <a:rPr kumimoji="1" lang="en-US" sz="3800" kern="1200" dirty="0" smtClean="0"/>
            <a:t>Result of protocol research and development conducted on ARPANET</a:t>
          </a:r>
          <a:endParaRPr lang="en-US" sz="3800" kern="1200" dirty="0"/>
        </a:p>
        <a:p>
          <a:pPr marL="285750" lvl="1" indent="-285750" algn="l" defTabSz="1689100" rtl="0">
            <a:lnSpc>
              <a:spcPct val="90000"/>
            </a:lnSpc>
            <a:spcBef>
              <a:spcPct val="0"/>
            </a:spcBef>
            <a:spcAft>
              <a:spcPct val="15000"/>
            </a:spcAft>
            <a:buChar char="••"/>
          </a:pPr>
          <a:r>
            <a:rPr kumimoji="1" lang="en-US" sz="3800" kern="1200" dirty="0" smtClean="0"/>
            <a:t>Referred to as TCP/IP protocol suite</a:t>
          </a:r>
          <a:endParaRPr lang="en-US" sz="3800" kern="1200" dirty="0"/>
        </a:p>
        <a:p>
          <a:pPr marL="285750" lvl="1" indent="-285750" algn="l" defTabSz="1689100" rtl="0">
            <a:lnSpc>
              <a:spcPct val="90000"/>
            </a:lnSpc>
            <a:spcBef>
              <a:spcPct val="0"/>
            </a:spcBef>
            <a:spcAft>
              <a:spcPct val="15000"/>
            </a:spcAft>
            <a:buChar char="••"/>
          </a:pPr>
          <a:r>
            <a:rPr kumimoji="1" lang="en-US" sz="3800" kern="1200" dirty="0" smtClean="0"/>
            <a:t>TCP/IP comprises a large collection of protocols that are Internet standards</a:t>
          </a:r>
          <a:endParaRPr lang="en-US" sz="3800" kern="1200" dirty="0"/>
        </a:p>
      </dsp:txBody>
      <dsp:txXfrm>
        <a:off x="0" y="1105502"/>
        <a:ext cx="8229600" cy="3337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90828-DB85-944F-B48C-909814D479CA}">
      <dsp:nvSpPr>
        <dsp:cNvPr id="0" name=""/>
        <dsp:cNvSpPr/>
      </dsp:nvSpPr>
      <dsp:spPr>
        <a:xfrm>
          <a:off x="2404684" y="841226"/>
          <a:ext cx="5615932" cy="5615932"/>
        </a:xfrm>
        <a:prstGeom prst="blockArc">
          <a:avLst>
            <a:gd name="adj1" fmla="val 9000000"/>
            <a:gd name="adj2" fmla="val 16200000"/>
            <a:gd name="adj3" fmla="val 4634"/>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3A75CB-030C-5D4E-9F3B-9308FA8BE2EB}">
      <dsp:nvSpPr>
        <dsp:cNvPr id="0" name=""/>
        <dsp:cNvSpPr/>
      </dsp:nvSpPr>
      <dsp:spPr>
        <a:xfrm>
          <a:off x="2404684" y="841226"/>
          <a:ext cx="5615932" cy="5615932"/>
        </a:xfrm>
        <a:prstGeom prst="blockArc">
          <a:avLst>
            <a:gd name="adj1" fmla="val 1800000"/>
            <a:gd name="adj2" fmla="val 9000000"/>
            <a:gd name="adj3" fmla="val 4634"/>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3F0374-2F02-D44F-8908-FD2154511D1E}">
      <dsp:nvSpPr>
        <dsp:cNvPr id="0" name=""/>
        <dsp:cNvSpPr/>
      </dsp:nvSpPr>
      <dsp:spPr>
        <a:xfrm>
          <a:off x="2404684" y="841226"/>
          <a:ext cx="5615932" cy="5615932"/>
        </a:xfrm>
        <a:prstGeom prst="blockArc">
          <a:avLst>
            <a:gd name="adj1" fmla="val 16200000"/>
            <a:gd name="adj2" fmla="val 1800000"/>
            <a:gd name="adj3" fmla="val 4634"/>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B753729-2863-0E4B-9051-97E0DEC438E1}">
      <dsp:nvSpPr>
        <dsp:cNvPr id="0" name=""/>
        <dsp:cNvSpPr/>
      </dsp:nvSpPr>
      <dsp:spPr>
        <a:xfrm>
          <a:off x="3921752" y="2358294"/>
          <a:ext cx="2581795" cy="258179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1" lang="en-US" sz="1600" b="1" i="0" kern="1200" smtClean="0"/>
            <a:t>Internet Layer</a:t>
          </a:r>
          <a:endParaRPr lang="en-US" sz="1600" b="1" i="0" kern="1200" dirty="0"/>
        </a:p>
      </dsp:txBody>
      <dsp:txXfrm>
        <a:off x="4299847" y="2736389"/>
        <a:ext cx="1825605" cy="1825605"/>
      </dsp:txXfrm>
    </dsp:sp>
    <dsp:sp modelId="{8BD4AB9D-696D-4648-A13F-F8407F2E67CD}">
      <dsp:nvSpPr>
        <dsp:cNvPr id="0" name=""/>
        <dsp:cNvSpPr/>
      </dsp:nvSpPr>
      <dsp:spPr>
        <a:xfrm>
          <a:off x="4092322" y="2659"/>
          <a:ext cx="2240655" cy="180725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1" lang="en-US" sz="1600" b="1" i="0" kern="1200" smtClean="0"/>
            <a:t>Implements procedures needed to allow data to travel across multiple interconnected networks</a:t>
          </a:r>
          <a:endParaRPr lang="en-US" sz="1600" b="1" i="0" kern="1200" dirty="0"/>
        </a:p>
      </dsp:txBody>
      <dsp:txXfrm>
        <a:off x="4420458" y="267326"/>
        <a:ext cx="1584383" cy="1277923"/>
      </dsp:txXfrm>
    </dsp:sp>
    <dsp:sp modelId="{800040CA-0BA5-A44E-A000-03489C53BF6A}">
      <dsp:nvSpPr>
        <dsp:cNvPr id="0" name=""/>
        <dsp:cNvSpPr/>
      </dsp:nvSpPr>
      <dsp:spPr>
        <a:xfrm>
          <a:off x="6684446" y="4117016"/>
          <a:ext cx="1807257" cy="180725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1" lang="en-US" sz="1600" b="1" i="0" kern="1200" smtClean="0"/>
            <a:t>Uses the Internet Protocol (IP) to provide routing function</a:t>
          </a:r>
          <a:endParaRPr lang="en-US" sz="1600" b="1" i="0" kern="1200" dirty="0"/>
        </a:p>
      </dsp:txBody>
      <dsp:txXfrm>
        <a:off x="6949113" y="4381683"/>
        <a:ext cx="1277923" cy="1277923"/>
      </dsp:txXfrm>
    </dsp:sp>
    <dsp:sp modelId="{BAC998DA-BECC-8141-84C0-CDCC7BA8FDF0}">
      <dsp:nvSpPr>
        <dsp:cNvPr id="0" name=""/>
        <dsp:cNvSpPr/>
      </dsp:nvSpPr>
      <dsp:spPr>
        <a:xfrm>
          <a:off x="1795295" y="4117016"/>
          <a:ext cx="2083857" cy="180725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1" lang="en-US" sz="1600" b="1" i="0" kern="1200" smtClean="0"/>
            <a:t>Implemented in end systems and routers</a:t>
          </a:r>
          <a:endParaRPr lang="en-US" sz="1600" b="1" i="0" kern="1200" dirty="0"/>
        </a:p>
      </dsp:txBody>
      <dsp:txXfrm>
        <a:off x="2100469" y="4381683"/>
        <a:ext cx="1473509" cy="1277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3D3AC-C578-3D44-851F-52B945006E20}">
      <dsp:nvSpPr>
        <dsp:cNvPr id="0" name=""/>
        <dsp:cNvSpPr/>
      </dsp:nvSpPr>
      <dsp:spPr>
        <a:xfrm>
          <a:off x="523917" y="1349644"/>
          <a:ext cx="3144354" cy="259343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rtl="0">
            <a:lnSpc>
              <a:spcPct val="90000"/>
            </a:lnSpc>
            <a:spcBef>
              <a:spcPct val="0"/>
            </a:spcBef>
            <a:spcAft>
              <a:spcPct val="15000"/>
            </a:spcAft>
            <a:buChar char="••"/>
          </a:pPr>
          <a:r>
            <a:rPr kumimoji="1" lang="en-US" sz="2100" b="1" i="0" kern="1200" smtClean="0"/>
            <a:t>May provide reliable end-to-end service or merely an end-to-end delivery service without reliability mechanisms</a:t>
          </a:r>
          <a:endParaRPr kumimoji="1" lang="en-US" sz="2100" b="1" i="0" kern="1200" dirty="0"/>
        </a:p>
      </dsp:txBody>
      <dsp:txXfrm>
        <a:off x="583599" y="1409326"/>
        <a:ext cx="3024990" cy="1918335"/>
      </dsp:txXfrm>
    </dsp:sp>
    <dsp:sp modelId="{663B7312-5C48-0648-856A-61B520653056}">
      <dsp:nvSpPr>
        <dsp:cNvPr id="0" name=""/>
        <dsp:cNvSpPr/>
      </dsp:nvSpPr>
      <dsp:spPr>
        <a:xfrm>
          <a:off x="3519396" y="1362003"/>
          <a:ext cx="3310420" cy="3310420"/>
        </a:xfrm>
        <a:prstGeom prst="leftCircularArrow">
          <a:avLst>
            <a:gd name="adj1" fmla="val 2683"/>
            <a:gd name="adj2" fmla="val 326518"/>
            <a:gd name="adj3" fmla="val 2102029"/>
            <a:gd name="adj4" fmla="val 9024489"/>
            <a:gd name="adj5" fmla="val 3130"/>
          </a:avLst>
        </a:prstGeom>
        <a:solidFill>
          <a:schemeClr val="accent3">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0BA7FC5-B82E-DA41-A698-5A999A8B4005}">
      <dsp:nvSpPr>
        <dsp:cNvPr id="0" name=""/>
        <dsp:cNvSpPr/>
      </dsp:nvSpPr>
      <dsp:spPr>
        <a:xfrm>
          <a:off x="1222662" y="3387344"/>
          <a:ext cx="2794982" cy="1111472"/>
        </a:xfrm>
        <a:prstGeom prst="roundRect">
          <a:avLst>
            <a:gd name="adj" fmla="val 10000"/>
          </a:avLst>
        </a:prstGeom>
        <a:solidFill>
          <a:schemeClr val="accent3">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rtl="0">
            <a:lnSpc>
              <a:spcPct val="90000"/>
            </a:lnSpc>
            <a:spcBef>
              <a:spcPct val="0"/>
            </a:spcBef>
            <a:spcAft>
              <a:spcPct val="35000"/>
            </a:spcAft>
          </a:pPr>
          <a:r>
            <a:rPr lang="en-US" sz="3000" b="1" i="0" kern="1200" smtClean="0"/>
            <a:t>Transmission Control Protocol</a:t>
          </a:r>
          <a:endParaRPr lang="en-US" sz="3000" b="1" i="0" kern="1200" dirty="0"/>
        </a:p>
      </dsp:txBody>
      <dsp:txXfrm>
        <a:off x="1255216" y="3419898"/>
        <a:ext cx="2729874" cy="1046364"/>
      </dsp:txXfrm>
    </dsp:sp>
    <dsp:sp modelId="{F50A0216-B276-084A-89FB-14E2258E5220}">
      <dsp:nvSpPr>
        <dsp:cNvPr id="0" name=""/>
        <dsp:cNvSpPr/>
      </dsp:nvSpPr>
      <dsp:spPr>
        <a:xfrm>
          <a:off x="4440555" y="1349644"/>
          <a:ext cx="3144354" cy="259343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rtl="0">
            <a:lnSpc>
              <a:spcPct val="90000"/>
            </a:lnSpc>
            <a:spcBef>
              <a:spcPct val="0"/>
            </a:spcBef>
            <a:spcAft>
              <a:spcPct val="15000"/>
            </a:spcAft>
            <a:buChar char="••"/>
          </a:pPr>
          <a:r>
            <a:rPr kumimoji="1" lang="en-US" sz="2100" b="1" i="0" kern="1200" smtClean="0"/>
            <a:t>Most commonly used protocol to provide this functionality </a:t>
          </a:r>
          <a:endParaRPr lang="en-US" sz="2100" kern="1200" dirty="0"/>
        </a:p>
      </dsp:txBody>
      <dsp:txXfrm>
        <a:off x="4500237" y="1965063"/>
        <a:ext cx="3024990" cy="1918335"/>
      </dsp:txXfrm>
    </dsp:sp>
    <dsp:sp modelId="{E10D7287-8DAE-9D4C-997E-F40F8347A409}">
      <dsp:nvSpPr>
        <dsp:cNvPr id="0" name=""/>
        <dsp:cNvSpPr/>
      </dsp:nvSpPr>
      <dsp:spPr>
        <a:xfrm>
          <a:off x="5139300" y="793908"/>
          <a:ext cx="2794982" cy="1111472"/>
        </a:xfrm>
        <a:prstGeom prst="roundRect">
          <a:avLst>
            <a:gd name="adj" fmla="val 10000"/>
          </a:avLst>
        </a:prstGeom>
        <a:solidFill>
          <a:schemeClr val="accent3">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b="1" i="0" kern="1200" smtClean="0"/>
            <a:t>TCP</a:t>
          </a:r>
          <a:endParaRPr lang="en-US" sz="3600" b="1" i="0" kern="1200" dirty="0"/>
        </a:p>
      </dsp:txBody>
      <dsp:txXfrm>
        <a:off x="5171854" y="826462"/>
        <a:ext cx="2729874" cy="10463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15917-FB39-4C2F-B31C-6CE1754B3B31}">
      <dsp:nvSpPr>
        <dsp:cNvPr id="0" name=""/>
        <dsp:cNvSpPr/>
      </dsp:nvSpPr>
      <dsp:spPr>
        <a:xfrm>
          <a:off x="0" y="226239"/>
          <a:ext cx="6096000" cy="1759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ea typeface="+mn-ea"/>
              <a:cs typeface="+mn-cs"/>
            </a:rPr>
            <a:t>Each host on a subnetwork must have a unique global internet address</a:t>
          </a:r>
          <a:endParaRPr lang="en-US" sz="3200" kern="1200" dirty="0"/>
        </a:p>
      </dsp:txBody>
      <dsp:txXfrm>
        <a:off x="85900" y="312139"/>
        <a:ext cx="5924200" cy="1587880"/>
      </dsp:txXfrm>
    </dsp:sp>
    <dsp:sp modelId="{300EEE0C-8DC3-4DC8-BDB6-20F60EC01D4F}">
      <dsp:nvSpPr>
        <dsp:cNvPr id="0" name=""/>
        <dsp:cNvSpPr/>
      </dsp:nvSpPr>
      <dsp:spPr>
        <a:xfrm>
          <a:off x="0" y="2078080"/>
          <a:ext cx="6096000" cy="1759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ea typeface="+mn-ea"/>
              <a:cs typeface="+mn-cs"/>
            </a:rPr>
            <a:t>Each process with a host must have an address (known as a port) that is unique within the host</a:t>
          </a:r>
        </a:p>
      </dsp:txBody>
      <dsp:txXfrm>
        <a:off x="85900" y="2163980"/>
        <a:ext cx="5924200" cy="1587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56389-DBE1-1E43-9B52-123A1DC9060B}">
      <dsp:nvSpPr>
        <dsp:cNvPr id="0" name=""/>
        <dsp:cNvSpPr/>
      </dsp:nvSpPr>
      <dsp:spPr>
        <a:xfrm>
          <a:off x="0" y="292930"/>
          <a:ext cx="8229599" cy="10773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Provides a mechanism for transferring messages among separate hosts</a:t>
          </a:r>
          <a:endParaRPr lang="en-US" sz="1900" kern="1200" dirty="0" smtClean="0"/>
        </a:p>
      </dsp:txBody>
      <dsp:txXfrm>
        <a:off x="0" y="292930"/>
        <a:ext cx="8229599" cy="1077300"/>
      </dsp:txXfrm>
    </dsp:sp>
    <dsp:sp modelId="{C8B4E259-BCC3-7F40-8607-ED6D35B210E4}">
      <dsp:nvSpPr>
        <dsp:cNvPr id="0" name=""/>
        <dsp:cNvSpPr/>
      </dsp:nvSpPr>
      <dsp:spPr>
        <a:xfrm>
          <a:off x="411479" y="12490"/>
          <a:ext cx="5760719" cy="5608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1" tIns="0" rIns="217741" bIns="0" numCol="1" spcCol="1270" anchor="ctr" anchorCtr="0">
          <a:noAutofit/>
        </a:bodyPr>
        <a:lstStyle/>
        <a:p>
          <a:pPr lvl="0" algn="l" defTabSz="844550">
            <a:lnSpc>
              <a:spcPct val="90000"/>
            </a:lnSpc>
            <a:spcBef>
              <a:spcPct val="0"/>
            </a:spcBef>
            <a:spcAft>
              <a:spcPct val="35000"/>
            </a:spcAft>
          </a:pPr>
          <a:r>
            <a:rPr lang="en-US" sz="1900" kern="1200" dirty="0" smtClean="0"/>
            <a:t>Simple Mail Transfer Protocol (SMTP)</a:t>
          </a:r>
          <a:endParaRPr lang="en-US" sz="1900" kern="1200" dirty="0"/>
        </a:p>
      </dsp:txBody>
      <dsp:txXfrm>
        <a:off x="438859" y="39870"/>
        <a:ext cx="5705959" cy="506120"/>
      </dsp:txXfrm>
    </dsp:sp>
    <dsp:sp modelId="{A0D58A0F-A216-EC42-B296-29E91105868E}">
      <dsp:nvSpPr>
        <dsp:cNvPr id="0" name=""/>
        <dsp:cNvSpPr/>
      </dsp:nvSpPr>
      <dsp:spPr>
        <a:xfrm>
          <a:off x="0" y="1753270"/>
          <a:ext cx="8229599" cy="110722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Used to send files from one system to another under user command</a:t>
          </a:r>
          <a:endParaRPr lang="en-US" sz="1900" kern="1200" dirty="0" smtClean="0"/>
        </a:p>
        <a:p>
          <a:pPr marL="171450" lvl="1" indent="-171450" algn="l" defTabSz="844550">
            <a:lnSpc>
              <a:spcPct val="90000"/>
            </a:lnSpc>
            <a:spcBef>
              <a:spcPct val="0"/>
            </a:spcBef>
            <a:spcAft>
              <a:spcPct val="15000"/>
            </a:spcAft>
            <a:buChar char="••"/>
          </a:pPr>
          <a:r>
            <a:rPr lang="en-US" sz="1900" kern="1200" smtClean="0"/>
            <a:t>Both text and binary files are accommodated</a:t>
          </a:r>
          <a:endParaRPr lang="en-US" sz="1900" kern="1200" dirty="0" smtClean="0"/>
        </a:p>
      </dsp:txBody>
      <dsp:txXfrm>
        <a:off x="0" y="1753270"/>
        <a:ext cx="8229599" cy="1107225"/>
      </dsp:txXfrm>
    </dsp:sp>
    <dsp:sp modelId="{16842EA1-ABE4-1B43-BD11-9297803576A9}">
      <dsp:nvSpPr>
        <dsp:cNvPr id="0" name=""/>
        <dsp:cNvSpPr/>
      </dsp:nvSpPr>
      <dsp:spPr>
        <a:xfrm>
          <a:off x="411479" y="1472830"/>
          <a:ext cx="5760719" cy="5608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1" tIns="0" rIns="217741" bIns="0" numCol="1" spcCol="1270" anchor="ctr" anchorCtr="0">
          <a:noAutofit/>
        </a:bodyPr>
        <a:lstStyle/>
        <a:p>
          <a:pPr lvl="0" algn="l" defTabSz="844550">
            <a:lnSpc>
              <a:spcPct val="90000"/>
            </a:lnSpc>
            <a:spcBef>
              <a:spcPct val="0"/>
            </a:spcBef>
            <a:spcAft>
              <a:spcPct val="35000"/>
            </a:spcAft>
          </a:pPr>
          <a:r>
            <a:rPr lang="en-US" sz="1900" kern="1200" smtClean="0"/>
            <a:t>File Transfer Protocol (FTP)</a:t>
          </a:r>
          <a:endParaRPr lang="en-US" sz="1900" kern="1200" dirty="0" smtClean="0"/>
        </a:p>
      </dsp:txBody>
      <dsp:txXfrm>
        <a:off x="438859" y="1500210"/>
        <a:ext cx="5705959" cy="506120"/>
      </dsp:txXfrm>
    </dsp:sp>
    <dsp:sp modelId="{327423B3-D8FB-9245-8688-C9516DC3604E}">
      <dsp:nvSpPr>
        <dsp:cNvPr id="0" name=""/>
        <dsp:cNvSpPr/>
      </dsp:nvSpPr>
      <dsp:spPr>
        <a:xfrm>
          <a:off x="0" y="3243535"/>
          <a:ext cx="8229599" cy="80797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Provides a secure remote logon capability</a:t>
          </a:r>
          <a:endParaRPr lang="en-US" sz="1900" kern="1200" dirty="0"/>
        </a:p>
      </dsp:txBody>
      <dsp:txXfrm>
        <a:off x="0" y="3243535"/>
        <a:ext cx="8229599" cy="807975"/>
      </dsp:txXfrm>
    </dsp:sp>
    <dsp:sp modelId="{FB8C0EA4-AFBB-4944-BE90-6F25E148D45A}">
      <dsp:nvSpPr>
        <dsp:cNvPr id="0" name=""/>
        <dsp:cNvSpPr/>
      </dsp:nvSpPr>
      <dsp:spPr>
        <a:xfrm>
          <a:off x="411479" y="2963095"/>
          <a:ext cx="5760719" cy="5608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1" tIns="0" rIns="217741" bIns="0" numCol="1" spcCol="1270" anchor="ctr" anchorCtr="0">
          <a:noAutofit/>
        </a:bodyPr>
        <a:lstStyle/>
        <a:p>
          <a:pPr lvl="0" algn="l" defTabSz="844550">
            <a:lnSpc>
              <a:spcPct val="90000"/>
            </a:lnSpc>
            <a:spcBef>
              <a:spcPct val="0"/>
            </a:spcBef>
            <a:spcAft>
              <a:spcPct val="35000"/>
            </a:spcAft>
          </a:pPr>
          <a:r>
            <a:rPr lang="en-US" sz="1900" kern="1200" smtClean="0"/>
            <a:t>Secure Shell (SSH)</a:t>
          </a:r>
          <a:endParaRPr lang="en-US" sz="1900" kern="1200" dirty="0" smtClean="0"/>
        </a:p>
      </dsp:txBody>
      <dsp:txXfrm>
        <a:off x="438859" y="2990475"/>
        <a:ext cx="5705959"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D34D2-7393-4FA4-90D6-EE283957169D}">
      <dsp:nvSpPr>
        <dsp:cNvPr id="0" name=""/>
        <dsp:cNvSpPr/>
      </dsp:nvSpPr>
      <dsp:spPr>
        <a:xfrm>
          <a:off x="533436" y="110969"/>
          <a:ext cx="3886318" cy="98338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ea typeface="+mn-ea"/>
              <a:cs typeface="+mn-cs"/>
            </a:rPr>
            <a:t>IP</a:t>
          </a:r>
          <a:endParaRPr lang="en-US" sz="4100" kern="1200" dirty="0"/>
        </a:p>
      </dsp:txBody>
      <dsp:txXfrm>
        <a:off x="581441" y="158974"/>
        <a:ext cx="3790308" cy="887374"/>
      </dsp:txXfrm>
    </dsp:sp>
    <dsp:sp modelId="{0490F6D6-EED4-40C4-8A52-A86B0116BC68}">
      <dsp:nvSpPr>
        <dsp:cNvPr id="0" name=""/>
        <dsp:cNvSpPr/>
      </dsp:nvSpPr>
      <dsp:spPr>
        <a:xfrm>
          <a:off x="0" y="1031169"/>
          <a:ext cx="8153400" cy="199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smtClean="0"/>
            <a:t>Initially developed for the DARPA internet project</a:t>
          </a:r>
          <a:endParaRPr lang="en-US" sz="3200" kern="1200" dirty="0"/>
        </a:p>
        <a:p>
          <a:pPr marL="285750" lvl="1" indent="-285750" algn="l" defTabSz="1422400">
            <a:lnSpc>
              <a:spcPct val="90000"/>
            </a:lnSpc>
            <a:spcBef>
              <a:spcPct val="0"/>
            </a:spcBef>
            <a:spcAft>
              <a:spcPct val="20000"/>
            </a:spcAft>
            <a:buChar char="••"/>
          </a:pPr>
          <a:r>
            <a:rPr lang="en-US" sz="3200" kern="1200" dirty="0" smtClean="0"/>
            <a:t>Protocol is needed to access a particular network</a:t>
          </a:r>
        </a:p>
      </dsp:txBody>
      <dsp:txXfrm>
        <a:off x="0" y="1031169"/>
        <a:ext cx="8153400" cy="199444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1.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27.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1105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latin typeface="Times New Roman" pitchFamily="-110" charset="0"/>
                <a:ea typeface="+mn-ea"/>
                <a:cs typeface="+mn-cs"/>
              </a:defRPr>
            </a:lvl1pPr>
          </a:lstStyle>
          <a:p>
            <a:pPr>
              <a:defRPr/>
            </a:pPr>
            <a:endParaRPr lang="en-US" dirty="0"/>
          </a:p>
        </p:txBody>
      </p:sp>
      <p:sp>
        <p:nvSpPr>
          <p:cNvPr id="1105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1105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D6E1AFB5-3130-264F-B939-717385EB603F}" type="slidenum">
              <a:rPr lang="en-US"/>
              <a:pPr/>
              <a:t>‹#›</a:t>
            </a:fld>
            <a:endParaRPr lang="en-US" dirty="0"/>
          </a:p>
        </p:txBody>
      </p:sp>
    </p:spTree>
    <p:extLst>
      <p:ext uri="{BB962C8B-B14F-4D97-AF65-F5344CB8AC3E}">
        <p14:creationId xmlns:p14="http://schemas.microsoft.com/office/powerpoint/2010/main" val="2578871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125955"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latin typeface="Times New Roman" pitchFamily="-110" charset="0"/>
                <a:ea typeface="+mn-ea"/>
                <a:cs typeface="+mn-cs"/>
              </a:defRPr>
            </a:lvl1pPr>
          </a:lstStyle>
          <a:p>
            <a:pPr>
              <a:defRPr/>
            </a:pPr>
            <a:endParaRPr lang="en-US" dirty="0"/>
          </a:p>
        </p:txBody>
      </p:sp>
      <p:sp>
        <p:nvSpPr>
          <p:cNvPr id="58372"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5957"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5958"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125959"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4D7D863B-902A-5543-B0B7-85D3EFB9BCC7}" type="slidenum">
              <a:rPr lang="en-US"/>
              <a:pPr/>
              <a:t>‹#›</a:t>
            </a:fld>
            <a:endParaRPr lang="en-US" dirty="0"/>
          </a:p>
        </p:txBody>
      </p:sp>
    </p:spTree>
    <p:extLst>
      <p:ext uri="{BB962C8B-B14F-4D97-AF65-F5344CB8AC3E}">
        <p14:creationId xmlns:p14="http://schemas.microsoft.com/office/powerpoint/2010/main" val="8569787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32" charset="-128"/>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r>
              <a:rPr lang="en-US" dirty="0"/>
              <a:t>“</a:t>
            </a:r>
            <a:r>
              <a:rPr kumimoji="1" lang="en-US" dirty="0"/>
              <a:t>Data and Computer Communications</a:t>
            </a:r>
            <a:r>
              <a:rPr lang="en-US" dirty="0"/>
              <a:t>”,</a:t>
            </a:r>
            <a:r>
              <a:rPr lang="en-US" dirty="0" smtClean="0"/>
              <a:t> 10/</a:t>
            </a:r>
            <a:r>
              <a:rPr lang="en-US" dirty="0"/>
              <a:t>e, by William Stallings, Chapter </a:t>
            </a:r>
            <a:r>
              <a:rPr lang="en-US" dirty="0" smtClean="0"/>
              <a:t>11 “</a:t>
            </a:r>
            <a:r>
              <a:rPr kumimoji="1" lang="en-US" dirty="0" smtClean="0">
                <a:latin typeface="Times New Roman" pitchFamily="32" charset="0"/>
              </a:rPr>
              <a:t>Local Area Network</a:t>
            </a:r>
            <a:r>
              <a:rPr kumimoji="1" lang="en-GB" dirty="0" smtClean="0">
                <a:latin typeface="Times New Roman" pitchFamily="32" charset="0"/>
              </a:rPr>
              <a:t> Overview</a:t>
            </a:r>
            <a:r>
              <a:rPr lang="en-US" dirty="0" smtClean="0"/>
              <a:t>”</a:t>
            </a:r>
            <a:r>
              <a:rPr lang="en-US" dirty="0"/>
              <a:t>.</a:t>
            </a:r>
            <a:endParaRPr lang="en-AU" dirty="0"/>
          </a:p>
          <a:p>
            <a:endParaRPr lang="en-US" dirty="0"/>
          </a:p>
        </p:txBody>
      </p:sp>
    </p:spTree>
    <p:extLst>
      <p:ext uri="{BB962C8B-B14F-4D97-AF65-F5344CB8AC3E}">
        <p14:creationId xmlns:p14="http://schemas.microsoft.com/office/powerpoint/2010/main" val="4105476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1C983CC2-AB5F-5C49-9420-0356A9A1CD9C}" type="slidenum">
              <a:rPr lang="en-US"/>
              <a:pPr/>
              <a:t>12</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Protocols defined specifically for LAN and metropolitan area networks (MAN)</a:t>
            </a:r>
          </a:p>
          <a:p>
            <a:r>
              <a:rPr lang="en-US" sz="1200" kern="1200" baseline="0" dirty="0" smtClean="0">
                <a:solidFill>
                  <a:schemeClr val="tx1"/>
                </a:solidFill>
                <a:latin typeface="Times New Roman" pitchFamily="-110" charset="0"/>
                <a:ea typeface="+mn-ea"/>
                <a:cs typeface="+mn-cs"/>
              </a:rPr>
              <a:t>transmission address issues relating to the transmission of blocks of data over the</a:t>
            </a:r>
          </a:p>
          <a:p>
            <a:r>
              <a:rPr lang="en-US" sz="1200" kern="1200" baseline="0" dirty="0" smtClean="0">
                <a:solidFill>
                  <a:schemeClr val="tx1"/>
                </a:solidFill>
                <a:latin typeface="Times New Roman" pitchFamily="-110" charset="0"/>
                <a:ea typeface="+mn-ea"/>
                <a:cs typeface="+mn-cs"/>
              </a:rPr>
              <a:t>network. In OSI (open systems interconnection) terms, higher layer protocols</a:t>
            </a:r>
          </a:p>
          <a:p>
            <a:r>
              <a:rPr lang="en-US" sz="1200" kern="1200" baseline="0" dirty="0" smtClean="0">
                <a:solidFill>
                  <a:schemeClr val="tx1"/>
                </a:solidFill>
                <a:latin typeface="Times New Roman" pitchFamily="-110" charset="0"/>
                <a:ea typeface="+mn-ea"/>
                <a:cs typeface="+mn-cs"/>
              </a:rPr>
              <a:t>(layer 3 or 4 and above) are independent of network architecture and are applicable</a:t>
            </a:r>
            <a:r>
              <a:rPr lang="en-US" dirty="0" smtClean="0">
                <a:latin typeface="Times New Roman" pitchFamily="32" charset="0"/>
              </a:rPr>
              <a:t> </a:t>
            </a:r>
          </a:p>
          <a:p>
            <a:r>
              <a:rPr lang="en-US" sz="1200" kern="1200" baseline="0" dirty="0" smtClean="0">
                <a:solidFill>
                  <a:schemeClr val="tx1"/>
                </a:solidFill>
                <a:latin typeface="Times New Roman" pitchFamily="-110" charset="0"/>
                <a:ea typeface="+mn-ea"/>
                <a:cs typeface="+mn-cs"/>
              </a:rPr>
              <a:t> to LANs, </a:t>
            </a:r>
            <a:r>
              <a:rPr lang="en-US" sz="1200" kern="1200" baseline="0" dirty="0" err="1" smtClean="0">
                <a:solidFill>
                  <a:schemeClr val="tx1"/>
                </a:solidFill>
                <a:latin typeface="Times New Roman" pitchFamily="-110" charset="0"/>
                <a:ea typeface="+mn-ea"/>
                <a:cs typeface="+mn-cs"/>
              </a:rPr>
              <a:t>MANs</a:t>
            </a:r>
            <a:r>
              <a:rPr lang="en-US" sz="1200" kern="1200" baseline="0" dirty="0" smtClean="0">
                <a:solidFill>
                  <a:schemeClr val="tx1"/>
                </a:solidFill>
                <a:latin typeface="Times New Roman" pitchFamily="-110" charset="0"/>
                <a:ea typeface="+mn-ea"/>
                <a:cs typeface="+mn-cs"/>
              </a:rPr>
              <a:t>, and WANs. Thus, a discussion of LAN protocols is concerned</a:t>
            </a:r>
          </a:p>
          <a:p>
            <a:r>
              <a:rPr lang="en-US" sz="1200" kern="1200" baseline="0" dirty="0" smtClean="0">
                <a:solidFill>
                  <a:schemeClr val="tx1"/>
                </a:solidFill>
                <a:latin typeface="Times New Roman" pitchFamily="-110" charset="0"/>
                <a:ea typeface="+mn-ea"/>
                <a:cs typeface="+mn-cs"/>
              </a:rPr>
              <a:t>principally with lower layers of the OSI model.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11.3 relates the LAN protocols to the OSI architecture. This architecture</a:t>
            </a:r>
          </a:p>
          <a:p>
            <a:r>
              <a:rPr lang="en-US" sz="1200" kern="1200" baseline="0" dirty="0" smtClean="0">
                <a:solidFill>
                  <a:schemeClr val="tx1"/>
                </a:solidFill>
                <a:latin typeface="Times New Roman" pitchFamily="-110" charset="0"/>
                <a:ea typeface="+mn-ea"/>
                <a:cs typeface="+mn-cs"/>
              </a:rPr>
              <a:t>was developed by the IEEE 802 LAN standards committee and has been</a:t>
            </a:r>
          </a:p>
          <a:p>
            <a:r>
              <a:rPr lang="en-US" sz="1200" kern="1200" baseline="0" dirty="0" smtClean="0">
                <a:solidFill>
                  <a:schemeClr val="tx1"/>
                </a:solidFill>
                <a:latin typeface="Times New Roman" pitchFamily="-110" charset="0"/>
                <a:ea typeface="+mn-ea"/>
                <a:cs typeface="+mn-cs"/>
              </a:rPr>
              <a:t>adopted by all organizations working on the specification of LAN standards. It is</a:t>
            </a:r>
          </a:p>
          <a:p>
            <a:r>
              <a:rPr lang="en-US" sz="1200" kern="1200" baseline="0" dirty="0" smtClean="0">
                <a:solidFill>
                  <a:schemeClr val="tx1"/>
                </a:solidFill>
                <a:latin typeface="Times New Roman" pitchFamily="-110" charset="0"/>
                <a:ea typeface="+mn-ea"/>
                <a:cs typeface="+mn-cs"/>
              </a:rPr>
              <a:t>generally referred to as the IEEE 802 reference model.</a:t>
            </a:r>
            <a:endParaRPr lang="en-US" dirty="0">
              <a:latin typeface="Times" pitchFamily="32" charset="0"/>
            </a:endParaRPr>
          </a:p>
        </p:txBody>
      </p:sp>
    </p:spTree>
    <p:extLst>
      <p:ext uri="{BB962C8B-B14F-4D97-AF65-F5344CB8AC3E}">
        <p14:creationId xmlns:p14="http://schemas.microsoft.com/office/powerpoint/2010/main" val="8253338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data link frames, such as for PPP (point-to-point protocol), the label stack appears between the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and the data link header (Figure 23.6a). For an IEEE 802 frame, the label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stack appears between the IP header and the LLC (logical link control) header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23.6b).</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If MPLS is used over a connection-oriented network service, a slightly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approach may be taken, as shown in Figures 23.6c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ATM cells,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label value in the topmost label is placed in the VPI/VCI field in the ATM cell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The entire top label remains at the top of the label stack, which is inserted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the cell header and the IP header. Placing the label value in the ATM cell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facilitates switching by an ATM switch, which would, as usual, only need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look at the cell header. Similarly, the topmost label value can be placed in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DLCI (data link connection identifier) field of a frame relay header. Note that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both these cases, the time to live field is not visible to the switch and so is not decremented.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reader should consult the MPLS specifications for the details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way this situation is handled.</a:t>
            </a:r>
            <a:endParaRPr lang="en-US" dirty="0"/>
          </a:p>
        </p:txBody>
      </p:sp>
      <p:sp>
        <p:nvSpPr>
          <p:cNvPr id="63492" name="Slide Number Placeholder 3"/>
          <p:cNvSpPr>
            <a:spLocks noGrp="1"/>
          </p:cNvSpPr>
          <p:nvPr>
            <p:ph type="sldNum" sz="quarter" idx="5"/>
          </p:nvPr>
        </p:nvSpPr>
        <p:spPr>
          <a:noFill/>
        </p:spPr>
        <p:txBody>
          <a:bodyPr/>
          <a:lstStyle/>
          <a:p>
            <a:fld id="{DD80ED3D-0DED-324A-86D4-F6FD501D94FB}" type="slidenum">
              <a:rPr lang="en-US"/>
              <a:pPr/>
              <a:t>102</a:t>
            </a:fld>
            <a:endParaRPr lang="en-US" dirty="0"/>
          </a:p>
        </p:txBody>
      </p:sp>
    </p:spTree>
    <p:extLst>
      <p:ext uri="{BB962C8B-B14F-4D97-AF65-F5344CB8AC3E}">
        <p14:creationId xmlns:p14="http://schemas.microsoft.com/office/powerpoint/2010/main" val="10504975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a:lnSpc>
                <a:spcPct val="80000"/>
              </a:lnSpc>
            </a:pPr>
            <a:r>
              <a:rPr lang="en-US" sz="1000" dirty="0" smtClean="0"/>
              <a:t>Figure 23.8 </a:t>
            </a:r>
            <a:r>
              <a:rPr lang="en-US" sz="1000" dirty="0"/>
              <a:t>illustrates the format of LDP messages. Each LDP protocol data unit (PDU) consists of an LDP header followed by one or more LDP messages. The header contains three fields:</a:t>
            </a:r>
          </a:p>
          <a:p>
            <a:pPr>
              <a:lnSpc>
                <a:spcPct val="80000"/>
              </a:lnSpc>
            </a:pPr>
            <a:r>
              <a:rPr lang="en-US" sz="1000" dirty="0"/>
              <a:t> </a:t>
            </a:r>
          </a:p>
          <a:p>
            <a:pPr>
              <a:lnSpc>
                <a:spcPct val="80000"/>
              </a:lnSpc>
            </a:pPr>
            <a:r>
              <a:rPr lang="en-US" sz="1000" b="1" dirty="0"/>
              <a:t>Version:</a:t>
            </a:r>
            <a:r>
              <a:rPr lang="en-US" sz="1000" dirty="0"/>
              <a:t> Version number for this protocol. The current version is 1.</a:t>
            </a:r>
            <a:endParaRPr lang="en-US" sz="1000" dirty="0" smtClean="0"/>
          </a:p>
          <a:p>
            <a:pPr>
              <a:lnSpc>
                <a:spcPct val="80000"/>
              </a:lnSpc>
            </a:pPr>
            <a:endParaRPr lang="en-US" sz="1000" b="1" dirty="0" smtClean="0"/>
          </a:p>
          <a:p>
            <a:pPr>
              <a:lnSpc>
                <a:spcPct val="80000"/>
              </a:lnSpc>
            </a:pPr>
            <a:r>
              <a:rPr lang="en-US" sz="1000" b="1" dirty="0" smtClean="0"/>
              <a:t>PDU </a:t>
            </a:r>
            <a:r>
              <a:rPr lang="en-US" sz="1000" b="1" dirty="0"/>
              <a:t>length:</a:t>
            </a:r>
            <a:r>
              <a:rPr lang="en-US" sz="1000" dirty="0"/>
              <a:t> Length of this PDU in octets.</a:t>
            </a:r>
            <a:endParaRPr lang="en-US" sz="1000" dirty="0" smtClean="0"/>
          </a:p>
          <a:p>
            <a:pPr>
              <a:lnSpc>
                <a:spcPct val="80000"/>
              </a:lnSpc>
            </a:pPr>
            <a:endParaRPr lang="en-US" sz="1000" b="1" dirty="0" smtClean="0"/>
          </a:p>
          <a:p>
            <a:pPr>
              <a:lnSpc>
                <a:spcPct val="80000"/>
              </a:lnSpc>
            </a:pPr>
            <a:r>
              <a:rPr lang="en-US" sz="1000" b="1" dirty="0" smtClean="0"/>
              <a:t>LDP </a:t>
            </a:r>
            <a:r>
              <a:rPr lang="en-US" sz="1000" b="1" dirty="0"/>
              <a:t>identifier:</a:t>
            </a:r>
            <a:r>
              <a:rPr lang="en-US" sz="1000" dirty="0"/>
              <a:t> Identifies the LSR uniquely.</a:t>
            </a:r>
          </a:p>
          <a:p>
            <a:pPr>
              <a:lnSpc>
                <a:spcPct val="80000"/>
              </a:lnSpc>
            </a:pPr>
            <a:r>
              <a:rPr lang="en-US" sz="1000" dirty="0"/>
              <a:t> </a:t>
            </a:r>
            <a:endParaRPr lang="en-US" sz="1000" dirty="0" smtClean="0"/>
          </a:p>
          <a:p>
            <a:pPr>
              <a:lnSpc>
                <a:spcPct val="80000"/>
              </a:lnSpc>
            </a:pPr>
            <a:r>
              <a:rPr lang="en-US" sz="1000" dirty="0" smtClean="0"/>
              <a:t>Each </a:t>
            </a:r>
            <a:r>
              <a:rPr lang="en-US" sz="1000" dirty="0"/>
              <a:t>message consists of the following fields:</a:t>
            </a:r>
          </a:p>
          <a:p>
            <a:pPr>
              <a:lnSpc>
                <a:spcPct val="80000"/>
              </a:lnSpc>
            </a:pPr>
            <a:r>
              <a:rPr lang="en-US" sz="1000" dirty="0"/>
              <a:t> </a:t>
            </a:r>
          </a:p>
          <a:p>
            <a:pPr>
              <a:lnSpc>
                <a:spcPct val="80000"/>
              </a:lnSpc>
            </a:pPr>
            <a:r>
              <a:rPr lang="en-US" sz="1000" b="1" dirty="0"/>
              <a:t>U bit: </a:t>
            </a:r>
            <a:r>
              <a:rPr lang="en-US" sz="1000" dirty="0"/>
              <a:t>Indicates how to handle a message of an unknown type (forward or discard). This facilitates backward compatibility.</a:t>
            </a:r>
            <a:endParaRPr lang="en-US" sz="1000" dirty="0" smtClean="0"/>
          </a:p>
          <a:p>
            <a:pPr>
              <a:lnSpc>
                <a:spcPct val="80000"/>
              </a:lnSpc>
            </a:pPr>
            <a:endParaRPr lang="en-US" sz="1000" b="1" dirty="0" smtClean="0"/>
          </a:p>
          <a:p>
            <a:pPr>
              <a:lnSpc>
                <a:spcPct val="80000"/>
              </a:lnSpc>
            </a:pPr>
            <a:r>
              <a:rPr lang="en-US" sz="1000" b="1" dirty="0" smtClean="0"/>
              <a:t>Message </a:t>
            </a:r>
            <a:r>
              <a:rPr lang="en-US" sz="1000" b="1" dirty="0"/>
              <a:t>type:</a:t>
            </a:r>
            <a:r>
              <a:rPr lang="en-US" sz="1000" dirty="0"/>
              <a:t> Identifies the specific type of message (e.g., Hello).</a:t>
            </a:r>
            <a:endParaRPr lang="en-US" sz="1000" dirty="0" smtClean="0"/>
          </a:p>
          <a:p>
            <a:pPr>
              <a:lnSpc>
                <a:spcPct val="80000"/>
              </a:lnSpc>
            </a:pPr>
            <a:endParaRPr lang="en-US" sz="1000" b="1" dirty="0" smtClean="0"/>
          </a:p>
          <a:p>
            <a:pPr>
              <a:lnSpc>
                <a:spcPct val="80000"/>
              </a:lnSpc>
            </a:pPr>
            <a:r>
              <a:rPr lang="en-US" sz="1000" b="1" dirty="0" smtClean="0"/>
              <a:t>Message </a:t>
            </a:r>
            <a:r>
              <a:rPr lang="en-US" sz="1000" b="1" dirty="0"/>
              <a:t>length:</a:t>
            </a:r>
            <a:r>
              <a:rPr lang="en-US" sz="1000" dirty="0"/>
              <a:t> Length of this message in octets.</a:t>
            </a:r>
            <a:endParaRPr lang="en-US" sz="1000" dirty="0" smtClean="0"/>
          </a:p>
          <a:p>
            <a:pPr>
              <a:lnSpc>
                <a:spcPct val="80000"/>
              </a:lnSpc>
            </a:pPr>
            <a:endParaRPr lang="en-US" sz="1000" b="1" dirty="0" smtClean="0"/>
          </a:p>
          <a:p>
            <a:pPr>
              <a:lnSpc>
                <a:spcPct val="80000"/>
              </a:lnSpc>
            </a:pPr>
            <a:r>
              <a:rPr lang="en-US" sz="1000" b="1" dirty="0" smtClean="0"/>
              <a:t>Message </a:t>
            </a:r>
            <a:r>
              <a:rPr lang="en-US" sz="1000" b="1" dirty="0"/>
              <a:t>ID:</a:t>
            </a:r>
            <a:r>
              <a:rPr lang="en-US" sz="1000" dirty="0"/>
              <a:t> Identifies this specific message with a sequence number. This is used to facilitate identifying subsequent Notification messages that may apply to this message.</a:t>
            </a:r>
            <a:endParaRPr lang="en-US" sz="1000" dirty="0" smtClean="0"/>
          </a:p>
          <a:p>
            <a:pPr>
              <a:lnSpc>
                <a:spcPct val="80000"/>
              </a:lnSpc>
            </a:pPr>
            <a:endParaRPr lang="en-US" sz="1000" b="1" dirty="0" smtClean="0"/>
          </a:p>
          <a:p>
            <a:pPr>
              <a:lnSpc>
                <a:spcPct val="80000"/>
              </a:lnSpc>
            </a:pPr>
            <a:r>
              <a:rPr lang="en-US" sz="1000" b="1" dirty="0" smtClean="0"/>
              <a:t>Mandatory </a:t>
            </a:r>
            <a:r>
              <a:rPr lang="en-US" sz="1000" b="1" dirty="0"/>
              <a:t>parameters:</a:t>
            </a:r>
            <a:r>
              <a:rPr lang="en-US" sz="1000" dirty="0"/>
              <a:t> Variable length set of required message parameters.  Some messages have no required parameters.</a:t>
            </a:r>
            <a:endParaRPr lang="en-US" sz="1000" dirty="0" smtClean="0"/>
          </a:p>
          <a:p>
            <a:pPr>
              <a:lnSpc>
                <a:spcPct val="80000"/>
              </a:lnSpc>
            </a:pPr>
            <a:endParaRPr lang="en-US" sz="1000" b="1" dirty="0" smtClean="0"/>
          </a:p>
          <a:p>
            <a:pPr>
              <a:lnSpc>
                <a:spcPct val="80000"/>
              </a:lnSpc>
            </a:pPr>
            <a:r>
              <a:rPr lang="en-US" sz="1000" b="1" dirty="0" smtClean="0"/>
              <a:t>Optional </a:t>
            </a:r>
            <a:r>
              <a:rPr lang="en-US" sz="1000" b="1" dirty="0"/>
              <a:t>parameters:</a:t>
            </a:r>
            <a:r>
              <a:rPr lang="en-US" sz="1000" dirty="0"/>
              <a:t> Variable length set of optional message parameters.  Many messages have no optional parameters.</a:t>
            </a:r>
          </a:p>
          <a:p>
            <a:pPr>
              <a:lnSpc>
                <a:spcPct val="80000"/>
              </a:lnSpc>
            </a:pPr>
            <a:r>
              <a:rPr lang="en-US" sz="1000" dirty="0"/>
              <a:t> </a:t>
            </a:r>
            <a:endParaRPr lang="en-US" sz="1000" dirty="0" smtClean="0"/>
          </a:p>
          <a:p>
            <a:pPr>
              <a:lnSpc>
                <a:spcPct val="80000"/>
              </a:lnSpc>
            </a:pPr>
            <a:r>
              <a:rPr lang="en-US" sz="1000" dirty="0" smtClean="0"/>
              <a:t>Each </a:t>
            </a:r>
            <a:r>
              <a:rPr lang="en-US" sz="1000" dirty="0"/>
              <a:t>parameter has a type-length-value (TLV) format. An LDP TLV is encoded as a 2 octet field that uses 14 bits to specify a Type and 2 bits to specify behavior when an LSR doesn't recognize the Type, followed by a 2 octet Length field, followed by a variable length Value field.</a:t>
            </a:r>
          </a:p>
          <a:p>
            <a:pPr>
              <a:lnSpc>
                <a:spcPct val="80000"/>
              </a:lnSpc>
            </a:pPr>
            <a:r>
              <a:rPr lang="en-US" sz="1000" dirty="0" smtClean="0"/>
              <a:t> </a:t>
            </a:r>
            <a:endParaRPr lang="en-US" sz="1000" dirty="0"/>
          </a:p>
        </p:txBody>
      </p:sp>
      <p:sp>
        <p:nvSpPr>
          <p:cNvPr id="70660" name="Slide Number Placeholder 3"/>
          <p:cNvSpPr>
            <a:spLocks noGrp="1"/>
          </p:cNvSpPr>
          <p:nvPr>
            <p:ph type="sldNum" sz="quarter" idx="5"/>
          </p:nvPr>
        </p:nvSpPr>
        <p:spPr>
          <a:noFill/>
        </p:spPr>
        <p:txBody>
          <a:bodyPr/>
          <a:lstStyle/>
          <a:p>
            <a:fld id="{844AA71E-9075-5148-9778-D763E130BDDB}" type="slidenum">
              <a:rPr lang="en-US"/>
              <a:pPr/>
              <a:t>103</a:t>
            </a:fld>
            <a:endParaRPr lang="en-US" dirty="0"/>
          </a:p>
        </p:txBody>
      </p:sp>
    </p:spTree>
    <p:extLst>
      <p:ext uri="{BB962C8B-B14F-4D97-AF65-F5344CB8AC3E}">
        <p14:creationId xmlns:p14="http://schemas.microsoft.com/office/powerpoint/2010/main" val="17526361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a:lnSpc>
                <a:spcPct val="80000"/>
              </a:lnSpc>
            </a:pPr>
            <a:r>
              <a:rPr lang="en-US" sz="900" dirty="0" smtClean="0"/>
              <a:t>With </a:t>
            </a:r>
            <a:r>
              <a:rPr lang="en-US" sz="900" dirty="0"/>
              <a:t>a layer 2 VPN, there is mutual transparency between the customer network and the provider network. In effect, the customer requests a mesh of unicast LSPs among customer switches that attach to the provider network. Each LSP is viewed as a layer 2 circuit by the customer. In a L2VPN, the provider's equipment forwards customer data based on information in the Layer 2 headers, such as an Ethernet MAC address, an ATM virtual channel identifier, or a frame relay data link connection identifier.</a:t>
            </a:r>
          </a:p>
          <a:p>
            <a:pPr>
              <a:lnSpc>
                <a:spcPct val="80000"/>
              </a:lnSpc>
            </a:pPr>
            <a:endParaRPr lang="en-US" sz="900" dirty="0" smtClean="0"/>
          </a:p>
          <a:p>
            <a:pPr>
              <a:lnSpc>
                <a:spcPct val="80000"/>
              </a:lnSpc>
            </a:pPr>
            <a:r>
              <a:rPr lang="en-US" sz="900" dirty="0" smtClean="0"/>
              <a:t>Figure 23.12 </a:t>
            </a:r>
            <a:r>
              <a:rPr lang="en-US" sz="900" dirty="0"/>
              <a:t>depicts key elements in a L2VPN. Customers connect to the provider by means of a layer 2 device, such as an Ethernet switch, or a frame relay or ATM node; the customer device that connects to the MPLS network is generally referred to as a customer edge (CE) device. The MPLS edge router is referred to as a provider edge (PE) device. The link between the CE and the PE operates at the link layer (e.g., Ethernet), and is referred to as an attachment circuit. The MPLS network then sets up an LSP that acts as a tunnel between two edge routers (i.e., two PEs) that attach to two networks of the same enterprise. This tunnel can carry multiple virtual channels (VCs) using label stacking.</a:t>
            </a:r>
          </a:p>
          <a:p>
            <a:pPr>
              <a:lnSpc>
                <a:spcPct val="80000"/>
              </a:lnSpc>
            </a:pPr>
            <a:r>
              <a:rPr lang="en-US" sz="900" dirty="0" smtClean="0"/>
              <a:t>	</a:t>
            </a:r>
          </a:p>
          <a:p>
            <a:pPr>
              <a:lnSpc>
                <a:spcPct val="80000"/>
              </a:lnSpc>
            </a:pPr>
            <a:r>
              <a:rPr lang="en-US" sz="900" dirty="0" smtClean="0"/>
              <a:t>When </a:t>
            </a:r>
            <a:r>
              <a:rPr lang="en-US" sz="900" dirty="0"/>
              <a:t>a link-layer frame arrives at the PE from the CE, the PE creates an MPLS packet. The PE pushes a label that corresponds to the VC assigned to this frame. Then the PE pushes a second label onto the label stack for this packet that corresponds to the tunnel between the source and destination PE for this VC. The packet is then routed across the LSP associated with this tunnel, using the top label for label switched routing. At the destination edge, the destination PE pops the tunnel label and examines the VC label. This tells the PE how to construct a link layer frame to deliver the payload across to the destination CE.</a:t>
            </a:r>
          </a:p>
          <a:p>
            <a:pPr>
              <a:lnSpc>
                <a:spcPct val="80000"/>
              </a:lnSpc>
            </a:pPr>
            <a:r>
              <a:rPr lang="en-US" sz="900" dirty="0" smtClean="0"/>
              <a:t>	</a:t>
            </a:r>
          </a:p>
          <a:p>
            <a:pPr>
              <a:lnSpc>
                <a:spcPct val="80000"/>
              </a:lnSpc>
            </a:pPr>
            <a:r>
              <a:rPr lang="en-US" sz="900" dirty="0" smtClean="0"/>
              <a:t>If </a:t>
            </a:r>
            <a:r>
              <a:rPr lang="en-US" sz="900" dirty="0"/>
              <a:t>the payload of the MPLS packet is, for example, an ATM AAL5 PDU, the VC label will generally correspond to a particular ATM VC at PE2. That is, PE2 needs to be able to infer from the VC label the outgoing interface and the VPI/VCI (Virtual Path Identifier/Virtual Circuit Identifier) value for the AAL5 PDU.  If the payload is a Frame Relay PDU, then PE2 needs to be able to infer from the VC label the outgoing interface and the DLCI (Data Link Connection Identifier) value. If the payload is an Ethernet frame, then PE2 needs to be able to infer from the VC label the outgoing interface, and perhaps the VLAN identifier. This process is unidirectional, and will be repeated independently for bidirectional operation.</a:t>
            </a:r>
          </a:p>
          <a:p>
            <a:pPr>
              <a:lnSpc>
                <a:spcPct val="80000"/>
              </a:lnSpc>
            </a:pPr>
            <a:r>
              <a:rPr lang="en-US" sz="900" dirty="0" smtClean="0"/>
              <a:t>	</a:t>
            </a:r>
          </a:p>
          <a:p>
            <a:pPr>
              <a:lnSpc>
                <a:spcPct val="80000"/>
              </a:lnSpc>
            </a:pPr>
            <a:r>
              <a:rPr lang="en-US" sz="900" dirty="0" smtClean="0"/>
              <a:t>The </a:t>
            </a:r>
            <a:r>
              <a:rPr lang="en-US" sz="900" dirty="0"/>
              <a:t>virtual circuits in the tunnel can all belong to a single enterprise, or it is possible for a single tunnel to manage virtual circuits from multiple enterprises. In any case, from the point of view of the customer, a virtual circuit is a dedicated link-layer point-to-point channel. If multiple VCs connect a PE to a CE this is logically the multiplexing of multiple link-layer channels between the customer and the provider.</a:t>
            </a:r>
          </a:p>
          <a:p>
            <a:pPr>
              <a:lnSpc>
                <a:spcPct val="80000"/>
              </a:lnSpc>
            </a:pPr>
            <a:endParaRPr lang="en-US" sz="900" dirty="0"/>
          </a:p>
          <a:p>
            <a:pPr>
              <a:lnSpc>
                <a:spcPct val="80000"/>
              </a:lnSpc>
            </a:pPr>
            <a:endParaRPr lang="en-US" sz="900" dirty="0"/>
          </a:p>
        </p:txBody>
      </p:sp>
      <p:sp>
        <p:nvSpPr>
          <p:cNvPr id="78852" name="Slide Number Placeholder 3"/>
          <p:cNvSpPr>
            <a:spLocks noGrp="1"/>
          </p:cNvSpPr>
          <p:nvPr>
            <p:ph type="sldNum" sz="quarter" idx="5"/>
          </p:nvPr>
        </p:nvSpPr>
        <p:spPr>
          <a:noFill/>
        </p:spPr>
        <p:txBody>
          <a:bodyPr/>
          <a:lstStyle/>
          <a:p>
            <a:fld id="{10FB0D17-4622-2347-BE6A-56F805E7416C}" type="slidenum">
              <a:rPr lang="en-US"/>
              <a:pPr/>
              <a:t>104</a:t>
            </a:fld>
            <a:endParaRPr lang="en-US" dirty="0"/>
          </a:p>
        </p:txBody>
      </p:sp>
    </p:spTree>
    <p:extLst>
      <p:ext uri="{BB962C8B-B14F-4D97-AF65-F5344CB8AC3E}">
        <p14:creationId xmlns:p14="http://schemas.microsoft.com/office/powerpoint/2010/main" val="317957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7B483019-CAC9-474D-BB6B-6767C1BE3206}" type="slidenum">
              <a:rPr lang="en-US"/>
              <a:pPr/>
              <a:t>13</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dirty="0">
                <a:latin typeface="Times New Roman" pitchFamily="32" charset="0"/>
              </a:rPr>
              <a:t>The lowest layer of the IEEE 802 reference model corresponds to the </a:t>
            </a:r>
            <a:r>
              <a:rPr lang="en-US" b="1" dirty="0">
                <a:latin typeface="Times New Roman" pitchFamily="32" charset="0"/>
              </a:rPr>
              <a:t>physical layer</a:t>
            </a:r>
            <a:r>
              <a:rPr lang="en-US" dirty="0">
                <a:latin typeface="Times New Roman" pitchFamily="32" charset="0"/>
              </a:rPr>
              <a:t> of the OSI model and includes such functions as</a:t>
            </a:r>
          </a:p>
          <a:p>
            <a:r>
              <a:rPr lang="en-US" dirty="0">
                <a:latin typeface="Times New Roman" pitchFamily="32" charset="0"/>
              </a:rPr>
              <a:t>	</a:t>
            </a:r>
          </a:p>
          <a:p>
            <a:r>
              <a:rPr lang="en-US" dirty="0">
                <a:latin typeface="Times New Roman" pitchFamily="32" charset="0"/>
              </a:rPr>
              <a:t>Encoding/decoding of signals</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Preamble </a:t>
            </a:r>
            <a:r>
              <a:rPr lang="en-US" dirty="0">
                <a:latin typeface="Times New Roman" pitchFamily="32" charset="0"/>
              </a:rPr>
              <a:t>generation/removal (for synchronization)</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Bit </a:t>
            </a:r>
            <a:r>
              <a:rPr lang="en-US" dirty="0">
                <a:latin typeface="Times New Roman" pitchFamily="32" charset="0"/>
              </a:rPr>
              <a:t>transmission/reception</a:t>
            </a:r>
          </a:p>
          <a:p>
            <a:r>
              <a:rPr lang="en-US" dirty="0">
                <a:latin typeface="Times New Roman" pitchFamily="32" charset="0"/>
              </a:rPr>
              <a:t> </a:t>
            </a:r>
          </a:p>
          <a:p>
            <a:r>
              <a:rPr lang="en-US" dirty="0">
                <a:latin typeface="Times New Roman" pitchFamily="32" charset="0"/>
              </a:rPr>
              <a:t>In addition, the physical layer of the 802 model includes a specification of the transmission medium and the topology. Generally, this is considered "below" the lowest layer of the OSI model. However, the choice of transmission medium and topology is critical in LAN design, and so a specification of the medium is included.</a:t>
            </a:r>
          </a:p>
          <a:p>
            <a:r>
              <a:rPr lang="en-US" dirty="0">
                <a:latin typeface="Times New Roman" pitchFamily="32" charset="0"/>
              </a:rPr>
              <a:t>	</a:t>
            </a:r>
          </a:p>
        </p:txBody>
      </p:sp>
    </p:spTree>
    <p:extLst>
      <p:ext uri="{BB962C8B-B14F-4D97-AF65-F5344CB8AC3E}">
        <p14:creationId xmlns:p14="http://schemas.microsoft.com/office/powerpoint/2010/main" val="280700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91276CE4-F6C1-F34B-ACD4-7679D9142883}" type="slidenum">
              <a:rPr lang="en-US"/>
              <a:pPr/>
              <a:t>14</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dirty="0">
                <a:latin typeface="Times New Roman" pitchFamily="32" charset="0"/>
              </a:rPr>
              <a:t>Above the physical layer are the functions associated with providing service to LAN users. These include</a:t>
            </a:r>
          </a:p>
          <a:p>
            <a:r>
              <a:rPr lang="en-US" dirty="0">
                <a:latin typeface="Times New Roman" pitchFamily="32" charset="0"/>
              </a:rPr>
              <a:t> </a:t>
            </a:r>
          </a:p>
          <a:p>
            <a:r>
              <a:rPr lang="en-US" dirty="0">
                <a:latin typeface="Times New Roman" pitchFamily="32" charset="0"/>
              </a:rPr>
              <a:t>On transmission, assemble data into a frame with address and error-detection fields.</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On </a:t>
            </a:r>
            <a:r>
              <a:rPr lang="en-US" dirty="0">
                <a:latin typeface="Times New Roman" pitchFamily="32" charset="0"/>
              </a:rPr>
              <a:t>reception, disassemble frame, and perform address recognition and error detection.</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Govern </a:t>
            </a:r>
            <a:r>
              <a:rPr lang="en-US" dirty="0">
                <a:latin typeface="Times New Roman" pitchFamily="32" charset="0"/>
              </a:rPr>
              <a:t>access to the LAN transmission medium.</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Provide </a:t>
            </a:r>
            <a:r>
              <a:rPr lang="en-US" dirty="0">
                <a:latin typeface="Times New Roman" pitchFamily="32" charset="0"/>
              </a:rPr>
              <a:t>an interface to higher layers and perform flow and error control.</a:t>
            </a:r>
          </a:p>
          <a:p>
            <a:r>
              <a:rPr lang="en-US" dirty="0">
                <a:latin typeface="Times New Roman" pitchFamily="32" charset="0"/>
              </a:rPr>
              <a:t> </a:t>
            </a:r>
            <a:endParaRPr lang="en-US" dirty="0" smtClean="0">
              <a:latin typeface="Times New Roman" pitchFamily="32" charset="0"/>
            </a:endParaRPr>
          </a:p>
          <a:p>
            <a:r>
              <a:rPr lang="en-US" dirty="0" smtClean="0">
                <a:latin typeface="Times New Roman" pitchFamily="32" charset="0"/>
              </a:rPr>
              <a:t>These </a:t>
            </a:r>
            <a:r>
              <a:rPr lang="en-US" dirty="0">
                <a:latin typeface="Times New Roman" pitchFamily="32" charset="0"/>
              </a:rPr>
              <a:t>are functions typically associated with OSI layer 2. The set of functions in the last bullet item are grouped into a </a:t>
            </a:r>
            <a:r>
              <a:rPr lang="en-US" b="1" dirty="0">
                <a:latin typeface="Times New Roman" pitchFamily="32" charset="0"/>
              </a:rPr>
              <a:t>logical link control (LLC)</a:t>
            </a:r>
            <a:r>
              <a:rPr lang="en-US" dirty="0">
                <a:latin typeface="Times New Roman" pitchFamily="32" charset="0"/>
              </a:rPr>
              <a:t> layer. The functions in the first three bullet items are treated as a separate layer, called </a:t>
            </a:r>
            <a:r>
              <a:rPr lang="en-US" b="1" dirty="0">
                <a:latin typeface="Times New Roman" pitchFamily="32" charset="0"/>
              </a:rPr>
              <a:t>medium access control (MAC)</a:t>
            </a:r>
            <a:r>
              <a:rPr lang="en-US" dirty="0">
                <a:latin typeface="Times New Roman" pitchFamily="32" charset="0"/>
              </a:rPr>
              <a:t>. The separation is done for the following reasons:</a:t>
            </a:r>
          </a:p>
          <a:p>
            <a:r>
              <a:rPr lang="en-US" dirty="0">
                <a:latin typeface="Times New Roman" pitchFamily="32" charset="0"/>
              </a:rPr>
              <a:t> </a:t>
            </a:r>
          </a:p>
          <a:p>
            <a:r>
              <a:rPr lang="en-US" dirty="0">
                <a:latin typeface="Times New Roman" pitchFamily="32" charset="0"/>
              </a:rPr>
              <a:t>The logic required to manage access to a shared-access medium is not found in traditional layer 2 data link control.</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For </a:t>
            </a:r>
            <a:r>
              <a:rPr lang="en-US" dirty="0">
                <a:latin typeface="Times New Roman" pitchFamily="32" charset="0"/>
              </a:rPr>
              <a:t>the same LLC, several MAC options may be provided.</a:t>
            </a:r>
          </a:p>
          <a:p>
            <a:r>
              <a:rPr lang="en-US" dirty="0">
                <a:latin typeface="Times New Roman" pitchFamily="32" charset="0"/>
              </a:rPr>
              <a:t> </a:t>
            </a:r>
          </a:p>
          <a:p>
            <a:r>
              <a:rPr lang="en-US" dirty="0">
                <a:latin typeface="Times New Roman" pitchFamily="32" charset="0"/>
              </a:rPr>
              <a:t>	</a:t>
            </a:r>
            <a:endParaRPr lang="en-US" dirty="0">
              <a:latin typeface="Times" pitchFamily="32" charset="0"/>
            </a:endParaRPr>
          </a:p>
        </p:txBody>
      </p:sp>
    </p:spTree>
    <p:extLst>
      <p:ext uri="{BB962C8B-B14F-4D97-AF65-F5344CB8AC3E}">
        <p14:creationId xmlns:p14="http://schemas.microsoft.com/office/powerpoint/2010/main" val="284443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4CD66E69-08BF-3142-A5D5-450C4BE9A003}" type="slidenum">
              <a:rPr lang="en-US"/>
              <a:pPr/>
              <a:t>15</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Figure 11.4 illustrates the relationship between the levels of the architecture</a:t>
            </a:r>
          </a:p>
          <a:p>
            <a:r>
              <a:rPr lang="en-US" sz="1200" kern="1200" baseline="0" dirty="0" smtClean="0">
                <a:solidFill>
                  <a:schemeClr val="tx1"/>
                </a:solidFill>
                <a:latin typeface="Times New Roman" pitchFamily="-110" charset="0"/>
                <a:ea typeface="+mn-ea"/>
                <a:cs typeface="+mn-cs"/>
              </a:rPr>
              <a:t>(compare Figure 2.5). Higher-level data are passed down to LLC, which appends</a:t>
            </a:r>
          </a:p>
          <a:p>
            <a:r>
              <a:rPr lang="en-US" sz="1200" kern="1200" baseline="0" dirty="0" smtClean="0">
                <a:solidFill>
                  <a:schemeClr val="tx1"/>
                </a:solidFill>
                <a:latin typeface="Times New Roman" pitchFamily="-110" charset="0"/>
                <a:ea typeface="+mn-ea"/>
                <a:cs typeface="+mn-cs"/>
              </a:rPr>
              <a:t>control information as a header, creating an LLC protocol data unit  (PDU ). This</a:t>
            </a:r>
          </a:p>
          <a:p>
            <a:r>
              <a:rPr lang="en-US" sz="1200" kern="1200" baseline="0" dirty="0" smtClean="0">
                <a:solidFill>
                  <a:schemeClr val="tx1"/>
                </a:solidFill>
                <a:latin typeface="Times New Roman" pitchFamily="-110" charset="0"/>
                <a:ea typeface="+mn-ea"/>
                <a:cs typeface="+mn-cs"/>
              </a:rPr>
              <a:t>control information is used in the operation of the LLC protocol. The entire LLC</a:t>
            </a:r>
          </a:p>
          <a:p>
            <a:r>
              <a:rPr lang="en-US" sz="1200" kern="1200" baseline="0" dirty="0" smtClean="0">
                <a:solidFill>
                  <a:schemeClr val="tx1"/>
                </a:solidFill>
                <a:latin typeface="Times New Roman" pitchFamily="-110" charset="0"/>
                <a:ea typeface="+mn-ea"/>
                <a:cs typeface="+mn-cs"/>
              </a:rPr>
              <a:t>PDU is then passed down to the MAC layer, which appends control information at</a:t>
            </a:r>
          </a:p>
          <a:p>
            <a:r>
              <a:rPr lang="en-US" sz="1200" kern="1200" baseline="0" dirty="0" smtClean="0">
                <a:solidFill>
                  <a:schemeClr val="tx1"/>
                </a:solidFill>
                <a:latin typeface="Times New Roman" pitchFamily="-110" charset="0"/>
                <a:ea typeface="+mn-ea"/>
                <a:cs typeface="+mn-cs"/>
              </a:rPr>
              <a:t>the front and back of the packet, forming a MAC frame . Again, the control information</a:t>
            </a:r>
          </a:p>
          <a:p>
            <a:r>
              <a:rPr lang="en-US" sz="1200" kern="1200" baseline="0" dirty="0" smtClean="0">
                <a:solidFill>
                  <a:schemeClr val="tx1"/>
                </a:solidFill>
                <a:latin typeface="Times New Roman" pitchFamily="-110" charset="0"/>
                <a:ea typeface="+mn-ea"/>
                <a:cs typeface="+mn-cs"/>
              </a:rPr>
              <a:t>in the frame is needed for the operation of the MAC protocol. For context,</a:t>
            </a:r>
            <a:endParaRPr lang="en-US" dirty="0" smtClean="0">
              <a:latin typeface="Times" pitchFamily="32" charset="0"/>
            </a:endParaRPr>
          </a:p>
          <a:p>
            <a:r>
              <a:rPr lang="en-US" sz="1200" kern="1200" baseline="0" dirty="0" smtClean="0">
                <a:solidFill>
                  <a:schemeClr val="tx1"/>
                </a:solidFill>
                <a:latin typeface="Times New Roman" pitchFamily="-110" charset="0"/>
                <a:ea typeface="+mn-ea"/>
                <a:cs typeface="+mn-cs"/>
              </a:rPr>
              <a:t> the figure also shows the use of TCP/IP and an application layer above the LAN</a:t>
            </a:r>
          </a:p>
          <a:p>
            <a:r>
              <a:rPr lang="en-US" sz="1200" kern="1200" baseline="0" dirty="0" smtClean="0">
                <a:solidFill>
                  <a:schemeClr val="tx1"/>
                </a:solidFill>
                <a:latin typeface="Times New Roman" pitchFamily="-110" charset="0"/>
                <a:ea typeface="+mn-ea"/>
                <a:cs typeface="+mn-cs"/>
              </a:rPr>
              <a:t>protocols.</a:t>
            </a:r>
            <a:endParaRPr lang="en-US" dirty="0">
              <a:latin typeface="Times" pitchFamily="32" charset="0"/>
            </a:endParaRPr>
          </a:p>
        </p:txBody>
      </p:sp>
    </p:spTree>
    <p:extLst>
      <p:ext uri="{BB962C8B-B14F-4D97-AF65-F5344CB8AC3E}">
        <p14:creationId xmlns:p14="http://schemas.microsoft.com/office/powerpoint/2010/main" val="346555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87C7CDDC-978B-D54E-A586-CD6862D9EF1F}" type="slidenum">
              <a:rPr lang="en-US"/>
              <a:pPr/>
              <a:t>16</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dirty="0">
                <a:latin typeface="Times New Roman" pitchFamily="32" charset="0"/>
              </a:rPr>
              <a:t>The LLC layer for LANs is similar in many respects to other link layers in common use. Like all link layers, LLC is concerned with the transmission of a link-level PDU between two stations, without the necessity of an intermediate switching node. LLC has two characteristics not shared by most other link control protocols:</a:t>
            </a:r>
          </a:p>
          <a:p>
            <a:r>
              <a:rPr lang="en-US" dirty="0">
                <a:latin typeface="Times New Roman" pitchFamily="32" charset="0"/>
              </a:rPr>
              <a:t> </a:t>
            </a:r>
            <a:endParaRPr lang="en-US" dirty="0" smtClean="0">
              <a:latin typeface="Times New Roman" pitchFamily="32" charset="0"/>
            </a:endParaRPr>
          </a:p>
          <a:p>
            <a:r>
              <a:rPr lang="en-US" b="1" dirty="0" smtClean="0">
                <a:latin typeface="Times New Roman" pitchFamily="32" charset="0"/>
              </a:rPr>
              <a:t>1.</a:t>
            </a:r>
            <a:r>
              <a:rPr lang="en-US" b="1" baseline="0" dirty="0" smtClean="0">
                <a:latin typeface="Times New Roman" pitchFamily="32" charset="0"/>
              </a:rPr>
              <a:t>  </a:t>
            </a:r>
            <a:r>
              <a:rPr lang="en-US" dirty="0" smtClean="0">
                <a:latin typeface="Times New Roman" pitchFamily="32" charset="0"/>
              </a:rPr>
              <a:t>It </a:t>
            </a:r>
            <a:r>
              <a:rPr lang="en-US" dirty="0">
                <a:latin typeface="Times New Roman" pitchFamily="32" charset="0"/>
              </a:rPr>
              <a:t>must support the</a:t>
            </a:r>
            <a:r>
              <a:rPr lang="en-US" dirty="0" smtClean="0">
                <a:latin typeface="Times New Roman" pitchFamily="32" charset="0"/>
              </a:rPr>
              <a:t> multi-access, </a:t>
            </a:r>
            <a:r>
              <a:rPr lang="en-US" dirty="0">
                <a:latin typeface="Times New Roman" pitchFamily="32" charset="0"/>
              </a:rPr>
              <a:t>shared-medium nature of the link (this differs from a multidrop line in that there is no primary node).</a:t>
            </a:r>
          </a:p>
          <a:p>
            <a:r>
              <a:rPr lang="en-US" dirty="0" smtClean="0">
                <a:latin typeface="Times New Roman" pitchFamily="32" charset="0"/>
              </a:rPr>
              <a:t>	</a:t>
            </a:r>
          </a:p>
          <a:p>
            <a:r>
              <a:rPr lang="en-US" b="1" dirty="0" smtClean="0">
                <a:latin typeface="Times New Roman" pitchFamily="32" charset="0"/>
              </a:rPr>
              <a:t>2.</a:t>
            </a:r>
            <a:r>
              <a:rPr lang="en-US" b="0" baseline="0" dirty="0" smtClean="0">
                <a:latin typeface="Times New Roman" pitchFamily="32" charset="0"/>
              </a:rPr>
              <a:t>  </a:t>
            </a:r>
            <a:r>
              <a:rPr lang="en-US" dirty="0" smtClean="0">
                <a:latin typeface="Times New Roman" pitchFamily="32" charset="0"/>
              </a:rPr>
              <a:t>It </a:t>
            </a:r>
            <a:r>
              <a:rPr lang="en-US" dirty="0">
                <a:latin typeface="Times New Roman" pitchFamily="32" charset="0"/>
              </a:rPr>
              <a:t>is relieved of some details of link access by the MAC layer.</a:t>
            </a:r>
          </a:p>
          <a:p>
            <a:r>
              <a:rPr lang="en-US" dirty="0">
                <a:latin typeface="Times New Roman" pitchFamily="32" charset="0"/>
              </a:rPr>
              <a:t> </a:t>
            </a:r>
            <a:endParaRPr lang="en-US" dirty="0" smtClean="0">
              <a:latin typeface="Times New Roman" pitchFamily="32" charset="0"/>
            </a:endParaRPr>
          </a:p>
          <a:p>
            <a:r>
              <a:rPr lang="en-US" dirty="0" smtClean="0">
                <a:latin typeface="Times New Roman" pitchFamily="32" charset="0"/>
              </a:rPr>
              <a:t>Addressing </a:t>
            </a:r>
            <a:r>
              <a:rPr lang="en-US" dirty="0">
                <a:latin typeface="Times New Roman" pitchFamily="32" charset="0"/>
              </a:rPr>
              <a:t>in LLC involves specifying the source and destination LLC users. Typically, a user is a higher-layer protocol or a network management function in the station. These LLC user addresses are referred to as service access points (SAPs), in keeping with OSI terminology for the user of a protocol layer.</a:t>
            </a:r>
            <a:endParaRPr lang="en-US" dirty="0" smtClean="0">
              <a:latin typeface="Times New Roman" pitchFamily="32" charset="0"/>
            </a:endParaRPr>
          </a:p>
          <a:p>
            <a:endParaRPr lang="en-US" dirty="0">
              <a:latin typeface="Times New Roman" pitchFamily="32" charset="0"/>
            </a:endParaRPr>
          </a:p>
          <a:p>
            <a:r>
              <a:rPr lang="en-US" dirty="0" smtClean="0">
                <a:latin typeface="Times New Roman" pitchFamily="32" charset="0"/>
              </a:rPr>
              <a:t>We </a:t>
            </a:r>
            <a:r>
              <a:rPr lang="en-US" dirty="0">
                <a:latin typeface="Times New Roman" pitchFamily="32" charset="0"/>
              </a:rPr>
              <a:t>look first at the services that LLC provides to a higher-level user, and then at the LLC protocol.</a:t>
            </a:r>
          </a:p>
          <a:p>
            <a:endParaRPr lang="en-US" dirty="0">
              <a:latin typeface="Times New Roman" pitchFamily="32" charset="0"/>
            </a:endParaRPr>
          </a:p>
        </p:txBody>
      </p:sp>
    </p:spTree>
    <p:extLst>
      <p:ext uri="{BB962C8B-B14F-4D97-AF65-F5344CB8AC3E}">
        <p14:creationId xmlns:p14="http://schemas.microsoft.com/office/powerpoint/2010/main" val="180801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4D104681-9BE2-314A-8A83-B735FBF89AAE}" type="slidenum">
              <a:rPr lang="en-US"/>
              <a:pPr/>
              <a:t>17</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All three LLC protocols employ the same PDU format (Figure 11.5), which</a:t>
            </a:r>
          </a:p>
          <a:p>
            <a:r>
              <a:rPr lang="en-US" sz="1200" kern="1200" baseline="0" dirty="0" smtClean="0">
                <a:solidFill>
                  <a:schemeClr val="tx1"/>
                </a:solidFill>
                <a:latin typeface="Times New Roman" pitchFamily="-110" charset="0"/>
                <a:ea typeface="+mn-ea"/>
                <a:cs typeface="+mn-cs"/>
              </a:rPr>
              <a:t>consists of four fields. The DSAP (Destination Service Access Point) and SSAP</a:t>
            </a:r>
          </a:p>
          <a:p>
            <a:r>
              <a:rPr lang="en-US" sz="1200" kern="1200" baseline="0" dirty="0" smtClean="0">
                <a:solidFill>
                  <a:schemeClr val="tx1"/>
                </a:solidFill>
                <a:latin typeface="Times New Roman" pitchFamily="-110" charset="0"/>
                <a:ea typeface="+mn-ea"/>
                <a:cs typeface="+mn-cs"/>
              </a:rPr>
              <a:t>(Source Service Access Point) fields each contain a 7-bit address, which specifies</a:t>
            </a:r>
          </a:p>
          <a:p>
            <a:r>
              <a:rPr lang="en-US" sz="1200" kern="1200" baseline="0" dirty="0" smtClean="0">
                <a:solidFill>
                  <a:schemeClr val="tx1"/>
                </a:solidFill>
                <a:latin typeface="Times New Roman" pitchFamily="-110" charset="0"/>
                <a:ea typeface="+mn-ea"/>
                <a:cs typeface="+mn-cs"/>
              </a:rPr>
              <a:t>the destination and source users of LLC. One bit of the DSAP indicates whether the</a:t>
            </a:r>
          </a:p>
          <a:p>
            <a:r>
              <a:rPr lang="en-US" sz="1200" kern="1200" baseline="0" dirty="0" smtClean="0">
                <a:solidFill>
                  <a:schemeClr val="tx1"/>
                </a:solidFill>
                <a:latin typeface="Times New Roman" pitchFamily="-110" charset="0"/>
                <a:ea typeface="+mn-ea"/>
                <a:cs typeface="+mn-cs"/>
              </a:rPr>
              <a:t>DSAP is an individual or group address. One bit of the SSAP indicates whether the</a:t>
            </a:r>
          </a:p>
          <a:p>
            <a:r>
              <a:rPr lang="en-US" sz="1200" kern="1200" baseline="0" dirty="0" smtClean="0">
                <a:solidFill>
                  <a:schemeClr val="tx1"/>
                </a:solidFill>
                <a:latin typeface="Times New Roman" pitchFamily="-110" charset="0"/>
                <a:ea typeface="+mn-ea"/>
                <a:cs typeface="+mn-cs"/>
              </a:rPr>
              <a:t>PDU is a command or response PDU. The format of the LLC control field is identical</a:t>
            </a:r>
          </a:p>
          <a:p>
            <a:r>
              <a:rPr lang="en-US" sz="1200" kern="1200" baseline="0" dirty="0" smtClean="0">
                <a:solidFill>
                  <a:schemeClr val="tx1"/>
                </a:solidFill>
                <a:latin typeface="Times New Roman" pitchFamily="-110" charset="0"/>
                <a:ea typeface="+mn-ea"/>
                <a:cs typeface="+mn-cs"/>
              </a:rPr>
              <a:t>to that of HDLC (Figure 7.7), using extended (7-bit) sequence numbers.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For type 1 operation , which supports the unacknowledged connectionless</a:t>
            </a:r>
          </a:p>
          <a:p>
            <a:r>
              <a:rPr lang="en-US" sz="1200" kern="1200" baseline="0" dirty="0" smtClean="0">
                <a:solidFill>
                  <a:schemeClr val="tx1"/>
                </a:solidFill>
                <a:latin typeface="Times New Roman" pitchFamily="-110" charset="0"/>
                <a:ea typeface="+mn-ea"/>
                <a:cs typeface="+mn-cs"/>
              </a:rPr>
              <a:t>service, the unnumbered information (UI) PDU is used to transfer user data. There</a:t>
            </a:r>
          </a:p>
          <a:p>
            <a:r>
              <a:rPr lang="en-US" sz="1200" kern="1200" baseline="0" dirty="0" smtClean="0">
                <a:solidFill>
                  <a:schemeClr val="tx1"/>
                </a:solidFill>
                <a:latin typeface="Times New Roman" pitchFamily="-110" charset="0"/>
                <a:ea typeface="+mn-ea"/>
                <a:cs typeface="+mn-cs"/>
              </a:rPr>
              <a:t>is no acknowledgment, flow control, or error control. However, there is error detection</a:t>
            </a:r>
          </a:p>
          <a:p>
            <a:r>
              <a:rPr lang="en-US" sz="1200" kern="1200" baseline="0" dirty="0" smtClean="0">
                <a:solidFill>
                  <a:schemeClr val="tx1"/>
                </a:solidFill>
                <a:latin typeface="Times New Roman" pitchFamily="-110" charset="0"/>
                <a:ea typeface="+mn-ea"/>
                <a:cs typeface="+mn-cs"/>
              </a:rPr>
              <a:t>and discard at the MAC level.</a:t>
            </a:r>
            <a:endParaRPr lang="en-US" dirty="0">
              <a:latin typeface="Times" pitchFamily="32" charset="0"/>
            </a:endParaRPr>
          </a:p>
        </p:txBody>
      </p:sp>
    </p:spTree>
    <p:extLst>
      <p:ext uri="{BB962C8B-B14F-4D97-AF65-F5344CB8AC3E}">
        <p14:creationId xmlns:p14="http://schemas.microsoft.com/office/powerpoint/2010/main" val="1968238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3844EA71-D3D6-1841-888B-478B7C5B626C}" type="slidenum">
              <a:rPr lang="en-US"/>
              <a:pPr/>
              <a:t>18</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dirty="0">
                <a:latin typeface="Times New Roman" pitchFamily="32" charset="0"/>
              </a:rPr>
              <a:t>All  LANs and MANs consist of collections of devices that must share the network's transmission capacity. Some means of controlling access to the transmission medium is needed to provide for an orderly and efficient use of that capacity. This is the function of a medium access control (MAC) protocol.</a:t>
            </a:r>
            <a:endParaRPr lang="en-US" dirty="0" smtClean="0">
              <a:latin typeface="Times New Roman" pitchFamily="32" charset="0"/>
            </a:endParaRPr>
          </a:p>
          <a:p>
            <a:endParaRPr lang="en-US" dirty="0">
              <a:latin typeface="Times New Roman" pitchFamily="32" charset="0"/>
            </a:endParaRPr>
          </a:p>
          <a:p>
            <a:r>
              <a:rPr lang="en-US" dirty="0" smtClean="0">
                <a:latin typeface="Times New Roman" pitchFamily="32" charset="0"/>
              </a:rPr>
              <a:t>The </a:t>
            </a:r>
            <a:r>
              <a:rPr lang="en-US" dirty="0">
                <a:latin typeface="Times New Roman" pitchFamily="32" charset="0"/>
              </a:rPr>
              <a:t>key parameters in any medium access control technique are where and how. </a:t>
            </a:r>
            <a:r>
              <a:rPr lang="en-US" i="1" dirty="0">
                <a:latin typeface="Times New Roman" pitchFamily="32" charset="0"/>
              </a:rPr>
              <a:t>Where</a:t>
            </a:r>
            <a:r>
              <a:rPr lang="en-US" dirty="0">
                <a:latin typeface="Times New Roman" pitchFamily="32" charset="0"/>
              </a:rPr>
              <a:t> refers to whether control is exercised in a centralized or distributed fashion. In a centralized scheme, a controller is designated that has the authority to grant access to the network. A station wishing to transmit must wait until it receives permission from the controller. In a decentralized network, the stations collectively perform a medium access control function to determine dynamically the order in which stations transmit. A centralized scheme has certain advantages, including</a:t>
            </a:r>
          </a:p>
          <a:p>
            <a:r>
              <a:rPr lang="en-US" dirty="0">
                <a:latin typeface="Times New Roman" pitchFamily="32" charset="0"/>
              </a:rPr>
              <a:t> </a:t>
            </a:r>
          </a:p>
          <a:p>
            <a:r>
              <a:rPr lang="en-US" dirty="0">
                <a:latin typeface="Times New Roman" pitchFamily="32" charset="0"/>
              </a:rPr>
              <a:t>It may afford greater control over access for providing such things as priorities, overrides, and guaranteed capacity.</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It </a:t>
            </a:r>
            <a:r>
              <a:rPr lang="en-US" dirty="0">
                <a:latin typeface="Times New Roman" pitchFamily="32" charset="0"/>
              </a:rPr>
              <a:t>enables the use of relatively simple access logic at each station.</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It </a:t>
            </a:r>
            <a:r>
              <a:rPr lang="en-US" dirty="0">
                <a:latin typeface="Times New Roman" pitchFamily="32" charset="0"/>
              </a:rPr>
              <a:t>avoids problems of distributed coordination among peer entities</a:t>
            </a:r>
          </a:p>
          <a:p>
            <a:r>
              <a:rPr lang="en-US" dirty="0">
                <a:latin typeface="Times New Roman" pitchFamily="32" charset="0"/>
              </a:rPr>
              <a:t> </a:t>
            </a:r>
            <a:endParaRPr lang="en-US" dirty="0" smtClean="0">
              <a:latin typeface="Times New Roman" pitchFamily="32" charset="0"/>
            </a:endParaRPr>
          </a:p>
          <a:p>
            <a:r>
              <a:rPr lang="en-US" dirty="0" smtClean="0">
                <a:latin typeface="Times New Roman" pitchFamily="32" charset="0"/>
              </a:rPr>
              <a:t>The </a:t>
            </a:r>
            <a:r>
              <a:rPr lang="en-US" dirty="0">
                <a:latin typeface="Times New Roman" pitchFamily="32" charset="0"/>
              </a:rPr>
              <a:t>principal disadvantages of centralized schemes are</a:t>
            </a:r>
          </a:p>
          <a:p>
            <a:r>
              <a:rPr lang="en-US" dirty="0">
                <a:latin typeface="Times New Roman" pitchFamily="32" charset="0"/>
              </a:rPr>
              <a:t> </a:t>
            </a:r>
          </a:p>
          <a:p>
            <a:r>
              <a:rPr lang="en-US" dirty="0">
                <a:latin typeface="Times New Roman" pitchFamily="32" charset="0"/>
              </a:rPr>
              <a:t>It creates a single point of failure; that is, there is a point in the network that, if it fails, causes the entire network to </a:t>
            </a:r>
            <a:r>
              <a:rPr lang="en-US" dirty="0" smtClean="0">
                <a:latin typeface="Times New Roman" pitchFamily="32" charset="0"/>
              </a:rPr>
              <a:t>fail.</a:t>
            </a:r>
          </a:p>
          <a:p>
            <a:endParaRPr lang="en-US" dirty="0" smtClean="0">
              <a:latin typeface="Times New Roman" pitchFamily="32" charset="0"/>
            </a:endParaRPr>
          </a:p>
          <a:p>
            <a:r>
              <a:rPr lang="en-US" dirty="0" smtClean="0">
                <a:latin typeface="Times New Roman" pitchFamily="32" charset="0"/>
              </a:rPr>
              <a:t>It may act as a bottleneck, reducing performance.</a:t>
            </a:r>
          </a:p>
          <a:p>
            <a:r>
              <a:rPr lang="en-US" dirty="0" smtClean="0">
                <a:latin typeface="Times New Roman" pitchFamily="32" charset="0"/>
              </a:rPr>
              <a:t> </a:t>
            </a:r>
          </a:p>
          <a:p>
            <a:r>
              <a:rPr lang="en-US" dirty="0" smtClean="0">
                <a:latin typeface="Times New Roman" pitchFamily="32" charset="0"/>
              </a:rPr>
              <a:t>The </a:t>
            </a:r>
            <a:r>
              <a:rPr lang="en-US" dirty="0">
                <a:latin typeface="Times New Roman" pitchFamily="32" charset="0"/>
              </a:rPr>
              <a:t>pros and cons of distributed schemes are mirror images of the points just made.</a:t>
            </a:r>
            <a:endParaRPr lang="en-US" dirty="0" smtClean="0">
              <a:latin typeface="Times New Roman" pitchFamily="32" charset="0"/>
            </a:endParaRPr>
          </a:p>
          <a:p>
            <a:endParaRPr lang="en-US" dirty="0" smtClean="0">
              <a:latin typeface="Times New Roman" pitchFamily="32" charset="0"/>
            </a:endParaRPr>
          </a:p>
          <a:p>
            <a:r>
              <a:rPr lang="en-US" dirty="0" smtClean="0">
                <a:latin typeface="Times New Roman" pitchFamily="32" charset="0"/>
              </a:rPr>
              <a:t>The </a:t>
            </a:r>
            <a:r>
              <a:rPr lang="en-US" dirty="0">
                <a:latin typeface="Times New Roman" pitchFamily="32" charset="0"/>
              </a:rPr>
              <a:t>second parameter, </a:t>
            </a:r>
            <a:r>
              <a:rPr lang="en-US" i="1" dirty="0">
                <a:latin typeface="Times New Roman" pitchFamily="32" charset="0"/>
              </a:rPr>
              <a:t>how</a:t>
            </a:r>
            <a:r>
              <a:rPr lang="en-US" dirty="0">
                <a:latin typeface="Times New Roman" pitchFamily="32" charset="0"/>
              </a:rPr>
              <a:t>, is constrained by the topology and is a tradeoff among competing factors, including cost, performance, and complexity. In general, we can categorize access control techniques as being either synchronous or asynchronous. With synchronous techniques, a specific capacity is dedicated to a connection. This is the same approach used in circuit switching, frequency division multiplexing (FDM), and synchronous time division multiplexing (TDM). Such techniques are generally not optimal in LANs and MANs because the needs of the stations are unpredictable. It is preferable to be able to allocate capacity in an asynchronous (dynamic) fashion, more or less in response to immediate demand. The asynchronous approach can be further subdivided into three categories: round robin, reservation, and contention.</a:t>
            </a:r>
          </a:p>
          <a:p>
            <a:endParaRPr lang="en-US" dirty="0">
              <a:latin typeface="Times" pitchFamily="32" charset="0"/>
            </a:endParaRPr>
          </a:p>
        </p:txBody>
      </p:sp>
    </p:spTree>
    <p:extLst>
      <p:ext uri="{BB962C8B-B14F-4D97-AF65-F5344CB8AC3E}">
        <p14:creationId xmlns:p14="http://schemas.microsoft.com/office/powerpoint/2010/main" val="166951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fld id="{67F5C71B-9677-5A47-802F-ADB712936375}" type="slidenum">
              <a:rPr lang="en-US"/>
              <a:pPr/>
              <a:t>19</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latin typeface="Times New Roman" pitchFamily="32" charset="0"/>
              </a:rPr>
              <a:t>The MAC layer receives a block of data from the LLC layer and is responsible for performing functions related to medium access and for transmitting the data. As with other protocol layers, MAC implements these functions making use of a protocol data unit at its layer. In this case, the PDU is referred to as a MAC frame.</a:t>
            </a:r>
            <a:endParaRPr lang="en-US" dirty="0" smtClean="0">
              <a:latin typeface="Times New Roman" pitchFamily="32" charset="0"/>
            </a:endParaRPr>
          </a:p>
          <a:p>
            <a:endParaRPr lang="en-US" dirty="0">
              <a:latin typeface="Times New Roman" pitchFamily="32" charset="0"/>
            </a:endParaRPr>
          </a:p>
          <a:p>
            <a:r>
              <a:rPr lang="en-US" dirty="0" smtClean="0">
                <a:latin typeface="Times New Roman" pitchFamily="32" charset="0"/>
              </a:rPr>
              <a:t>The </a:t>
            </a:r>
            <a:r>
              <a:rPr lang="en-US" dirty="0">
                <a:latin typeface="Times New Roman" pitchFamily="32" charset="0"/>
              </a:rPr>
              <a:t>exact format of the MAC frame differs somewhat for the various MAC protocols in use. In general, all of the MAC frames have a format similar to that of Stallings DCC9e Figure </a:t>
            </a:r>
            <a:r>
              <a:rPr lang="en-US" dirty="0" smtClean="0">
                <a:latin typeface="Times New Roman" pitchFamily="32" charset="0"/>
              </a:rPr>
              <a:t>11.5. </a:t>
            </a:r>
            <a:r>
              <a:rPr lang="en-US" dirty="0">
                <a:latin typeface="Times New Roman" pitchFamily="32" charset="0"/>
              </a:rPr>
              <a:t>The fields of this frame are</a:t>
            </a:r>
          </a:p>
          <a:p>
            <a:r>
              <a:rPr lang="en-US" dirty="0">
                <a:latin typeface="Times New Roman" pitchFamily="32" charset="0"/>
              </a:rPr>
              <a:t> </a:t>
            </a:r>
          </a:p>
          <a:p>
            <a:r>
              <a:rPr lang="en-US" b="1" dirty="0">
                <a:latin typeface="Times New Roman" pitchFamily="32" charset="0"/>
              </a:rPr>
              <a:t>MAC Control:</a:t>
            </a:r>
            <a:r>
              <a:rPr lang="en-US" dirty="0">
                <a:latin typeface="Times New Roman" pitchFamily="32" charset="0"/>
              </a:rPr>
              <a:t> This field contains any protocol control information needed for the functioning of the MAC protocol. For example, a priority level could be indicated here.</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Destination </a:t>
            </a:r>
            <a:r>
              <a:rPr lang="en-US" b="1" dirty="0">
                <a:latin typeface="Times New Roman" pitchFamily="32" charset="0"/>
              </a:rPr>
              <a:t>MAC Address:</a:t>
            </a:r>
            <a:r>
              <a:rPr lang="en-US" dirty="0">
                <a:latin typeface="Times New Roman" pitchFamily="32" charset="0"/>
              </a:rPr>
              <a:t> The destination physical attachment point on the LAN for this frame.</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Source </a:t>
            </a:r>
            <a:r>
              <a:rPr lang="en-US" b="1" dirty="0">
                <a:latin typeface="Times New Roman" pitchFamily="32" charset="0"/>
              </a:rPr>
              <a:t>MAC Address:</a:t>
            </a:r>
            <a:r>
              <a:rPr lang="en-US" dirty="0">
                <a:latin typeface="Times New Roman" pitchFamily="32" charset="0"/>
              </a:rPr>
              <a:t> The source physical attachment point on the LAN for this frame.</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LLC</a:t>
            </a:r>
            <a:r>
              <a:rPr lang="en-US" b="1" dirty="0">
                <a:latin typeface="Times New Roman" pitchFamily="32" charset="0"/>
              </a:rPr>
              <a:t>:</a:t>
            </a:r>
            <a:r>
              <a:rPr lang="en-US" dirty="0">
                <a:latin typeface="Times New Roman" pitchFamily="32" charset="0"/>
              </a:rPr>
              <a:t> The LLC data from the next higher layer.</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CRC</a:t>
            </a:r>
            <a:r>
              <a:rPr lang="en-US" b="1" dirty="0">
                <a:latin typeface="Times New Roman" pitchFamily="32" charset="0"/>
              </a:rPr>
              <a:t>:</a:t>
            </a:r>
            <a:r>
              <a:rPr lang="en-US" dirty="0">
                <a:latin typeface="Times New Roman" pitchFamily="32" charset="0"/>
              </a:rPr>
              <a:t> The Cyclic Redundancy Check field (also known as the frame check sequence, FCS, field). This is an error-detecting code, as we have seen in HDLC and other data link control protocols (Chapter 7).</a:t>
            </a:r>
          </a:p>
          <a:p>
            <a:r>
              <a:rPr lang="en-US" dirty="0">
                <a:latin typeface="Times New Roman" pitchFamily="32" charset="0"/>
              </a:rPr>
              <a:t> </a:t>
            </a:r>
            <a:endParaRPr lang="en-US" dirty="0" smtClean="0">
              <a:latin typeface="Times New Roman" pitchFamily="32" charset="0"/>
            </a:endParaRPr>
          </a:p>
          <a:p>
            <a:r>
              <a:rPr lang="en-US" dirty="0" smtClean="0">
                <a:latin typeface="Times New Roman" pitchFamily="32" charset="0"/>
              </a:rPr>
              <a:t>In </a:t>
            </a:r>
            <a:r>
              <a:rPr lang="en-US" dirty="0">
                <a:latin typeface="Times New Roman" pitchFamily="32" charset="0"/>
              </a:rPr>
              <a:t>most data link control protocols, the data link protocol entity is responsible not only for detecting errors using the CRC, but for recovering from those errors by retransmitting damaged frames. In the LAN protocol architecture, these two functions are split between the MAC and LLC layers. The MAC layer is responsible for detecting errors and discarding any frames that are in error. The LLC layer optionally keeps track of which frames have been successfully received and retransmits unsuccessful frames.</a:t>
            </a:r>
          </a:p>
          <a:p>
            <a:endParaRPr lang="en-US" dirty="0">
              <a:latin typeface="Times" pitchFamily="32" charset="0"/>
            </a:endParaRPr>
          </a:p>
        </p:txBody>
      </p:sp>
    </p:spTree>
    <p:extLst>
      <p:ext uri="{BB962C8B-B14F-4D97-AF65-F5344CB8AC3E}">
        <p14:creationId xmlns:p14="http://schemas.microsoft.com/office/powerpoint/2010/main" val="293145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Figures 2.1 and 2.2 illustrate this simple architecture. Figure 2.1 shows three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computers connected to a network. Each computer contains software at the network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access and transport layers and at the application layer for one or more applications.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successful communication, every entity in the overall system must have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unique address. In the three-layer model, two levels of addressing are needed.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computer on the network has a unique network address; this allows the network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deliver data to the proper computer. Each application on a computer has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 address that is unique within that computer; this allows the transport layer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support multiple applications at each computer. These latter addresses are known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service access points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SAPs</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or ports , connoting the fact that each application is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individually accessing the services of the transport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2.1 indicates that modules at the same level (peers) on different computers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communicate with each other by means of a protocol. An application entity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a file transfer application) in one computer communicates with an application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another computer via an application-level protocol (e.g., the File Transfer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The interchange is not direct (indicated by the dashed line) but is mediated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transport protocol that handles many of the details of transferring data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two computers. The transport protocol is also not direct, but relies on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network-level protocol to achieve network access and to route data through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to the destination system. At each level, the cooperating peer entities focus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what they need to communicate to each other.</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20</a:t>
            </a:fld>
            <a:endParaRPr lang="en-US" dirty="0"/>
          </a:p>
        </p:txBody>
      </p:sp>
    </p:spTree>
    <p:extLst>
      <p:ext uri="{BB962C8B-B14F-4D97-AF65-F5344CB8AC3E}">
        <p14:creationId xmlns:p14="http://schemas.microsoft.com/office/powerpoint/2010/main" val="302535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Let us trace a simple operation. Suppose that an application, associated with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port 1 at computer A, wishes to send a message to another application, associated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port 2 at computer B. The application at A hands the message over to its transport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with instructions to send it to port 2 on computer B. The transport layer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hands the message over to the network access layer, which instructs the network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send the message to computer B. Note that the network need not be told the identity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destination port. All that it needs to know is that the data are intended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computer B.</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control this operation, control information, as well as user data, must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transmitted, as suggested in Figure 2.2. Let us say that the sending application generates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block of data and passes this to the transport layer. The transport layer may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break this block into two smaller pieces for convenience, as discussed subsequently.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each of these pieces the transport layer appends a transport header , containing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control information. The addition of control information to data is referred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as encapsulation . The combination of data from the next higher layer and control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information is known as a protocol data unit (PDU) ; in this case, it is referred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a transport PDU. Transport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PDUs</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are typically called segments . The header 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segment contains control information to be used by the peer transport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computer B. Examples of items that may be stored in this header include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following:</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Source port: This indicates the application that sent the data.</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Destination port: When the destination transport layer receives the segment,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it must know to which application the data are to be delivered.</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Sequence number: Because the transport protocol is sending a sequence of</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segments, it numbers them sequentially so that if they arrive out of order,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destination transport entity may reorder them.</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 Error-detection code: The sending transport entity may include a code that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a function of the contents of the segment. The receiving transport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performs the same calculation and compares the result with the incoming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code. A discrepancy results if there has been some error in transmission. 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case, the receiver can discard the segment and take corrective action. This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code is also referred to as a checksum or frame check sequence.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next step is for the transport layer to hand each segment over to the network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with instructions to transmit it to the destination computer. To satisfy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request, the network access protocol must present the data to the network with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request for transmission. As before, this operation requires the use of control information.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case, the network access protocol (NAP)  appends a network access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to the data it receives from the transport layer, creating a network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access PDU, typically called a packet . Examples of the items that may be stored 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header include the following:</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Source computer address:  Indicates the source of this packet.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Destination computer address:  The network must know to which computer 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network the data are to be delivered.</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Facilities requests:  The network access protocol might want the network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make use of certain facilities, such as priority.</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Note that the transport header is not “visible” at the network access layer;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access layer is not concerned with the contents of the transport segment.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network accepts the network packet from A and delivers it to B.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access module in B receives the packet, strips off the packet header, and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transfers the enclosed transport segment to B’s transport layer module. The transport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examines the segment header and, on the basis of the port field in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delivers the enclosed record to the appropriate application, in this case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file transfer module in B.</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21</a:t>
            </a:fld>
            <a:endParaRPr lang="en-US" dirty="0"/>
          </a:p>
        </p:txBody>
      </p:sp>
    </p:spTree>
    <p:extLst>
      <p:ext uri="{BB962C8B-B14F-4D97-AF65-F5344CB8AC3E}">
        <p14:creationId xmlns:p14="http://schemas.microsoft.com/office/powerpoint/2010/main" val="428305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In this chapter, we look at the underlying technology and protocol architecture</a:t>
            </a:r>
          </a:p>
          <a:p>
            <a:r>
              <a:rPr lang="en-US" sz="1200" kern="1200" baseline="0" dirty="0" smtClean="0">
                <a:solidFill>
                  <a:schemeClr val="tx1"/>
                </a:solidFill>
                <a:latin typeface="Times New Roman" pitchFamily="-110" charset="0"/>
                <a:ea typeface="+mn-ea"/>
                <a:cs typeface="+mn-cs"/>
              </a:rPr>
              <a:t>of LANs. Chapters 12 and 13 are devoted to a discussion of specific</a:t>
            </a:r>
          </a:p>
          <a:p>
            <a:r>
              <a:rPr lang="en-US" sz="1200" kern="1200" baseline="0" dirty="0" smtClean="0">
                <a:solidFill>
                  <a:schemeClr val="tx1"/>
                </a:solidFill>
                <a:latin typeface="Times New Roman" pitchFamily="-110" charset="0"/>
                <a:ea typeface="+mn-ea"/>
                <a:cs typeface="+mn-cs"/>
              </a:rPr>
              <a:t>LAN systems.</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538623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48FBA49-8725-2E4E-ADD7-CCB0B2568783}" type="slidenum">
              <a:rPr lang="en-US">
                <a:ea typeface="ＭＳ Ｐゴシック" pitchFamily="-110" charset="-128"/>
                <a:cs typeface="ＭＳ Ｐゴシック" pitchFamily="-110" charset="-128"/>
              </a:rPr>
              <a:pPr/>
              <a:t>22</a:t>
            </a:fld>
            <a:endParaRPr lang="en-US" dirty="0">
              <a:ea typeface="ＭＳ Ｐゴシック" pitchFamily="-110" charset="-128"/>
              <a:cs typeface="ＭＳ Ｐゴシック" pitchFamily="-110"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latin typeface="Times New Roman" pitchFamily="-110" charset="0"/>
                <a:ea typeface="ＭＳ Ｐゴシック" pitchFamily="-110" charset="-128"/>
                <a:cs typeface="ＭＳ Ｐゴシック" pitchFamily="-110" charset="-128"/>
              </a:rPr>
              <a:t>TCP/IP is a result of protocol research and development conducted on the experimental packet-switched network, ARPANET, funded by the Defense Advanced Research Projects Agency (DARPA), and is generally referred to as the TCP/IP protocol suite. This protocol suite consists of a large collection of protocols that have been issued as Internet standards by the Internet Activities Board (IAB). </a:t>
            </a:r>
            <a:endParaRPr lang="en-US" dirty="0">
              <a:latin typeface="Times" pitchFamily="-110" charset="0"/>
            </a:endParaRPr>
          </a:p>
        </p:txBody>
      </p:sp>
    </p:spTree>
    <p:extLst>
      <p:ext uri="{BB962C8B-B14F-4D97-AF65-F5344CB8AC3E}">
        <p14:creationId xmlns:p14="http://schemas.microsoft.com/office/powerpoint/2010/main" val="3486340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F9C5633-49CE-F740-8214-2574B7CE8785}" type="slidenum">
              <a:rPr lang="en-US">
                <a:ea typeface="ＭＳ Ｐゴシック" pitchFamily="-110" charset="-128"/>
                <a:cs typeface="ＭＳ Ｐゴシック" pitchFamily="-110" charset="-128"/>
              </a:rPr>
              <a:pPr/>
              <a:t>23</a:t>
            </a:fld>
            <a:endParaRPr lang="en-US" dirty="0">
              <a:ea typeface="ＭＳ Ｐゴシック" pitchFamily="-110" charset="-128"/>
              <a:cs typeface="ＭＳ Ｐゴシック" pitchFamily="-110"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those cases where two devices are attached to different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procedures are needed to allow data to traverse multiple interconnected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This is the function of the internet layer . The Internet Protocol (IP)  is used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this layer to provide the routing function across multiple networks. This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implemented not only in the end systems but also in routers . A router is a processor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connects two networks and whose primary function is to relay data from one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to the other on its route from the source to the destination end system.</a:t>
            </a:r>
            <a:endParaRPr lang="en-US" dirty="0"/>
          </a:p>
        </p:txBody>
      </p:sp>
    </p:spTree>
    <p:extLst>
      <p:ext uri="{BB962C8B-B14F-4D97-AF65-F5344CB8AC3E}">
        <p14:creationId xmlns:p14="http://schemas.microsoft.com/office/powerpoint/2010/main" val="286471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3BED2F9-2B6A-3143-B0AA-B5F0CE1BE320}" type="slidenum">
              <a:rPr lang="en-US">
                <a:ea typeface="ＭＳ Ｐゴシック" pitchFamily="-110" charset="-128"/>
                <a:cs typeface="ＭＳ Ｐゴシック" pitchFamily="-110" charset="-128"/>
              </a:rPr>
              <a:pPr/>
              <a:t>24</a:t>
            </a:fld>
            <a:endParaRPr lang="en-US" dirty="0">
              <a:ea typeface="ＭＳ Ｐゴシック" pitchFamily="-110" charset="-128"/>
              <a:cs typeface="ＭＳ Ｐゴシック" pitchFamily="-110" charset="-128"/>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host-to-host layer , or transport layer , may provide reliable end-to-end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 as discussed in Section 2.2, or merely an end-to-end delivery service without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reliability mechanisms. The Transmission Control Protocol (TCP)  is the most commonly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used protocol to provide this functionality.</a:t>
            </a:r>
            <a:endParaRPr lang="en-US" dirty="0">
              <a:latin typeface="Times" pitchFamily="-110" charset="0"/>
            </a:endParaRPr>
          </a:p>
        </p:txBody>
      </p:sp>
    </p:spTree>
    <p:extLst>
      <p:ext uri="{BB962C8B-B14F-4D97-AF65-F5344CB8AC3E}">
        <p14:creationId xmlns:p14="http://schemas.microsoft.com/office/powerpoint/2010/main" val="3311517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Finally, the application layer  contains the logic needed to support the various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user applications. For each different type of application, such as file transfer, a separate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module is needed that is peculiar to that application.</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25</a:t>
            </a:fld>
            <a:endParaRPr lang="en-US" dirty="0"/>
          </a:p>
        </p:txBody>
      </p:sp>
    </p:spTree>
    <p:extLst>
      <p:ext uri="{BB962C8B-B14F-4D97-AF65-F5344CB8AC3E}">
        <p14:creationId xmlns:p14="http://schemas.microsoft.com/office/powerpoint/2010/main" val="254010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a:ln/>
        </p:spPr>
      </p:sp>
      <p:sp>
        <p:nvSpPr>
          <p:cNvPr id="48131" name="Notes Placeholder 2"/>
          <p:cNvSpPr>
            <a:spLocks noGrp="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As is mentioned in Section 2.2, every entity in the overall system must have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unique address. Each host on a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must have a unique global internet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this allows the data to be delivered to the proper host. Each process with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must have an address that is unique within the host; this allows the host-to-host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(TCP) to deliver data to the proper process. These latter addresses are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known as ports .</a:t>
            </a:r>
            <a:endParaRPr lang="en-US" dirty="0" smtClean="0"/>
          </a:p>
        </p:txBody>
      </p:sp>
      <p:sp>
        <p:nvSpPr>
          <p:cNvPr id="48132" name="Slide Number Placeholder 3"/>
          <p:cNvSpPr>
            <a:spLocks noGrp="1"/>
          </p:cNvSpPr>
          <p:nvPr>
            <p:ph type="sldNum" sz="quarter" idx="5"/>
          </p:nvPr>
        </p:nvSpPr>
        <p:spPr>
          <a:noFill/>
        </p:spPr>
        <p:txBody>
          <a:bodyPr/>
          <a:lstStyle/>
          <a:p>
            <a:fld id="{59E2E04C-02DF-7849-949E-BCB0B60EB956}" type="slidenum">
              <a:rPr lang="en-US" smtClean="0">
                <a:ea typeface="ＭＳ Ｐゴシック" pitchFamily="-110" charset="-128"/>
                <a:cs typeface="ＭＳ Ｐゴシック" pitchFamily="-110" charset="-128"/>
              </a:rPr>
              <a:pPr/>
              <a:t>26</a:t>
            </a:fld>
            <a:endParaRPr lang="en-US" dirty="0" smtClean="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2100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70481CA-04B6-8A48-A0EE-4807A8D0775D}" type="slidenum">
              <a:rPr lang="en-US"/>
              <a:pPr/>
              <a:t>27</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Let us trace a simple operation. Suppose that a process, associated with port 3</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host A, wishes to send a message to another process, associated with port 2 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B. The process at A hands the message down to TCP with instructions to send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it to host B, port 2. TCP hands the message down to IP with instructions to send it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host B. Note that IP need not be told the identity of the destination port. All it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needs to know is that the data are intended for host B. Next, IP hands the message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down to the network access layer (e.g., Ethernet logic) with instructions to send it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J (the first hop on the way to B).</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control this operation, control information, as well as user data, must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transmitted, as suggested in Figure 2.5. Let us say that the sending process generates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block of data and passes this to TCP. TCP may break this block into smaller pieces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make it more manageable. To each of these pieces, TCP appends control information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known as the TCP header, forming a TCP segment . The control information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is to be used by the peer TCP entity at host B. Examples of items in this header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Destination port:  When the TCP entity at B receives the segment, it must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know to whom the data are to be delivered.</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Sequence number:  TCP numbers the segments that it sends to a particular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destination port sequentially, so that if they arrive out of order, the TCP entity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B can reorder them.</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Checksum:  The sending TCP includes a code that is a function of the contents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remainder of the segment. The receiving TCP performs the same calculation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compares the result with the incoming code. A discrepancy results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if there has been some error in transmission.</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Next, TCP hands each segment over to IP, with instructions to transmit it to B.</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segments must be transmitted across one or more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subnetworks</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relayed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one or more intermediate routers. This operation, too, requires the use of</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 information. Thus IP appends a header of control information to each segment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form an IP datagram . An example of an item stored in the IP header is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destination host address (in this example, B).</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Finally, each IP datagram is presented to the network access layer for transmission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across the first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its journey to the destination. The network access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appends its own header, creating a packet, or frame. The packet is transmitted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across the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to router J. The packet header contains the information that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needs to transfer the data across the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router J, the packet header is stripped off and the IP header is examined.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the basis of the destination address information in the IP header, the IP module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router directs the datagram out across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2 to B. To do this,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datagram is again augmented with a network access header.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When the data are received at B, the reverse process occurs. At each layer,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corresponding header is removed, and the remainder is passed on to the next higher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until the original user data are delivered to the destination process.</a:t>
            </a:r>
            <a:endParaRPr lang="en-US" dirty="0">
              <a:latin typeface="Times" pitchFamily="-110" charset="0"/>
            </a:endParaRPr>
          </a:p>
        </p:txBody>
      </p:sp>
    </p:spTree>
    <p:extLst>
      <p:ext uri="{BB962C8B-B14F-4D97-AF65-F5344CB8AC3E}">
        <p14:creationId xmlns:p14="http://schemas.microsoft.com/office/powerpoint/2010/main" val="1504039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77914FD-3A3D-A04A-A03D-33ED0FB80551}" type="slidenum">
              <a:rPr lang="en-US"/>
              <a:pPr/>
              <a:t>28</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decades, the keystone of the TCP/IP architecture has been IPv4, generally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referred to as IP. Figure 2.7a shows the IP header format, which is a minimum of</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20 octets, or 160 bits. The header, together with the segment from the transport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forms an IP-level PDU referred to as an IP datagram or an IP packet.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includes 32-bit source and destination addresses. The Header Checksum</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field is used to detect errors in the header to avoid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misdelivery</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Protocol field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indicates which higher-layer protocol is using IP. The ID, Flags, and Fragment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Offset fields are used in the fragmentation and reassembly process. Chapter 14 provides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more details.</a:t>
            </a:r>
            <a:endParaRPr lang="en-US" dirty="0" smtClean="0">
              <a:latin typeface="Times" pitchFamily="-110" charset="0"/>
            </a:endParaRPr>
          </a:p>
        </p:txBody>
      </p:sp>
    </p:spTree>
    <p:extLst>
      <p:ext uri="{BB962C8B-B14F-4D97-AF65-F5344CB8AC3E}">
        <p14:creationId xmlns:p14="http://schemas.microsoft.com/office/powerpoint/2010/main" val="2013421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1995, the Internet Engineering Task Force (IETF), which develops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standards for the Internet, issued a specification for a next-generation IP, known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then as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IPng</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This specification was turned into a standard in 1996 known as IPv6.</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IPv6 provides a number of functional enhancements over the existing IP, designed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accommodate the higher speeds of today’s networks and the mix of data streams,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including graphic and video, that are becoming more prevalent. But the driving force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behind the development of the new protocol was the need for more addresses. IPv4</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uses a 32-bit address to specify a source or destination. With the explosive growth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of the Internet and of private networks attached to the Internet, this address length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became insufficient to accommodate all systems needing addresses. As Figure 2.7b</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shows, IPv6 includes 128-bit source and destination address fields.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Ultimately, all installations using TCP/IP are expected to migrate from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current IP to IPv6, but this process will take many years, if not decades.</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29</a:t>
            </a:fld>
            <a:endParaRPr lang="en-US" dirty="0"/>
          </a:p>
        </p:txBody>
      </p:sp>
    </p:spTree>
    <p:extLst>
      <p:ext uri="{BB962C8B-B14F-4D97-AF65-F5344CB8AC3E}">
        <p14:creationId xmlns:p14="http://schemas.microsoft.com/office/powerpoint/2010/main" val="2408382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92E6F5CE-0A8E-8741-BA28-31E3F559F15D}" type="slidenum">
              <a:rPr lang="en-US"/>
              <a:pPr/>
              <a:t>30</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most applications running as part of the TCP/IP architecture, the transport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protocol is TCP. TCP provides a reliable connection for the transfer of data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applications. A connection is simply a temporary logical association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two entities in different systems. A logical connection refers to a given pair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port values. For the duration of the connection, each entity keeps track of TCP</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segments coming and going to the other entity, in order to regulate the flow of segments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to recover from lost or damaged segments.</a:t>
            </a:r>
            <a:endParaRPr lang="en-US" dirty="0">
              <a:latin typeface="Times" pitchFamily="-110" charset="0"/>
            </a:endParaRPr>
          </a:p>
        </p:txBody>
      </p:sp>
    </p:spTree>
    <p:extLst>
      <p:ext uri="{BB962C8B-B14F-4D97-AF65-F5344CB8AC3E}">
        <p14:creationId xmlns:p14="http://schemas.microsoft.com/office/powerpoint/2010/main" val="394310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F3BC9AED-BC1E-C343-AC43-1B9E965660A2}" type="slidenum">
              <a:rPr lang="en-US"/>
              <a:pPr/>
              <a:t>31</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2.6a shows the header format for TCP, which is a minimum of 20 octets,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160 bits. The Source Port and Destination Port fields identify the applications 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source and destination systems that are using this connection. The Sequence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Number, Acknowledgment Number, and Window fields provide flow control and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error control. The checksum is a 16-bit frame check sequence used to detect errors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TCP segment. Chapter 15 provides more details.</a:t>
            </a:r>
            <a:endParaRPr lang="en-US" sz="1000" dirty="0"/>
          </a:p>
        </p:txBody>
      </p:sp>
    </p:spTree>
    <p:extLst>
      <p:ext uri="{BB962C8B-B14F-4D97-AF65-F5344CB8AC3E}">
        <p14:creationId xmlns:p14="http://schemas.microsoft.com/office/powerpoint/2010/main" val="119650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7D863B-902A-5543-B0B7-85D3EFB9BCC7}" type="slidenum">
              <a:rPr lang="en-US" smtClean="0"/>
              <a:pPr/>
              <a:t>5</a:t>
            </a:fld>
            <a:endParaRPr lang="en-US" dirty="0"/>
          </a:p>
        </p:txBody>
      </p:sp>
    </p:spTree>
    <p:extLst>
      <p:ext uri="{BB962C8B-B14F-4D97-AF65-F5344CB8AC3E}">
        <p14:creationId xmlns:p14="http://schemas.microsoft.com/office/powerpoint/2010/main" val="171699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2305F6D-DA15-694E-867E-71408D97009B}" type="slidenum">
              <a:rPr lang="en-US"/>
              <a:pPr/>
              <a:t>32</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addition to TCP, there is one other transport-level protocol that is in common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 as part of the TCP/IP protocol suite: the User Datagram Protocol (UDP) .</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UDP does not guarantee delivery, preservation of sequence, or protection against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duplication. UDP enables a procedure to send messages to other procedures with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minimum of protocol mechanism. Some transaction-oriented applications make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 of UDP; one example is SNMP (Simple Network Management Protocol),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network management protocol for TCP/IP networks. Because it is connectionless,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UDP has very little to do. Essentially, it adds a port addressing capability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IP. This is best seen by examining the UDP header, shown in Figure 2.6b. UDP</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also includes a checksum to verify that no error occurs in the data; the use of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checksum is optional.</a:t>
            </a:r>
            <a:endParaRPr lang="en-US" dirty="0">
              <a:latin typeface="Times" pitchFamily="-110" charset="0"/>
            </a:endParaRPr>
          </a:p>
        </p:txBody>
      </p:sp>
    </p:spTree>
    <p:extLst>
      <p:ext uri="{BB962C8B-B14F-4D97-AF65-F5344CB8AC3E}">
        <p14:creationId xmlns:p14="http://schemas.microsoft.com/office/powerpoint/2010/main" val="146487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C3783B0B-B17C-8643-BC83-DA11D53294E2}" type="slidenum">
              <a:rPr lang="en-US"/>
              <a:pPr/>
              <a:t>33</a:t>
            </a:fld>
            <a:endParaRPr lang="en-US"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layer in the TCP/IP suite interacts with its immediate adjacent layers. 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source, the application layer makes use of the services of the end-to-end layer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provides data down to that layer. A similar relationship exists at the interface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the transport and internet layers and at the interface of the internet and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access layers. At the destination, each layer delivers data up to the next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higher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use of each individual layer is not required by the architecture. As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2.8 suggests, it is possible to develop applications that directly invoke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services of any one of the layers. Most applications require a reliable end-to-end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and thus make use of TCP. Some special-purpose applications do not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need the services of TCP. Some of these applications, such as the Simple Network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Management Protocol (SNMP), use an alternative end-to-end protocol known as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User Datagram Protocol (UDP); others may make use of IP directly. Applications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do not involve internetworking  and that do not need TCP have been developed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invoke the network access layer directly.</a:t>
            </a:r>
            <a:endParaRPr lang="en-US" dirty="0">
              <a:latin typeface="Times" pitchFamily="-110" charset="0"/>
            </a:endParaRPr>
          </a:p>
        </p:txBody>
      </p:sp>
    </p:spTree>
    <p:extLst>
      <p:ext uri="{BB962C8B-B14F-4D97-AF65-F5344CB8AC3E}">
        <p14:creationId xmlns:p14="http://schemas.microsoft.com/office/powerpoint/2010/main" val="3254058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7DE8E83-CA95-F843-86B1-B7BDB0BE6F14}" type="slidenum">
              <a:rPr lang="en-US"/>
              <a:pPr/>
              <a:t>34</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protocol architecture, such as the TCP/IP architecture or OSI, provides a framework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standardization. Within the model, one or more protocol standards can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developed at each layer. The model defines in general terms the functions to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performed at that layer and facilitates the standards-making process in two ways: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Because the functions of each layer are well defined, standards can be developed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independently and simultaneously for each layer. This speeds up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standards-making process.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Because the boundaries between layers are well defined, changes in standards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one layer need not affect already existing software in another layer. This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makes it easier to introduce new standards.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2.9 illustrates the use of a protocol architecture as such a framework.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overall communications function is decomposed into a number of distinct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layers. That is, the overall function is broken up into a number of modules,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making the interfaces between modules as simple as possible. In addition, the design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principle of information hiding is used: Lower layers are concerned with greater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levels of detail; upper layers are independent of these details. Each layer provides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services to the next higher layer and implements a protocol to the peer layer 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other systems.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2.9 also shows more specifically the nature of the standardization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required at each layer. Three elements are key:</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specification:  Two entities at the same layer in different systems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cooperate and interact by means of a protocol. Because two different open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systems are involved, the protocol must be specified precisely. This includes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format of the protocol data units exchanged, the semantics of all fields,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 allowable sequence of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PDUs</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Service definition:  In addition to the protocol or protocols that operate at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given layer, standards are needed for the services that each layer provides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next higher layer. Typically, the definition of services is equivalent to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functional description that defines what services are provided, but not how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services are to be provided.</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Addressing:  Each layer provides services to entities at the next higher layer.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entities are referenced by means of a port, or service access point (SAP) .</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a network service access point (NSAP) indicates a transport entity that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a user of the network service.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need to provide a precise protocol specification for open systems is self-evident.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other two items listed warrant further comment. With respect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 definitions, the motivation for providing only a functional definition is as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follows. First, the interaction between two adjacent layers takes place within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confines of a single open system and is not the concern of any other open system.</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as long as peer layers in different systems provide the same services to their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next higher layers, the details of how the services are provided may differ from one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 to another without loss of interoperability. Second, it will usually be the case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adjacent layers are implemented on the same processor. In that case, we would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like to leave the system programmer free to exploit the hardware and operating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 to provide an interface that is as efficient as possible.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respect to addressing, the use of an address mechanism at each layer,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implemented as a service access point, allows each layer to multiplex multiple users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next higher layer. Multiplexing may not occur at each layer, but the model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allows for that possibility.</a:t>
            </a:r>
            <a:endParaRPr lang="en-US" dirty="0"/>
          </a:p>
        </p:txBody>
      </p:sp>
    </p:spTree>
    <p:extLst>
      <p:ext uri="{BB962C8B-B14F-4D97-AF65-F5344CB8AC3E}">
        <p14:creationId xmlns:p14="http://schemas.microsoft.com/office/powerpoint/2010/main" val="3237401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636178C-7CF8-564A-84CE-4A481C569164}" type="slidenum">
              <a:rPr lang="en-US"/>
              <a:pPr/>
              <a:t>35</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services between adjacent layers in a protocol architecture are expressed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terms of primitives and parameters. A primitive specifies the function to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performed, and the parameters are used to pass data and control information.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actual form of a primitive is implementation dependent. An example is a procedure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call.</a:t>
            </a:r>
            <a:endParaRPr lang="en-US" dirty="0"/>
          </a:p>
        </p:txBody>
      </p:sp>
    </p:spTree>
    <p:extLst>
      <p:ext uri="{BB962C8B-B14F-4D97-AF65-F5344CB8AC3E}">
        <p14:creationId xmlns:p14="http://schemas.microsoft.com/office/powerpoint/2010/main" val="1562910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Four types of primitives are used in standards to define the interaction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adjacent layers in the architecture. These are defined in Table 2.1. </a:t>
            </a:r>
          </a:p>
          <a:p>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36</a:t>
            </a:fld>
            <a:endParaRPr lang="en-US" dirty="0"/>
          </a:p>
        </p:txBody>
      </p:sp>
    </p:spTree>
    <p:extLst>
      <p:ext uri="{BB962C8B-B14F-4D97-AF65-F5344CB8AC3E}">
        <p14:creationId xmlns:p14="http://schemas.microsoft.com/office/powerpoint/2010/main" val="551358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layout of Figure 2.10a suggests the time ordering of these events.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sequence of events is referred to as a confirmed service , as the initiator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receives confirmation that the requested service has had the desired effect at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other end. If only request and indication primitives are involved (corresponding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steps 1 through 3), then the service dialog is a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nonconfirmed</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service ; the initiator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receives no confirmation that the requested action has taken place (Figure 2.10b).</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37</a:t>
            </a:fld>
            <a:endParaRPr lang="en-US" dirty="0"/>
          </a:p>
        </p:txBody>
      </p:sp>
    </p:spTree>
    <p:extLst>
      <p:ext uri="{BB962C8B-B14F-4D97-AF65-F5344CB8AC3E}">
        <p14:creationId xmlns:p14="http://schemas.microsoft.com/office/powerpoint/2010/main" val="3107780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number of applications have been standardized to operate on top of TCP. We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mention three of the most common here.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Simple Mail Transfer Protocol (SMTP)  provides a basic electronic mail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transport facility. It provides a mechanism for transferring messages among separate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hosts. Features of SMTP include mailing lists, return receipts, and forwarding.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SMTP does not specify the way in which messages are to be created; some local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editing or native electronic mail facility is required. Once a message is created,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SMTP accepts the message and makes use of TCP to send it to an SMTP module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another host. The target SMTP module will make use of a local electronic mail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package to store the incoming message in a user’s mailbox.</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File Transfer Protocol (FTP)  is used to send files from one system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under user command. Both text and binary files are accommodated, and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protocol provides features for controlling user access. When a user wishes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engage in file transfer, FTP sets up a TCP connection to the target system for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exchange of control messages. This connection allows user ID and password to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transmitted and allows the user to specify the file and file actions desired. Once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file transfer is approved, a second TCP connection is set up for the data transfer.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file is transferred over the data connection, without the overhead of any headers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control information at the application level. When the transfer is complete,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control connection is used to signal the completion and to accept new file transfer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commands.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SSH (Secure Shell)  provides a secure remote logon capability, which enables a</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user at a terminal or personal computer to log on to a remote computer and function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if directly connected to that computer. SSH also supports file transfer between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local host and a remote server. SSH enables the user and the remote server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authenticate each other; it also encrypts all traffic in both directions. SSH traffic is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carried on a TCP connection.</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38</a:t>
            </a:fld>
            <a:endParaRPr lang="en-US" dirty="0"/>
          </a:p>
        </p:txBody>
      </p:sp>
    </p:spTree>
    <p:extLst>
      <p:ext uri="{BB962C8B-B14F-4D97-AF65-F5344CB8AC3E}">
        <p14:creationId xmlns:p14="http://schemas.microsoft.com/office/powerpoint/2010/main" val="2953864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concept of sockets and sockets programming was developed in the 1980s in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UNIX environment as the Berkeley Sockets Interface. In essence, a socket enables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communication between a client and server process and may be either connection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oriented or connectionless. A socket can be considered an end point in a communication.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client socket in one computer uses an address to call a server socket 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computer. Once the appropriate sockets are engaged, the two computers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can exchange data.</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Typically, computers with server sockets keep a TCP or UDP port open,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ready for unscheduled incoming calls. The client typically determines the socket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identification of the desired server by finding it in a Domain Name System (DNS)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database. Once a connection is made, the server switches the dialogue to a different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port number to free up the main port number for additional incoming calls.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 applications, such as TELNET and remote login (rlogin), make use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sockets, with the details hidden from the user. However, sockets can be constructed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within a program (in a language such as C, Java, or Python), enabling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programmer to easily support networking functions and applications.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sockets programming mechanism includes sufficient semantics to permit unrelated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processes on different hosts to communicate.</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Berkeley Sockets Interface is the de facto standard application programming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interface (API)  for developing networking applications, spanning a wide range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operating systems. Windows Sockets (WinSock) is based on the Berkeley specification.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Sockets API provides generic access to </a:t>
            </a:r>
            <a:r>
              <a:rPr kumimoji="1"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interprocess</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communications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Services.  Thus, the sockets capability is ideally suited for students to learn the principles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protocols and distributed applications by hands-on program development.</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39</a:t>
            </a:fld>
            <a:endParaRPr lang="en-US" dirty="0"/>
          </a:p>
        </p:txBody>
      </p:sp>
    </p:spTree>
    <p:extLst>
      <p:ext uri="{BB962C8B-B14F-4D97-AF65-F5344CB8AC3E}">
        <p14:creationId xmlns:p14="http://schemas.microsoft.com/office/powerpoint/2010/main" val="3518867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Recall that each TCP and UDP header includes Source Port and Destination 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fields (Figure 2.6). These port values identify the respective users (applications) of</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two TCP or UDP entities. Also, each IPv4 and IPv6 header includes Source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and Destination Address fields (Figure 2.7); these IP addresses  identify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respective host systems. The concatenation of a port value and an IP address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forms a socket , which is unique throughout the Internet. Thus, in Figure 2.4,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combination of the IP address for host B and the port number for application X</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uniquely identifies the socket location of application X in host B. As the figure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indicates, an application may have multiple socket addresses, one for each port into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application.</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socket is used to define an API, which is a generic communication interface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writing programs that use TCP or UDP. In practice, when used as an API,</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socket is identified by the triple (protocol, local address, local process). The local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is an IP address and the local process is a port number. Because port numbers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unique within a system, the port number implies the protocol (TCP or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UDP). However, for clarity and ease of implementation, sockets used for an API</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include the protocol as well as the IP address and port number in defining a unique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Corresponding to the two protocols, the Sockets API recognizes two types of</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sockets: stream sockets and datagram sockets. Stream sockets  make use of TCP,</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provides a connection-oriented reliable data transfer. Therefore, with stream</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sockets, all blocks of data sent between a pair of sockets are guaranteed for delivery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arrive in the order that they were sent. Datagram sockets  make use of UDP,</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does not provide the connection-oriented features of TCP. Therefore, with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datagram sockets, delivery is not guaranteed, nor is order necessarily preserved.</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There is a third type of socket provided by the Sockets API: raw sockets. Raw</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sockets  allow direct access to lower-layer protocols, such as IP.</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40</a:t>
            </a:fld>
            <a:endParaRPr lang="en-US" dirty="0"/>
          </a:p>
        </p:txBody>
      </p:sp>
    </p:spTree>
    <p:extLst>
      <p:ext uri="{BB962C8B-B14F-4D97-AF65-F5344CB8AC3E}">
        <p14:creationId xmlns:p14="http://schemas.microsoft.com/office/powerpoint/2010/main" val="2283810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This subsection summarizes the key system calls. Table 2.4 lists the core Socket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functions.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first step in using Sockets is to create a new socket using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socket()  command. This command includes three parameters. The domain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parameter refers to the area where the communicating processes exist.</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Type specifies whether this is a stream or datagram socket, and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specifies either TCP or UDP. The reason that both  type and  protocol need to be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specified is to allow additional transport-level protocols to be included in a future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implementation. Thus, there might be more than one datagram-style transport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more than one connection-oriented transport protocol. The  socket()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command returns an integer result that identifies this socket; it is similar to a UNIX</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file descriptor. The exact socket data structure depends on the implementation. It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includes the source port and IP address and, if a connection is open or pending,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destination port and IP address and various options and parameters associated with</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connection.</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After a socket is created, it must have an address to listen to. The bind()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function binds a socket to a socket address.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41</a:t>
            </a:fld>
            <a:endParaRPr lang="en-US" dirty="0"/>
          </a:p>
        </p:txBody>
      </p:sp>
    </p:spTree>
    <p:extLst>
      <p:ext uri="{BB962C8B-B14F-4D97-AF65-F5344CB8AC3E}">
        <p14:creationId xmlns:p14="http://schemas.microsoft.com/office/powerpoint/2010/main" val="269449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6147"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65975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2.12 shows the interaction of the clients and server sides in setting up,</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using, and terminating a connection.</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42</a:t>
            </a:fld>
            <a:endParaRPr lang="en-US" dirty="0"/>
          </a:p>
        </p:txBody>
      </p:sp>
    </p:spTree>
    <p:extLst>
      <p:ext uri="{BB962C8B-B14F-4D97-AF65-F5344CB8AC3E}">
        <p14:creationId xmlns:p14="http://schemas.microsoft.com/office/powerpoint/2010/main" val="2379424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overall requirements for an internetworking facility are as follows (we refer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14.1, which repeats Figure 2.4, as an example throughout):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Provide a link between networks. At minimum, a physical and link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is needed. (Router J has physical links to N1 and N2, and on each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link there is a data link protocol.)</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Provide for the routing and delivery of data between processes on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(Application X on host A exchanges data with application X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B.)</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Provide an accounting service that keeps track of the use of the various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routers and maintains status information.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4.  Provide the services just listed in such a way as not to require modifications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networking architecture of any of the constituent networks. This means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the internetworking facility must accommodate a number of differences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among networks. These include: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Different addressing schemes:  The networks may use different endpoint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names and addresses and directory maintenance schemes. Some form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global network addressing must be provided, as well as a directory service.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(Hosts A and B and router J have globally unique IP addresses.)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maximum packet size: Packets from one network may have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broken up into smaller pieces for another. This process is referred to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fragmentation. (N1 and N2 may set different upper limits on packet sizes.)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network access mechanisms: The network access mechanism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 and network may be different for stations on different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N1 may be a frame relay network and N2 an Ethernet network.)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timeouts: Typically, a connection-oriented transport service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await an acknowledgment until a timeout expires, at which time it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retransmit its block of data. In general, longer times are required for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delivery across multiple networks. Internetwork timing procedures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allow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transmission that avoids unnecessary retransmissions.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Error recovery: Network procedures may provide anything from no error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recovery up to reliable end-to-end (within the network) service. The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 should not depend on nor be interfered with by the nature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individual network’s error recovery capability.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Status reporting: Different networks report status and performance differently.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Yet it must be possible for the internetworking facility to provide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information on internetworking activity to interested and authorized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processes.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Routing techniques: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Intranetwork</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may depend on fault detection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congestion control techniques peculiar to each network. The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facility must be able to coordinate these to route data adaptively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stations on different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User access control: Each network will have its own user access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technique (authorization for use of the network). These must be invoked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the internetwork facility as needed. Further, a separate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access control technique may be required.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Connection, connectionless: Individual networks may provide connection-oriented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virtual circuit) or connectionless (datagram) service. It may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desirable for the internetwork service not to depend on the nature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service of the individual networks.</a:t>
            </a:r>
            <a:endParaRPr lang="en-US" dirty="0" smtClean="0">
              <a:ea typeface="+mn-ea"/>
              <a:cs typeface="+mn-cs"/>
            </a:endParaRPr>
          </a:p>
        </p:txBody>
      </p:sp>
      <p:sp>
        <p:nvSpPr>
          <p:cNvPr id="61444" name="Slide Number Placeholder 3"/>
          <p:cNvSpPr>
            <a:spLocks noGrp="1"/>
          </p:cNvSpPr>
          <p:nvPr>
            <p:ph type="sldNum" sz="quarter" idx="5"/>
          </p:nvPr>
        </p:nvSpPr>
        <p:spPr>
          <a:noFill/>
        </p:spPr>
        <p:txBody>
          <a:bodyPr/>
          <a:lstStyle/>
          <a:p>
            <a:fld id="{2F9A7A27-EAFC-1F43-8D6B-3031F026B62B}" type="slidenum">
              <a:rPr lang="en-US"/>
              <a:pPr/>
              <a:t>43</a:t>
            </a:fld>
            <a:endParaRPr lang="en-US" dirty="0"/>
          </a:p>
        </p:txBody>
      </p:sp>
    </p:spTree>
    <p:extLst>
      <p:ext uri="{BB962C8B-B14F-4D97-AF65-F5344CB8AC3E}">
        <p14:creationId xmlns:p14="http://schemas.microsoft.com/office/powerpoint/2010/main" val="3038279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virtually all implementations, internetworking involves connectionless operation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level of the Internet Protocol. Whereas connection-oriented operation corresponds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virtual circuit mechanism of a packet-switching network (Figure 9.12),</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connectionless-mode operation corresponds to the datagram mechanism of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network (Figure 9.11). Each network protocol data unit is treated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independently and routed from source ES to destination ES through a series of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networks. For each data unit transmitted by A, A makes a decision as to which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should receive the data unit. The data unit hops across the internet from 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to the next until it reaches the destination network. At each router, a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decision is made (independently for each data unit) concerning the next hop. Thus,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different data units may travel different routes between source and destination 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ESs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routers share a common network-layer protocol known generically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the Internet Protocol. An Internet Protocol was initially developed for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DARPA internet project and published as RFC 791 and has become an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Below this Internet Protocol, a protocol is needed to access a particular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a:t>
            </a:r>
            <a:endParaRPr lang="en-US" dirty="0"/>
          </a:p>
        </p:txBody>
      </p:sp>
      <p:sp>
        <p:nvSpPr>
          <p:cNvPr id="63492" name="Slide Number Placeholder 3"/>
          <p:cNvSpPr>
            <a:spLocks noGrp="1"/>
          </p:cNvSpPr>
          <p:nvPr>
            <p:ph type="sldNum" sz="quarter" idx="5"/>
          </p:nvPr>
        </p:nvSpPr>
        <p:spPr>
          <a:noFill/>
        </p:spPr>
        <p:txBody>
          <a:bodyPr/>
          <a:lstStyle/>
          <a:p>
            <a:fld id="{EA2973F4-BF43-1140-A6DD-FB1B6AB6235F}" type="slidenum">
              <a:rPr lang="en-US"/>
              <a:pPr/>
              <a:t>44</a:t>
            </a:fld>
            <a:endParaRPr lang="en-US" dirty="0"/>
          </a:p>
        </p:txBody>
      </p:sp>
    </p:spTree>
    <p:extLst>
      <p:ext uri="{BB962C8B-B14F-4D97-AF65-F5344CB8AC3E}">
        <p14:creationId xmlns:p14="http://schemas.microsoft.com/office/powerpoint/2010/main" val="1980285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9F53BD3-74FC-0045-B8DB-ACC2A69C74D0}" type="slidenum">
              <a:rPr lang="en-US"/>
              <a:pPr/>
              <a:t>45</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there are typically two protocols operating in each ES and router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network layer: an upper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the internetworking function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 lower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network access. </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14.2 depicts a typical example using IP, in which two LANs are interconnected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frame relay WAN. The figure depicts the operation of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for data exchange between host A on one LAN (network 1) and host B</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another LAN (network 2) through the WAN. The figure shows the protocol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and format of the data unit at each stage. The end systems and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 share a common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 Protocol. In addition, the end systems must share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same protocols above IP. The intermediate routers need only implement up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IP.</a:t>
            </a:r>
          </a:p>
          <a:p>
            <a:endParaRPr lang="en-US" dirty="0">
              <a:latin typeface="Times" pitchFamily="-110" charset="0"/>
            </a:endParaRPr>
          </a:p>
        </p:txBody>
      </p:sp>
    </p:spTree>
    <p:extLst>
      <p:ext uri="{BB962C8B-B14F-4D97-AF65-F5344CB8AC3E}">
        <p14:creationId xmlns:p14="http://schemas.microsoft.com/office/powerpoint/2010/main" val="2627943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a:lnSpc>
                <a:spcPct val="80000"/>
              </a:lnSpc>
            </a:pPr>
            <a:r>
              <a:rPr lang="en-US" sz="500" dirty="0" smtClean="0"/>
              <a:t>IP </a:t>
            </a:r>
            <a:r>
              <a:rPr lang="en-US" sz="500" dirty="0"/>
              <a:t>provides a connectionless, or datagram, service between end systems. There are a number of advantages to this approach:</a:t>
            </a:r>
          </a:p>
          <a:p>
            <a:pPr>
              <a:lnSpc>
                <a:spcPct val="80000"/>
              </a:lnSpc>
            </a:pPr>
            <a:r>
              <a:rPr lang="en-US" sz="500" dirty="0"/>
              <a:t> </a:t>
            </a:r>
          </a:p>
          <a:p>
            <a:pPr>
              <a:lnSpc>
                <a:spcPct val="80000"/>
              </a:lnSpc>
            </a:pPr>
            <a:r>
              <a:rPr lang="en-US" sz="500" dirty="0"/>
              <a:t>A connectionless internet facility is flexible. It can deal with a variety of networks, some of which are themselves connectionless. In essence, IP requires very little from the constituent networks.</a:t>
            </a:r>
            <a:endParaRPr lang="en-US" sz="500" dirty="0" smtClean="0"/>
          </a:p>
          <a:p>
            <a:pPr>
              <a:lnSpc>
                <a:spcPct val="80000"/>
              </a:lnSpc>
            </a:pPr>
            <a:endParaRPr lang="en-US" sz="500" dirty="0" smtClean="0"/>
          </a:p>
          <a:p>
            <a:pPr>
              <a:lnSpc>
                <a:spcPct val="80000"/>
              </a:lnSpc>
            </a:pPr>
            <a:r>
              <a:rPr lang="en-US" sz="500" dirty="0" smtClean="0"/>
              <a:t>A </a:t>
            </a:r>
            <a:r>
              <a:rPr lang="en-US" sz="500" dirty="0"/>
              <a:t>connectionless internet service can be made highly robust. This is basically the same argument made for a datagram network service versus a virtual circuit service.</a:t>
            </a:r>
            <a:r>
              <a:rPr lang="en-US" sz="500" dirty="0" smtClean="0"/>
              <a:t> </a:t>
            </a:r>
          </a:p>
          <a:p>
            <a:pPr>
              <a:lnSpc>
                <a:spcPct val="80000"/>
              </a:lnSpc>
            </a:pPr>
            <a:endParaRPr lang="en-US" sz="500" dirty="0" smtClean="0"/>
          </a:p>
          <a:p>
            <a:pPr>
              <a:lnSpc>
                <a:spcPct val="80000"/>
              </a:lnSpc>
            </a:pPr>
            <a:r>
              <a:rPr lang="en-US" sz="500" dirty="0" smtClean="0"/>
              <a:t>A </a:t>
            </a:r>
            <a:r>
              <a:rPr lang="en-US" sz="500" dirty="0"/>
              <a:t>connectionless internet service is best for connectionless transport protocols, because it does not impose unnecessary overhead.</a:t>
            </a:r>
          </a:p>
          <a:p>
            <a:pPr>
              <a:lnSpc>
                <a:spcPct val="80000"/>
              </a:lnSpc>
            </a:pPr>
            <a:r>
              <a:rPr lang="en-US" sz="500" dirty="0"/>
              <a:t> </a:t>
            </a:r>
          </a:p>
          <a:p>
            <a:pPr>
              <a:lnSpc>
                <a:spcPct val="80000"/>
              </a:lnSpc>
            </a:pPr>
            <a:r>
              <a:rPr lang="en-US" sz="500" dirty="0"/>
              <a:t>	</a:t>
            </a:r>
          </a:p>
        </p:txBody>
      </p:sp>
      <p:sp>
        <p:nvSpPr>
          <p:cNvPr id="64516" name="Slide Number Placeholder 3"/>
          <p:cNvSpPr>
            <a:spLocks noGrp="1"/>
          </p:cNvSpPr>
          <p:nvPr>
            <p:ph type="sldNum" sz="quarter" idx="5"/>
          </p:nvPr>
        </p:nvSpPr>
        <p:spPr>
          <a:noFill/>
        </p:spPr>
        <p:txBody>
          <a:bodyPr/>
          <a:lstStyle/>
          <a:p>
            <a:fld id="{1EC98A63-6BB0-C64D-A4F1-D76ED22A8E59}" type="slidenum">
              <a:rPr lang="en-US"/>
              <a:pPr/>
              <a:t>46</a:t>
            </a:fld>
            <a:endParaRPr lang="en-US" dirty="0"/>
          </a:p>
        </p:txBody>
      </p:sp>
    </p:spTree>
    <p:extLst>
      <p:ext uri="{BB962C8B-B14F-4D97-AF65-F5344CB8AC3E}">
        <p14:creationId xmlns:p14="http://schemas.microsoft.com/office/powerpoint/2010/main" val="2911773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a:lnSpc>
                <a:spcPct val="90000"/>
              </a:lnSpc>
            </a:pPr>
            <a:r>
              <a:rPr lang="en-US" dirty="0" smtClean="0"/>
              <a:t>With </a:t>
            </a:r>
            <a:r>
              <a:rPr lang="en-US" dirty="0"/>
              <a:t>that brief sketch of the operation of an IP-controlled internet, we now examine some design issues in greater detail:</a:t>
            </a:r>
          </a:p>
          <a:p>
            <a:pPr>
              <a:lnSpc>
                <a:spcPct val="90000"/>
              </a:lnSpc>
            </a:pPr>
            <a:r>
              <a:rPr lang="en-US" dirty="0"/>
              <a:t> </a:t>
            </a:r>
          </a:p>
          <a:p>
            <a:pPr>
              <a:lnSpc>
                <a:spcPct val="90000"/>
              </a:lnSpc>
            </a:pPr>
            <a:r>
              <a:rPr lang="en-US" dirty="0"/>
              <a:t>Routing</a:t>
            </a:r>
          </a:p>
          <a:p>
            <a:pPr>
              <a:lnSpc>
                <a:spcPct val="90000"/>
              </a:lnSpc>
            </a:pPr>
            <a:r>
              <a:rPr lang="en-US" dirty="0"/>
              <a:t>Datagram lifetime</a:t>
            </a:r>
          </a:p>
          <a:p>
            <a:pPr>
              <a:lnSpc>
                <a:spcPct val="90000"/>
              </a:lnSpc>
            </a:pPr>
            <a:r>
              <a:rPr lang="en-US" dirty="0"/>
              <a:t>Fragmentation and reassembly</a:t>
            </a:r>
          </a:p>
          <a:p>
            <a:pPr>
              <a:lnSpc>
                <a:spcPct val="90000"/>
              </a:lnSpc>
            </a:pPr>
            <a:r>
              <a:rPr lang="en-US" dirty="0"/>
              <a:t>Error control</a:t>
            </a:r>
          </a:p>
          <a:p>
            <a:pPr>
              <a:lnSpc>
                <a:spcPct val="90000"/>
              </a:lnSpc>
            </a:pPr>
            <a:r>
              <a:rPr lang="en-US" dirty="0"/>
              <a:t>Flow control</a:t>
            </a:r>
          </a:p>
          <a:p>
            <a:pPr>
              <a:lnSpc>
                <a:spcPct val="90000"/>
              </a:lnSpc>
            </a:pPr>
            <a:r>
              <a:rPr lang="en-US" dirty="0"/>
              <a:t> </a:t>
            </a:r>
          </a:p>
          <a:p>
            <a:pPr>
              <a:lnSpc>
                <a:spcPct val="90000"/>
              </a:lnSpc>
            </a:pPr>
            <a:r>
              <a:rPr lang="en-US" dirty="0"/>
              <a:t>	</a:t>
            </a:r>
          </a:p>
        </p:txBody>
      </p:sp>
      <p:sp>
        <p:nvSpPr>
          <p:cNvPr id="66564" name="Slide Number Placeholder 3"/>
          <p:cNvSpPr>
            <a:spLocks noGrp="1"/>
          </p:cNvSpPr>
          <p:nvPr>
            <p:ph type="sldNum" sz="quarter" idx="5"/>
          </p:nvPr>
        </p:nvSpPr>
        <p:spPr>
          <a:noFill/>
        </p:spPr>
        <p:txBody>
          <a:bodyPr/>
          <a:lstStyle/>
          <a:p>
            <a:fld id="{A7135FB5-4CB9-FC41-8A6F-952159ACA7F4}" type="slidenum">
              <a:rPr lang="en-US"/>
              <a:pPr/>
              <a:t>47</a:t>
            </a:fld>
            <a:endParaRPr lang="en-US" dirty="0"/>
          </a:p>
        </p:txBody>
      </p:sp>
    </p:spTree>
    <p:extLst>
      <p:ext uri="{BB962C8B-B14F-4D97-AF65-F5344CB8AC3E}">
        <p14:creationId xmlns:p14="http://schemas.microsoft.com/office/powerpoint/2010/main" val="245521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D944D87-923E-6E44-A61E-5999990E491A}" type="slidenum">
              <a:rPr lang="en-US"/>
              <a:pPr/>
              <a:t>48</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dirty="0"/>
              <a:t>For the purpose of routing, each end system and router maintains a routing table that lists, for each possible destination network, the next router to which the internet datagram should be sent.</a:t>
            </a:r>
          </a:p>
          <a:p>
            <a:r>
              <a:rPr lang="en-US" dirty="0" smtClean="0"/>
              <a:t>	</a:t>
            </a:r>
          </a:p>
          <a:p>
            <a:r>
              <a:rPr lang="en-US" dirty="0" smtClean="0"/>
              <a:t>The </a:t>
            </a:r>
            <a:r>
              <a:rPr lang="en-US" dirty="0"/>
              <a:t>routing table may be static or dynamic. A static table, however, could contain alternate routes if a particular router is unavailable. A dynamic table is more flexible in responding to both error and congestion conditions. In the Internet, for example, when a router goes down, all of its neighbors will send out a status report, allowing other routers and stations to update their routing tables. A similar scheme  can be used to control congestion. Congestion control is particularly important because of the mismatch in capacity between local and wide area networks.</a:t>
            </a:r>
            <a:r>
              <a:rPr lang="en-US" dirty="0" smtClean="0"/>
              <a:t> Chapter </a:t>
            </a:r>
            <a:r>
              <a:rPr lang="en-US" dirty="0"/>
              <a:t>19 discusses routing protocols.</a:t>
            </a:r>
          </a:p>
          <a:p>
            <a:r>
              <a:rPr lang="en-US" dirty="0" smtClean="0"/>
              <a:t>	</a:t>
            </a:r>
          </a:p>
          <a:p>
            <a:r>
              <a:rPr lang="en-US" dirty="0" smtClean="0"/>
              <a:t>Routing </a:t>
            </a:r>
            <a:r>
              <a:rPr lang="en-US" dirty="0"/>
              <a:t>tables may also be used to support other internetworking services, such as security and priority. For example, individual networks might be classified to handle data up to a given security classification. The routing mechanism must assure that data of a given security level are not allowed to pass through networks not cleared to handle such data.</a:t>
            </a:r>
          </a:p>
          <a:p>
            <a:r>
              <a:rPr lang="en-US" dirty="0" smtClean="0"/>
              <a:t>	</a:t>
            </a:r>
          </a:p>
          <a:p>
            <a:r>
              <a:rPr lang="en-US" dirty="0" smtClean="0"/>
              <a:t>Another </a:t>
            </a:r>
            <a:r>
              <a:rPr lang="en-US" dirty="0"/>
              <a:t>routing technique is source routing. The source station specifies the route by including a sequential list of routers in the datagram. This, again, could be useful for security or priority requirements.</a:t>
            </a:r>
          </a:p>
          <a:p>
            <a:r>
              <a:rPr lang="en-US" dirty="0" smtClean="0"/>
              <a:t>	</a:t>
            </a:r>
          </a:p>
          <a:p>
            <a:r>
              <a:rPr lang="en-US" dirty="0" smtClean="0"/>
              <a:t>Finally</a:t>
            </a:r>
            <a:r>
              <a:rPr lang="en-US" dirty="0"/>
              <a:t>, we mention a service related to routing: route recording. To record a route, each router appends its internet address to a list of addresses in the datagram. This feature is useful for testing and debugging purposes.</a:t>
            </a:r>
          </a:p>
          <a:p>
            <a:endParaRPr lang="en-US" dirty="0"/>
          </a:p>
        </p:txBody>
      </p:sp>
    </p:spTree>
    <p:extLst>
      <p:ext uri="{BB962C8B-B14F-4D97-AF65-F5344CB8AC3E}">
        <p14:creationId xmlns:p14="http://schemas.microsoft.com/office/powerpoint/2010/main" val="159169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F4A4FB5-E4C2-BC42-B411-73C037180A8D}" type="slidenum">
              <a:rPr lang="en-US"/>
              <a:pPr/>
              <a:t>49</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dirty="0"/>
              <a:t>If dynamic or alternate routing is used, the potential exists for a datagram to loop indefinitely through the internet. This is undesirable for two reasons. First, an endlessly circulating datagram consumes resources. Second, we will see</a:t>
            </a:r>
            <a:r>
              <a:rPr lang="en-US" dirty="0" smtClean="0"/>
              <a:t> Chapter</a:t>
            </a:r>
            <a:r>
              <a:rPr lang="en-US" baseline="0" dirty="0" smtClean="0"/>
              <a:t> </a:t>
            </a:r>
            <a:r>
              <a:rPr lang="en-US" dirty="0" smtClean="0"/>
              <a:t>15 </a:t>
            </a:r>
            <a:r>
              <a:rPr lang="en-US" dirty="0"/>
              <a:t>that a  transport protocol may depend on the existence of an upper bound on datagram lifetime. To avoid these problems, each datagram can be marked with a lifetime. Once the lifetime expires, the datagram is discarded.</a:t>
            </a:r>
          </a:p>
          <a:p>
            <a:r>
              <a:rPr lang="en-US" dirty="0" smtClean="0"/>
              <a:t>	</a:t>
            </a:r>
          </a:p>
          <a:p>
            <a:r>
              <a:rPr lang="en-US" dirty="0" smtClean="0"/>
              <a:t>A </a:t>
            </a:r>
            <a:r>
              <a:rPr lang="en-US" dirty="0"/>
              <a:t>simple way to implement lifetime is to use a hop count. Each time that a datagram passes through a router, the count is decremented. Alternatively, the lifetime could be a true measure of time. This requires that the routers must somehow know how long it has been since the datagram or fragment last crossed a router, to know by how much to decrement the lifetime field. This would seem to require some global clocking mechanism. The advantage of using a true time measure is that it can be used in the reassembly algorithm, described next.</a:t>
            </a:r>
          </a:p>
          <a:p>
            <a:endParaRPr lang="en-US" dirty="0"/>
          </a:p>
        </p:txBody>
      </p:sp>
    </p:spTree>
    <p:extLst>
      <p:ext uri="{BB962C8B-B14F-4D97-AF65-F5344CB8AC3E}">
        <p14:creationId xmlns:p14="http://schemas.microsoft.com/office/powerpoint/2010/main" val="4039244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DE02681-75CD-1A43-8E95-68D65D92F3F0}" type="slidenum">
              <a:rPr lang="en-US"/>
              <a:pPr/>
              <a:t>50</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The Internet Protocol accepts a block of data from a higher-layer protocol, such as TCP or UDP, and may divide this block in to multiple blocks of some smaller bounded size to form multiple IP packets. This process is called </a:t>
            </a:r>
            <a:r>
              <a:rPr lang="en-US" b="1" dirty="0"/>
              <a:t>fragmentation</a:t>
            </a:r>
            <a:r>
              <a:rPr lang="en-US" dirty="0"/>
              <a:t>.</a:t>
            </a:r>
          </a:p>
          <a:p>
            <a:r>
              <a:rPr lang="en-US" dirty="0" smtClean="0"/>
              <a:t>	</a:t>
            </a:r>
          </a:p>
          <a:p>
            <a:r>
              <a:rPr lang="en-US" dirty="0" smtClean="0"/>
              <a:t>There </a:t>
            </a:r>
            <a:r>
              <a:rPr lang="en-US" dirty="0"/>
              <a:t>are a number of motivations for fragmentation, depending on the context. Among the typical reasons for fragmentation:</a:t>
            </a:r>
          </a:p>
          <a:p>
            <a:r>
              <a:rPr lang="en-US" dirty="0"/>
              <a:t> </a:t>
            </a:r>
          </a:p>
          <a:p>
            <a:r>
              <a:rPr lang="en-US" dirty="0"/>
              <a:t>The communications network may only accept blocks of data up to a certain size. For example, an ATM network is limited to blocks of 53 octets; Ethernet imposes a maximum size of 1526 octets.</a:t>
            </a:r>
            <a:endParaRPr lang="en-US" dirty="0" smtClean="0"/>
          </a:p>
          <a:p>
            <a:endParaRPr lang="en-US" dirty="0" smtClean="0"/>
          </a:p>
          <a:p>
            <a:r>
              <a:rPr lang="en-US" dirty="0" smtClean="0"/>
              <a:t>Error </a:t>
            </a:r>
            <a:r>
              <a:rPr lang="en-US" dirty="0"/>
              <a:t>control may be more efficient with a smaller PDU size. With smaller PDUs, fewer bits need to be retransmitted when a PDU suffers an error.</a:t>
            </a:r>
            <a:endParaRPr lang="en-US" dirty="0" smtClean="0"/>
          </a:p>
          <a:p>
            <a:endParaRPr lang="en-US" dirty="0" smtClean="0"/>
          </a:p>
          <a:p>
            <a:r>
              <a:rPr lang="en-US" dirty="0" smtClean="0"/>
              <a:t>More </a:t>
            </a:r>
            <a:r>
              <a:rPr lang="en-US" dirty="0"/>
              <a:t>equitable access to shared transmission facilities, with shorter delay, can be provided. For example, without a maximum block size, one station could monopolize a multipoint medium.</a:t>
            </a:r>
            <a:endParaRPr lang="en-US" dirty="0" smtClean="0"/>
          </a:p>
          <a:p>
            <a:endParaRPr lang="en-US" dirty="0" smtClean="0"/>
          </a:p>
          <a:p>
            <a:r>
              <a:rPr lang="en-US" dirty="0" smtClean="0"/>
              <a:t>A </a:t>
            </a:r>
            <a:r>
              <a:rPr lang="en-US" dirty="0"/>
              <a:t>smaller PDU size may mean that receiving entities can allocate smaller buffers.</a:t>
            </a:r>
            <a:endParaRPr lang="en-US" dirty="0" smtClean="0"/>
          </a:p>
          <a:p>
            <a:endParaRPr lang="en-US" dirty="0" smtClean="0"/>
          </a:p>
          <a:p>
            <a:r>
              <a:rPr lang="en-US" dirty="0" smtClean="0"/>
              <a:t>An </a:t>
            </a:r>
            <a:r>
              <a:rPr lang="en-US" dirty="0"/>
              <a:t>entity may require that data transfer comes to some sort of "closure" from time to time, for checkpoint and restart/recovery operations.</a:t>
            </a:r>
          </a:p>
          <a:p>
            <a:endParaRPr lang="en-US" dirty="0"/>
          </a:p>
          <a:p>
            <a:r>
              <a:rPr lang="en-US" dirty="0"/>
              <a:t>There are several disadvantages to fragmentation that argue for making PDUs as large as possible:</a:t>
            </a:r>
          </a:p>
          <a:p>
            <a:r>
              <a:rPr lang="en-US" dirty="0"/>
              <a:t> </a:t>
            </a:r>
          </a:p>
          <a:p>
            <a:r>
              <a:rPr lang="en-US" dirty="0"/>
              <a:t>Because each PDU contains a certain amount of control information, smaller blocks have a greater percentage of overhead.</a:t>
            </a:r>
            <a:endParaRPr lang="en-US" dirty="0" smtClean="0"/>
          </a:p>
          <a:p>
            <a:endParaRPr lang="en-US" dirty="0" smtClean="0"/>
          </a:p>
          <a:p>
            <a:r>
              <a:rPr lang="en-US" dirty="0" smtClean="0"/>
              <a:t>PDU </a:t>
            </a:r>
            <a:r>
              <a:rPr lang="en-US" dirty="0"/>
              <a:t>arrival may generate an interrupt that must be serviced. Smaller blocks result in more interrupts.</a:t>
            </a:r>
            <a:endParaRPr lang="en-US" dirty="0" smtClean="0"/>
          </a:p>
          <a:p>
            <a:endParaRPr lang="en-US" dirty="0" smtClean="0"/>
          </a:p>
          <a:p>
            <a:r>
              <a:rPr lang="en-US" dirty="0" smtClean="0"/>
              <a:t>More </a:t>
            </a:r>
            <a:r>
              <a:rPr lang="en-US" dirty="0"/>
              <a:t>time is spent processing smaller, more numerous PDUs.</a:t>
            </a:r>
          </a:p>
          <a:p>
            <a:endParaRPr lang="en-US" dirty="0"/>
          </a:p>
        </p:txBody>
      </p:sp>
    </p:spTree>
    <p:extLst>
      <p:ext uri="{BB962C8B-B14F-4D97-AF65-F5344CB8AC3E}">
        <p14:creationId xmlns:p14="http://schemas.microsoft.com/office/powerpoint/2010/main" val="4293949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A6CB47B-F2E7-B44C-AF61-3D6F923B81F9}" type="slidenum">
              <a:rPr lang="en-US"/>
              <a:pPr/>
              <a:t>51</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dirty="0"/>
              <a:t>The internetwork facility does not guarantee successful delivery of every datagram. When a datagram is discarded by a router, the router should attempt to return some information to the source, if possible. The source Internet Protocol entity may use this information to modify its transmission strategy and may notify higher layers. To report that a specific datagram has been discarded, some means of datagram identification is needed. Such identification is discussed in the next section.</a:t>
            </a:r>
          </a:p>
          <a:p>
            <a:r>
              <a:rPr lang="en-US" dirty="0" smtClean="0"/>
              <a:t>	</a:t>
            </a:r>
          </a:p>
          <a:p>
            <a:r>
              <a:rPr lang="en-US" dirty="0" err="1" smtClean="0"/>
              <a:t>Datagrams</a:t>
            </a:r>
            <a:r>
              <a:rPr lang="en-US" dirty="0" smtClean="0"/>
              <a:t> </a:t>
            </a:r>
            <a:r>
              <a:rPr lang="en-US" dirty="0"/>
              <a:t>may be discarded for a number of reasons, including lifetime expiration, congestion, and FCS error. In the latter case, notification is not possible because the source address field may have been damaged.</a:t>
            </a:r>
          </a:p>
          <a:p>
            <a:endParaRPr lang="en-US" dirty="0"/>
          </a:p>
          <a:p>
            <a:r>
              <a:rPr lang="en-US" dirty="0"/>
              <a:t>Internet flow control allows routers and/or receiving stations to limit the rate at which they receive data. For the connectionless type of service we are describing, flow control mechanisms are limited. The best approach would seem to be to send flow control packets, requesting reduced data flow, to other routers and source stations. We will see one example of this with Internet Control Message Protocol, discussed in the next section.</a:t>
            </a:r>
          </a:p>
          <a:p>
            <a:endParaRPr lang="en-US" dirty="0"/>
          </a:p>
          <a:p>
            <a:endParaRPr lang="en-US" dirty="0"/>
          </a:p>
        </p:txBody>
      </p:sp>
    </p:spTree>
    <p:extLst>
      <p:ext uri="{BB962C8B-B14F-4D97-AF65-F5344CB8AC3E}">
        <p14:creationId xmlns:p14="http://schemas.microsoft.com/office/powerpoint/2010/main" val="22401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a:ln/>
        </p:spPr>
      </p:sp>
      <p:sp>
        <p:nvSpPr>
          <p:cNvPr id="23555" name="Notes Placeholder 2"/>
          <p:cNvSpPr>
            <a:spLocks noGrp="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It is clear that there must be a high degree of cooperation between the two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computer systems. Instead of implementing the logic for this as a single module, the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task is broken up into subtasks, each of which is implemented separately. In a protocol</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the modules are arranged in a vertical stack. Each layer in the stack</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performs a related subset of the functions required to communicate with another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 It relies on the next lower layer to perform more primitive functions and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conceal the details of those functions. It provides services to the next higher layer.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Ideally, layers should be defined so that changes in one layer do not require changes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other layers.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endParaRPr lang="en-US" dirty="0" smtClean="0"/>
          </a:p>
        </p:txBody>
      </p:sp>
      <p:sp>
        <p:nvSpPr>
          <p:cNvPr id="23556" name="Slide Number Placeholder 3"/>
          <p:cNvSpPr>
            <a:spLocks noGrp="1"/>
          </p:cNvSpPr>
          <p:nvPr>
            <p:ph type="sldNum" sz="quarter" idx="5"/>
          </p:nvPr>
        </p:nvSpPr>
        <p:spPr>
          <a:noFill/>
        </p:spPr>
        <p:txBody>
          <a:bodyPr/>
          <a:lstStyle/>
          <a:p>
            <a:fld id="{29283319-00DF-7F4D-9094-FEEAAC94FCB9}" type="slidenum">
              <a:rPr lang="en-US" smtClean="0"/>
              <a:pPr/>
              <a:t>7</a:t>
            </a:fld>
            <a:endParaRPr lang="en-US" dirty="0" smtClean="0"/>
          </a:p>
        </p:txBody>
      </p:sp>
    </p:spTree>
    <p:extLst>
      <p:ext uri="{BB962C8B-B14F-4D97-AF65-F5344CB8AC3E}">
        <p14:creationId xmlns:p14="http://schemas.microsoft.com/office/powerpoint/2010/main" val="751922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3B252A4-177B-C94E-873A-2C584879EBA5}" type="slidenum">
              <a:rPr lang="en-US"/>
              <a:pPr/>
              <a:t>52</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look at version 4 of IP, officially defined in RFC 791. Although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intended that IPv4 will ultimately be replaced by IPv6, IPv4 is currently the dominant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IP used in TCP/IP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is part of the TCP/IP suite and is the most widely used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As with any protocol standard, IP is specified in two parts (see Figure 2.9):</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interface with a higher layer (e.g., TCP), specifying the services that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provides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actual protocol format and mechanisms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examine first IP services and then the protocol. This is followed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discussion of IP address formats. Finally, the ICMP, which is an integral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part of IP, is described.</a:t>
            </a:r>
            <a:endParaRPr lang="en-US" dirty="0"/>
          </a:p>
        </p:txBody>
      </p:sp>
    </p:spTree>
    <p:extLst>
      <p:ext uri="{BB962C8B-B14F-4D97-AF65-F5344CB8AC3E}">
        <p14:creationId xmlns:p14="http://schemas.microsoft.com/office/powerpoint/2010/main" val="2593518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375919B-FC89-BF42-87BA-DF2A0197EA7C}" type="slidenum">
              <a:rPr lang="en-US"/>
              <a:pPr/>
              <a:t>53</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dirty="0"/>
              <a:t>The services to be provided across adjacent protocol layers (e.g., between IP and TCP) are expressed in terms of primitives and parameters. A primitive specifies the function to be performed, and the parameters are used to pass data and control information. The actual form of a primitive is implementation dependent. An example is a procedure call.</a:t>
            </a:r>
          </a:p>
          <a:p>
            <a:r>
              <a:rPr lang="en-US" dirty="0" smtClean="0"/>
              <a:t>	</a:t>
            </a:r>
          </a:p>
          <a:p>
            <a:r>
              <a:rPr lang="en-US" dirty="0" smtClean="0"/>
              <a:t>IP </a:t>
            </a:r>
            <a:r>
              <a:rPr lang="en-US" dirty="0"/>
              <a:t>provides two service primitives at the interface to the next higher layer. The Send primitive is used to request transmission of a data unit. The Deliver primitive is used by IP to notify a user of the arrival of a data unit. </a:t>
            </a:r>
            <a:endParaRPr lang="en-US" dirty="0">
              <a:latin typeface="Times" pitchFamily="-110" charset="0"/>
            </a:endParaRPr>
          </a:p>
        </p:txBody>
      </p:sp>
    </p:spTree>
    <p:extLst>
      <p:ext uri="{BB962C8B-B14F-4D97-AF65-F5344CB8AC3E}">
        <p14:creationId xmlns:p14="http://schemas.microsoft.com/office/powerpoint/2010/main" val="13418628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A1C4748-93E1-2740-A419-AF317BB8ADF8}" type="slidenum">
              <a:rPr lang="en-US"/>
              <a:pPr/>
              <a:t>54</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dirty="0"/>
              <a:t>The parameters associated with the two primitives are :</a:t>
            </a:r>
          </a:p>
          <a:p>
            <a:r>
              <a:rPr lang="en-US" dirty="0"/>
              <a:t> </a:t>
            </a:r>
          </a:p>
          <a:p>
            <a:r>
              <a:rPr lang="en-US" b="1" dirty="0"/>
              <a:t>Source address:</a:t>
            </a:r>
            <a:r>
              <a:rPr lang="en-US" dirty="0"/>
              <a:t> Internetwork address of sending IP entity.</a:t>
            </a:r>
            <a:endParaRPr lang="en-US" dirty="0" smtClean="0"/>
          </a:p>
          <a:p>
            <a:endParaRPr lang="en-US" b="1" dirty="0" smtClean="0"/>
          </a:p>
          <a:p>
            <a:r>
              <a:rPr lang="en-US" b="1" dirty="0" smtClean="0"/>
              <a:t>Destination </a:t>
            </a:r>
            <a:r>
              <a:rPr lang="en-US" b="1" dirty="0"/>
              <a:t>address:</a:t>
            </a:r>
            <a:r>
              <a:rPr lang="en-US" dirty="0"/>
              <a:t> Internetwork address of destination IP entity.</a:t>
            </a:r>
            <a:endParaRPr lang="en-US" dirty="0" smtClean="0"/>
          </a:p>
          <a:p>
            <a:endParaRPr lang="en-US" b="1" dirty="0" smtClean="0"/>
          </a:p>
          <a:p>
            <a:r>
              <a:rPr lang="en-US" b="1" dirty="0" smtClean="0"/>
              <a:t>Protocol</a:t>
            </a:r>
            <a:r>
              <a:rPr lang="en-US" b="1" dirty="0"/>
              <a:t>:</a:t>
            </a:r>
            <a:r>
              <a:rPr lang="en-US" dirty="0"/>
              <a:t> Recipient protocol entity (an IP user, such as TCP).</a:t>
            </a:r>
            <a:endParaRPr lang="en-US" dirty="0" smtClean="0"/>
          </a:p>
          <a:p>
            <a:endParaRPr lang="en-US" b="1" dirty="0" smtClean="0"/>
          </a:p>
          <a:p>
            <a:r>
              <a:rPr lang="en-US" b="1" dirty="0" smtClean="0"/>
              <a:t>Type</a:t>
            </a:r>
            <a:r>
              <a:rPr lang="en-US" b="1" dirty="0"/>
              <a:t>-of-service indicators:</a:t>
            </a:r>
            <a:r>
              <a:rPr lang="en-US" dirty="0"/>
              <a:t> Used to specify the treatment of the data unit in its transmission through component networks.</a:t>
            </a:r>
            <a:endParaRPr lang="en-US" dirty="0" smtClean="0"/>
          </a:p>
          <a:p>
            <a:endParaRPr lang="en-US" b="1" dirty="0" smtClean="0"/>
          </a:p>
          <a:p>
            <a:r>
              <a:rPr lang="en-US" b="1" dirty="0" smtClean="0"/>
              <a:t>Identification</a:t>
            </a:r>
            <a:r>
              <a:rPr lang="en-US" b="1" dirty="0"/>
              <a:t>:</a:t>
            </a:r>
            <a:r>
              <a:rPr lang="en-US" dirty="0"/>
              <a:t> Used in combination with the source and destination addresses and user protocol to identify the data unit uniquely. This parameter is needed for reassembly and error reporting.</a:t>
            </a:r>
            <a:endParaRPr lang="en-US" dirty="0" smtClean="0"/>
          </a:p>
          <a:p>
            <a:endParaRPr lang="en-US" b="1" dirty="0" smtClean="0"/>
          </a:p>
          <a:p>
            <a:r>
              <a:rPr lang="en-US" b="1" dirty="0" smtClean="0"/>
              <a:t>Don't </a:t>
            </a:r>
            <a:r>
              <a:rPr lang="en-US" b="1" dirty="0"/>
              <a:t>fragment identifier:</a:t>
            </a:r>
            <a:r>
              <a:rPr lang="en-US" dirty="0"/>
              <a:t> Indicates whether IP can fragment data to accomplish delivery.</a:t>
            </a:r>
            <a:endParaRPr lang="en-US" dirty="0" smtClean="0"/>
          </a:p>
          <a:p>
            <a:endParaRPr lang="en-US" b="1" dirty="0" smtClean="0"/>
          </a:p>
          <a:p>
            <a:r>
              <a:rPr lang="en-US" b="1" dirty="0" smtClean="0"/>
              <a:t>Time </a:t>
            </a:r>
            <a:r>
              <a:rPr lang="en-US" b="1" dirty="0"/>
              <a:t>to live:</a:t>
            </a:r>
            <a:r>
              <a:rPr lang="en-US" dirty="0"/>
              <a:t> Measured in seconds.</a:t>
            </a:r>
            <a:endParaRPr lang="en-US" dirty="0" smtClean="0"/>
          </a:p>
          <a:p>
            <a:endParaRPr lang="en-US" b="1" dirty="0" smtClean="0"/>
          </a:p>
          <a:p>
            <a:r>
              <a:rPr lang="en-US" b="1" dirty="0" smtClean="0"/>
              <a:t>Data </a:t>
            </a:r>
            <a:r>
              <a:rPr lang="en-US" b="1" dirty="0"/>
              <a:t>length:</a:t>
            </a:r>
            <a:r>
              <a:rPr lang="en-US" dirty="0"/>
              <a:t> Length of data being transmitted.</a:t>
            </a:r>
            <a:endParaRPr lang="en-US" dirty="0" smtClean="0"/>
          </a:p>
          <a:p>
            <a:endParaRPr lang="en-US" b="1" dirty="0" smtClean="0"/>
          </a:p>
          <a:p>
            <a:r>
              <a:rPr lang="en-US" b="1" dirty="0" smtClean="0"/>
              <a:t>Option </a:t>
            </a:r>
            <a:r>
              <a:rPr lang="en-US" b="1" dirty="0"/>
              <a:t>data:</a:t>
            </a:r>
            <a:r>
              <a:rPr lang="en-US" dirty="0"/>
              <a:t> Options requested by the IP user.</a:t>
            </a:r>
            <a:endParaRPr lang="en-US" dirty="0" smtClean="0"/>
          </a:p>
          <a:p>
            <a:endParaRPr lang="en-US" b="1" dirty="0" smtClean="0"/>
          </a:p>
          <a:p>
            <a:r>
              <a:rPr lang="en-US" b="1" dirty="0" smtClean="0"/>
              <a:t>Data</a:t>
            </a:r>
            <a:r>
              <a:rPr lang="en-US" b="1" dirty="0"/>
              <a:t>:</a:t>
            </a:r>
            <a:r>
              <a:rPr lang="en-US" dirty="0"/>
              <a:t> User data to be transmitted.</a:t>
            </a:r>
          </a:p>
          <a:p>
            <a:r>
              <a:rPr lang="en-US" dirty="0"/>
              <a:t> </a:t>
            </a:r>
            <a:endParaRPr lang="en-US" dirty="0" smtClean="0"/>
          </a:p>
          <a:p>
            <a:r>
              <a:rPr lang="en-US" dirty="0" smtClean="0"/>
              <a:t>The </a:t>
            </a:r>
            <a:r>
              <a:rPr lang="en-US" i="1" dirty="0"/>
              <a:t>identification</a:t>
            </a:r>
            <a:r>
              <a:rPr lang="en-US" dirty="0"/>
              <a:t>, </a:t>
            </a:r>
            <a:r>
              <a:rPr lang="en-US" i="1" dirty="0"/>
              <a:t>don't fragment identifier</a:t>
            </a:r>
            <a:r>
              <a:rPr lang="en-US" dirty="0"/>
              <a:t>, and </a:t>
            </a:r>
            <a:r>
              <a:rPr lang="en-US" i="1" dirty="0"/>
              <a:t>time to live</a:t>
            </a:r>
            <a:r>
              <a:rPr lang="en-US" dirty="0"/>
              <a:t> parameters are present in the Send primitive but not in the Deliver primitive. These three parameters provide instructions to IP that are not of concern to the recipient IP user.</a:t>
            </a:r>
          </a:p>
          <a:p>
            <a:r>
              <a:rPr lang="en-US" dirty="0"/>
              <a:t>	</a:t>
            </a:r>
          </a:p>
        </p:txBody>
      </p:sp>
    </p:spTree>
    <p:extLst>
      <p:ext uri="{BB962C8B-B14F-4D97-AF65-F5344CB8AC3E}">
        <p14:creationId xmlns:p14="http://schemas.microsoft.com/office/powerpoint/2010/main" val="24175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9F4F672-7730-4E4A-A281-6D4A7C8E56F4}" type="slidenum">
              <a:rPr lang="en-US"/>
              <a:pPr/>
              <a:t>55</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dirty="0"/>
              <a:t>The options parameter allows for future extensibility and for inclusion of parameters that are usually not invoked. The currently defined options are</a:t>
            </a:r>
          </a:p>
          <a:p>
            <a:r>
              <a:rPr lang="en-US" dirty="0"/>
              <a:t> </a:t>
            </a:r>
          </a:p>
          <a:p>
            <a:r>
              <a:rPr lang="en-US" b="1" dirty="0"/>
              <a:t>Security:</a:t>
            </a:r>
            <a:r>
              <a:rPr lang="en-US" dirty="0"/>
              <a:t> Allows a security label to be attached to a datagram.</a:t>
            </a:r>
            <a:endParaRPr lang="en-US" dirty="0" smtClean="0"/>
          </a:p>
          <a:p>
            <a:endParaRPr lang="en-US" b="1" dirty="0" smtClean="0"/>
          </a:p>
          <a:p>
            <a:r>
              <a:rPr lang="en-US" b="1" dirty="0" smtClean="0"/>
              <a:t>Source </a:t>
            </a:r>
            <a:r>
              <a:rPr lang="en-US" b="1" dirty="0"/>
              <a:t>routing:</a:t>
            </a:r>
            <a:r>
              <a:rPr lang="en-US" dirty="0"/>
              <a:t> A sequenced list of router addresses that specifies the route to be followed. Routing may be strict (only identified routers may be visited) or loose (other intermediate routers may be visited).</a:t>
            </a:r>
            <a:endParaRPr lang="en-US" dirty="0" smtClean="0"/>
          </a:p>
          <a:p>
            <a:endParaRPr lang="en-US" b="1" dirty="0" smtClean="0"/>
          </a:p>
          <a:p>
            <a:r>
              <a:rPr lang="en-US" b="1" dirty="0" smtClean="0"/>
              <a:t>Route </a:t>
            </a:r>
            <a:r>
              <a:rPr lang="en-US" b="1" dirty="0"/>
              <a:t>recording:</a:t>
            </a:r>
            <a:r>
              <a:rPr lang="en-US" dirty="0"/>
              <a:t> A field is allocated to record the sequence of routers visited by the datagram.</a:t>
            </a:r>
            <a:endParaRPr lang="en-US" dirty="0" smtClean="0"/>
          </a:p>
          <a:p>
            <a:endParaRPr lang="en-US" b="1" dirty="0" smtClean="0"/>
          </a:p>
          <a:p>
            <a:r>
              <a:rPr lang="en-US" b="1" dirty="0" smtClean="0"/>
              <a:t>Stream </a:t>
            </a:r>
            <a:r>
              <a:rPr lang="en-US" b="1" dirty="0"/>
              <a:t>identification:</a:t>
            </a:r>
            <a:r>
              <a:rPr lang="en-US" dirty="0"/>
              <a:t> Names reserved resources used for stream service. This service provides special handling for volatile periodic traffic (e.g., voice).</a:t>
            </a:r>
            <a:endParaRPr lang="en-US" dirty="0" smtClean="0"/>
          </a:p>
          <a:p>
            <a:endParaRPr lang="en-US" b="1" dirty="0" smtClean="0"/>
          </a:p>
          <a:p>
            <a:r>
              <a:rPr lang="en-US" b="1" dirty="0" err="1" smtClean="0"/>
              <a:t>Timestamping</a:t>
            </a:r>
            <a:r>
              <a:rPr lang="en-US" b="1" dirty="0"/>
              <a:t>:</a:t>
            </a:r>
            <a:r>
              <a:rPr lang="en-US" dirty="0"/>
              <a:t> The source IP entity and some or all intermediate routers add a timestamp (precision to milliseconds) to the data unit as it goes by.</a:t>
            </a:r>
          </a:p>
          <a:p>
            <a:endParaRPr lang="en-US" dirty="0" smtClean="0">
              <a:latin typeface="Times" pitchFamily="-110" charset="0"/>
            </a:endParaRPr>
          </a:p>
          <a:p>
            <a:endParaRPr lang="en-US" dirty="0" smtClean="0">
              <a:latin typeface="Times" pitchFamily="-110" charset="0"/>
            </a:endParaRPr>
          </a:p>
        </p:txBody>
      </p:sp>
    </p:spTree>
    <p:extLst>
      <p:ext uri="{BB962C8B-B14F-4D97-AF65-F5344CB8AC3E}">
        <p14:creationId xmlns:p14="http://schemas.microsoft.com/office/powerpoint/2010/main" val="1181546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a:lnSpc>
                <a:spcPct val="80000"/>
              </a:lnSpc>
            </a:pPr>
            <a:r>
              <a:rPr lang="en-US" sz="600" dirty="0"/>
              <a:t>The protocol between IP entities is best described with reference to the IP datagram format, shown in Figure </a:t>
            </a:r>
            <a:r>
              <a:rPr lang="en-US" sz="600" dirty="0" smtClean="0"/>
              <a:t>14.5a. </a:t>
            </a:r>
            <a:r>
              <a:rPr lang="en-US" sz="600" dirty="0"/>
              <a:t>The fields are</a:t>
            </a:r>
          </a:p>
          <a:p>
            <a:pPr>
              <a:lnSpc>
                <a:spcPct val="80000"/>
              </a:lnSpc>
            </a:pPr>
            <a:r>
              <a:rPr lang="en-US" sz="600" dirty="0"/>
              <a:t> </a:t>
            </a:r>
          </a:p>
          <a:p>
            <a:pPr>
              <a:lnSpc>
                <a:spcPct val="80000"/>
              </a:lnSpc>
            </a:pPr>
            <a:r>
              <a:rPr lang="en-US" sz="600" b="1" dirty="0"/>
              <a:t>Version (4 bits):</a:t>
            </a:r>
            <a:r>
              <a:rPr lang="en-US" sz="600" dirty="0"/>
              <a:t> Indicates version number, to allow evolution of the protocol; the value is 4.</a:t>
            </a:r>
            <a:endParaRPr lang="en-US" sz="600" dirty="0" smtClean="0"/>
          </a:p>
          <a:p>
            <a:pPr>
              <a:lnSpc>
                <a:spcPct val="80000"/>
              </a:lnSpc>
            </a:pPr>
            <a:endParaRPr lang="en-US" sz="600" b="1" dirty="0" smtClean="0"/>
          </a:p>
          <a:p>
            <a:pPr>
              <a:lnSpc>
                <a:spcPct val="80000"/>
              </a:lnSpc>
            </a:pPr>
            <a:r>
              <a:rPr lang="en-US" sz="600" b="1" dirty="0" smtClean="0"/>
              <a:t>Internet </a:t>
            </a:r>
            <a:r>
              <a:rPr lang="en-US" sz="600" b="1" dirty="0"/>
              <a:t>Header Length (IHL) (4 bits):</a:t>
            </a:r>
            <a:r>
              <a:rPr lang="en-US" sz="600" dirty="0"/>
              <a:t> Length of header in 32-bit words. The minimum value is five, for a minimum header length of 20 octets.</a:t>
            </a:r>
            <a:endParaRPr lang="en-US" sz="600" dirty="0" smtClean="0"/>
          </a:p>
          <a:p>
            <a:pPr>
              <a:lnSpc>
                <a:spcPct val="80000"/>
              </a:lnSpc>
            </a:pPr>
            <a:endParaRPr lang="en-US" sz="600" b="1" dirty="0" smtClean="0"/>
          </a:p>
          <a:p>
            <a:pPr>
              <a:lnSpc>
                <a:spcPct val="80000"/>
              </a:lnSpc>
            </a:pPr>
            <a:r>
              <a:rPr lang="en-US" sz="600" b="1" dirty="0" smtClean="0"/>
              <a:t>DS </a:t>
            </a:r>
            <a:r>
              <a:rPr lang="en-US" sz="600" b="1" dirty="0"/>
              <a:t>(8 bits): </a:t>
            </a:r>
            <a:r>
              <a:rPr lang="en-US" sz="600" dirty="0"/>
              <a:t>This field supports the Differentiated Service function, described in Chapter </a:t>
            </a:r>
            <a:r>
              <a:rPr lang="en-US" sz="600" dirty="0" smtClean="0"/>
              <a:t>22.</a:t>
            </a:r>
          </a:p>
          <a:p>
            <a:pPr>
              <a:lnSpc>
                <a:spcPct val="80000"/>
              </a:lnSpc>
            </a:pPr>
            <a:endParaRPr lang="en-US" sz="600" b="1" dirty="0" smtClean="0"/>
          </a:p>
          <a:p>
            <a:pPr>
              <a:lnSpc>
                <a:spcPct val="80000"/>
              </a:lnSpc>
            </a:pPr>
            <a:r>
              <a:rPr lang="en-US" sz="600" b="1" dirty="0" smtClean="0"/>
              <a:t>ECN </a:t>
            </a:r>
            <a:r>
              <a:rPr lang="en-US" sz="600" b="1" dirty="0"/>
              <a:t>(2 bits):</a:t>
            </a:r>
            <a:r>
              <a:rPr lang="en-US" sz="600" dirty="0"/>
              <a:t> The Explicit Congestion Notification field, defined in RFC 3168, enables routers to indicate to end nodes packets that are experiencing congestion, without the necessity of immediately dropping such packets. A value of 00 indicates a packet that is not using ECN. A value of 01 or 10 is set by the data sender to indicate that the end-points of the transport protocol are ECN-capable. A value of 11 is set by a router to indicate congestion has been encountered.</a:t>
            </a:r>
            <a:endParaRPr lang="en-US" sz="600" dirty="0" smtClean="0"/>
          </a:p>
          <a:p>
            <a:pPr>
              <a:lnSpc>
                <a:spcPct val="80000"/>
              </a:lnSpc>
            </a:pPr>
            <a:endParaRPr lang="en-US" sz="600" b="1" dirty="0" smtClean="0"/>
          </a:p>
          <a:p>
            <a:pPr>
              <a:lnSpc>
                <a:spcPct val="80000"/>
              </a:lnSpc>
            </a:pPr>
            <a:r>
              <a:rPr lang="en-US" sz="600" b="1" dirty="0" smtClean="0"/>
              <a:t>Total </a:t>
            </a:r>
            <a:r>
              <a:rPr lang="en-US" sz="600" b="1" dirty="0"/>
              <a:t>Length (16 bits):</a:t>
            </a:r>
            <a:r>
              <a:rPr lang="en-US" sz="600" dirty="0"/>
              <a:t> Total datagram length, including header plus data, in octets.</a:t>
            </a:r>
            <a:endParaRPr lang="en-US" sz="600" dirty="0" smtClean="0"/>
          </a:p>
          <a:p>
            <a:pPr>
              <a:lnSpc>
                <a:spcPct val="80000"/>
              </a:lnSpc>
            </a:pPr>
            <a:endParaRPr lang="en-US" sz="600" b="1" dirty="0" smtClean="0"/>
          </a:p>
          <a:p>
            <a:pPr>
              <a:lnSpc>
                <a:spcPct val="80000"/>
              </a:lnSpc>
            </a:pPr>
            <a:r>
              <a:rPr lang="en-US" sz="600" b="1" dirty="0" smtClean="0"/>
              <a:t>Identification </a:t>
            </a:r>
            <a:r>
              <a:rPr lang="en-US" sz="600" b="1" dirty="0"/>
              <a:t>(16 bits):</a:t>
            </a:r>
            <a:r>
              <a:rPr lang="en-US" sz="600" dirty="0"/>
              <a:t> A sequence number that, together with the source address, destination address, and user protocol, is intended to identify a datagram uniquely. Thus, this number should be unique for the datagram's source address, destination address, and user protocol for the time during which the datagram will remain in the internet.</a:t>
            </a:r>
            <a:endParaRPr lang="en-US" sz="600" dirty="0" smtClean="0"/>
          </a:p>
          <a:p>
            <a:pPr>
              <a:lnSpc>
                <a:spcPct val="80000"/>
              </a:lnSpc>
            </a:pPr>
            <a:endParaRPr lang="en-US" sz="600" b="1" dirty="0" smtClean="0"/>
          </a:p>
          <a:p>
            <a:pPr>
              <a:lnSpc>
                <a:spcPct val="80000"/>
              </a:lnSpc>
            </a:pPr>
            <a:r>
              <a:rPr lang="en-US" sz="600" b="1" dirty="0" smtClean="0"/>
              <a:t>Flags </a:t>
            </a:r>
            <a:r>
              <a:rPr lang="en-US" sz="600" b="1" dirty="0"/>
              <a:t>(3 bits):</a:t>
            </a:r>
            <a:r>
              <a:rPr lang="en-US" sz="600" dirty="0"/>
              <a:t> Only two of the bits are currently defined. The More bit is used for fragmentation and reassembly, as previously explained. The Don't Fragment bit prohibits fragmentation when set. This bit may be useful if it is known that the destination does not have the capability to reassemble fragments. However, if this bit is set, the datagram will be discarded if it exceeds the maximum size of an en route network. Therefore, if the bit is set, it may be advisable to use source routing to avoid networks with small maximum packet size.</a:t>
            </a:r>
            <a:endParaRPr lang="en-US" sz="600" dirty="0" smtClean="0"/>
          </a:p>
          <a:p>
            <a:pPr>
              <a:lnSpc>
                <a:spcPct val="80000"/>
              </a:lnSpc>
            </a:pPr>
            <a:endParaRPr lang="en-US" sz="600" b="1" dirty="0" smtClean="0"/>
          </a:p>
          <a:p>
            <a:pPr>
              <a:lnSpc>
                <a:spcPct val="80000"/>
              </a:lnSpc>
            </a:pPr>
            <a:r>
              <a:rPr lang="en-US" sz="600" b="1" dirty="0" smtClean="0"/>
              <a:t>Fragment </a:t>
            </a:r>
            <a:r>
              <a:rPr lang="en-US" sz="600" b="1" dirty="0"/>
              <a:t>Offset (13 bits):</a:t>
            </a:r>
            <a:r>
              <a:rPr lang="en-US" sz="600" dirty="0"/>
              <a:t> Indicates where in the original datagram this fragment belongs, measured in 64-bit units. This implies that fragments other than the last fragment must contain a data field that is a multiple of 64 bits in length.</a:t>
            </a:r>
            <a:endParaRPr lang="en-US" sz="600" dirty="0" smtClean="0"/>
          </a:p>
          <a:p>
            <a:pPr>
              <a:lnSpc>
                <a:spcPct val="80000"/>
              </a:lnSpc>
            </a:pPr>
            <a:endParaRPr lang="en-US" sz="600" b="1" dirty="0" smtClean="0"/>
          </a:p>
          <a:p>
            <a:pPr>
              <a:lnSpc>
                <a:spcPct val="80000"/>
              </a:lnSpc>
            </a:pPr>
            <a:r>
              <a:rPr lang="en-US" sz="600" b="1" dirty="0" smtClean="0"/>
              <a:t>Time </a:t>
            </a:r>
            <a:r>
              <a:rPr lang="en-US" sz="600" b="1" dirty="0"/>
              <a:t>to Live (8 bits):</a:t>
            </a:r>
            <a:r>
              <a:rPr lang="en-US" sz="600" dirty="0"/>
              <a:t> Specifies how long, in seconds, a datagram is allowed to remain in the internet. Every router that processes a datagram must decrease the TTL by at least one, so the TTL is similar to a hop count.</a:t>
            </a:r>
            <a:endParaRPr lang="en-US" sz="600" dirty="0" smtClean="0"/>
          </a:p>
          <a:p>
            <a:pPr>
              <a:lnSpc>
                <a:spcPct val="80000"/>
              </a:lnSpc>
            </a:pPr>
            <a:endParaRPr lang="en-US" sz="600" b="1" dirty="0" smtClean="0"/>
          </a:p>
          <a:p>
            <a:pPr>
              <a:lnSpc>
                <a:spcPct val="80000"/>
              </a:lnSpc>
            </a:pPr>
            <a:r>
              <a:rPr lang="en-US" sz="600" b="1" dirty="0" smtClean="0"/>
              <a:t>Protocol </a:t>
            </a:r>
            <a:r>
              <a:rPr lang="en-US" sz="600" b="1" dirty="0"/>
              <a:t>(8 bits):</a:t>
            </a:r>
            <a:r>
              <a:rPr lang="en-US" sz="600" dirty="0"/>
              <a:t> Indicates the next higher level protocol that is to receive the data field at the destination; thus, this field identifies the type of the next header in the packet after the IP header. Example values are TCP = 6; UDP = 17; ICMP = 1. </a:t>
            </a:r>
            <a:endParaRPr lang="en-US" sz="600" dirty="0" smtClean="0"/>
          </a:p>
          <a:p>
            <a:pPr>
              <a:lnSpc>
                <a:spcPct val="80000"/>
              </a:lnSpc>
            </a:pPr>
            <a:endParaRPr lang="en-US" sz="600" b="1" dirty="0" smtClean="0"/>
          </a:p>
          <a:p>
            <a:pPr>
              <a:lnSpc>
                <a:spcPct val="80000"/>
              </a:lnSpc>
            </a:pPr>
            <a:r>
              <a:rPr lang="en-US" sz="600" b="1" dirty="0" smtClean="0"/>
              <a:t>Header </a:t>
            </a:r>
            <a:r>
              <a:rPr lang="en-US" sz="600" b="1" dirty="0"/>
              <a:t>Checksum (16 bits):</a:t>
            </a:r>
            <a:r>
              <a:rPr lang="en-US" sz="600" dirty="0"/>
              <a:t> An error-detecting code applied to the header only. Because some header fields may change during transit (e.g., Time to Live, fragmentation-related fields), this is re-verified and recomputed at each router. The checksum is formed by taking the ones complement of the 16-bit ones complement addition of all 16-bit words in the header. For purposes of computation, the checksum field is itself initialized to a value of zero.</a:t>
            </a:r>
            <a:endParaRPr lang="en-US" sz="600" dirty="0" smtClean="0"/>
          </a:p>
          <a:p>
            <a:pPr>
              <a:lnSpc>
                <a:spcPct val="80000"/>
              </a:lnSpc>
            </a:pPr>
            <a:endParaRPr lang="en-US" sz="600" b="1" dirty="0" smtClean="0"/>
          </a:p>
          <a:p>
            <a:pPr>
              <a:lnSpc>
                <a:spcPct val="80000"/>
              </a:lnSpc>
            </a:pPr>
            <a:r>
              <a:rPr lang="en-US" sz="600" b="1" dirty="0" smtClean="0"/>
              <a:t>Source </a:t>
            </a:r>
            <a:r>
              <a:rPr lang="en-US" sz="600" b="1" dirty="0"/>
              <a:t>Address (32 bits):</a:t>
            </a:r>
            <a:r>
              <a:rPr lang="en-US" sz="600" dirty="0"/>
              <a:t> Coded to allow a variable allocation of bits to specify the network and the end system attached to the specified network, as discussed subsequently.</a:t>
            </a:r>
            <a:endParaRPr lang="en-US" sz="600" dirty="0" smtClean="0"/>
          </a:p>
          <a:p>
            <a:pPr>
              <a:lnSpc>
                <a:spcPct val="80000"/>
              </a:lnSpc>
            </a:pPr>
            <a:endParaRPr lang="en-US" sz="600" b="1" dirty="0" smtClean="0"/>
          </a:p>
          <a:p>
            <a:pPr>
              <a:lnSpc>
                <a:spcPct val="80000"/>
              </a:lnSpc>
            </a:pPr>
            <a:r>
              <a:rPr lang="en-US" sz="600" b="1" dirty="0" smtClean="0"/>
              <a:t>Destination </a:t>
            </a:r>
            <a:r>
              <a:rPr lang="en-US" sz="600" b="1" dirty="0"/>
              <a:t>Address (32 bits):</a:t>
            </a:r>
            <a:r>
              <a:rPr lang="en-US" sz="600" dirty="0"/>
              <a:t> Same characteristics as source address.</a:t>
            </a:r>
            <a:endParaRPr lang="en-US" sz="600" dirty="0" smtClean="0"/>
          </a:p>
          <a:p>
            <a:pPr>
              <a:lnSpc>
                <a:spcPct val="80000"/>
              </a:lnSpc>
            </a:pPr>
            <a:endParaRPr lang="en-US" sz="600" b="1" dirty="0" smtClean="0"/>
          </a:p>
          <a:p>
            <a:pPr>
              <a:lnSpc>
                <a:spcPct val="80000"/>
              </a:lnSpc>
            </a:pPr>
            <a:r>
              <a:rPr lang="en-US" sz="600" b="1" dirty="0" smtClean="0"/>
              <a:t>Options </a:t>
            </a:r>
            <a:r>
              <a:rPr lang="en-US" sz="600" b="1" dirty="0"/>
              <a:t>(variable):</a:t>
            </a:r>
            <a:r>
              <a:rPr lang="en-US" sz="600" dirty="0"/>
              <a:t> Encodes the options requested by the sending user.</a:t>
            </a:r>
            <a:endParaRPr lang="en-US" sz="600" dirty="0" smtClean="0"/>
          </a:p>
          <a:p>
            <a:pPr>
              <a:lnSpc>
                <a:spcPct val="80000"/>
              </a:lnSpc>
            </a:pPr>
            <a:endParaRPr lang="en-US" sz="600" b="1" dirty="0" smtClean="0"/>
          </a:p>
          <a:p>
            <a:pPr>
              <a:lnSpc>
                <a:spcPct val="80000"/>
              </a:lnSpc>
            </a:pPr>
            <a:r>
              <a:rPr lang="en-US" sz="600" b="1" dirty="0" smtClean="0"/>
              <a:t>Padding </a:t>
            </a:r>
            <a:r>
              <a:rPr lang="en-US" sz="600" b="1" dirty="0"/>
              <a:t>(variable):</a:t>
            </a:r>
            <a:r>
              <a:rPr lang="en-US" sz="600" dirty="0"/>
              <a:t> Used to ensure that the datagram header is a multiple of 32 bits in length.</a:t>
            </a:r>
            <a:endParaRPr lang="en-US" sz="600" dirty="0" smtClean="0"/>
          </a:p>
          <a:p>
            <a:pPr>
              <a:lnSpc>
                <a:spcPct val="80000"/>
              </a:lnSpc>
            </a:pPr>
            <a:endParaRPr lang="en-US" sz="600" b="1" dirty="0" smtClean="0"/>
          </a:p>
          <a:p>
            <a:pPr>
              <a:lnSpc>
                <a:spcPct val="80000"/>
              </a:lnSpc>
            </a:pPr>
            <a:r>
              <a:rPr lang="en-US" sz="600" b="1" dirty="0" smtClean="0"/>
              <a:t>Data </a:t>
            </a:r>
            <a:r>
              <a:rPr lang="en-US" sz="600" b="1" dirty="0"/>
              <a:t>(variable):</a:t>
            </a:r>
            <a:r>
              <a:rPr lang="en-US" sz="600" dirty="0"/>
              <a:t> The data field must be an integer multiple of 8 bits in length. The maximum length of the datagram (data field plus header) is 65,535 octets.</a:t>
            </a:r>
          </a:p>
          <a:p>
            <a:pPr>
              <a:lnSpc>
                <a:spcPct val="80000"/>
              </a:lnSpc>
            </a:pPr>
            <a:r>
              <a:rPr lang="en-US" sz="600" dirty="0"/>
              <a:t> </a:t>
            </a:r>
            <a:endParaRPr lang="en-US" sz="600" dirty="0" smtClean="0"/>
          </a:p>
          <a:p>
            <a:pPr>
              <a:lnSpc>
                <a:spcPct val="80000"/>
              </a:lnSpc>
            </a:pPr>
            <a:r>
              <a:rPr lang="en-US" sz="600" dirty="0" smtClean="0"/>
              <a:t>It </a:t>
            </a:r>
            <a:r>
              <a:rPr lang="en-US" sz="600" dirty="0"/>
              <a:t>should be clear how the IP services specified in the Send and Deliver primitives map into the fields of the IP datagram.</a:t>
            </a:r>
          </a:p>
          <a:p>
            <a:pPr>
              <a:lnSpc>
                <a:spcPct val="80000"/>
              </a:lnSpc>
            </a:pPr>
            <a:r>
              <a:rPr lang="en-US" sz="600" dirty="0" smtClean="0"/>
              <a:t>	</a:t>
            </a:r>
          </a:p>
          <a:p>
            <a:pPr>
              <a:lnSpc>
                <a:spcPct val="80000"/>
              </a:lnSpc>
            </a:pPr>
            <a:endParaRPr lang="en-US" sz="600" dirty="0"/>
          </a:p>
        </p:txBody>
      </p:sp>
      <p:sp>
        <p:nvSpPr>
          <p:cNvPr id="79876" name="Slide Number Placeholder 3"/>
          <p:cNvSpPr>
            <a:spLocks noGrp="1"/>
          </p:cNvSpPr>
          <p:nvPr>
            <p:ph type="sldNum" sz="quarter" idx="5"/>
          </p:nvPr>
        </p:nvSpPr>
        <p:spPr>
          <a:noFill/>
        </p:spPr>
        <p:txBody>
          <a:bodyPr/>
          <a:lstStyle/>
          <a:p>
            <a:fld id="{E3CB3C70-BB82-0045-97BD-2C99CD6615A3}" type="slidenum">
              <a:rPr lang="en-US"/>
              <a:pPr/>
              <a:t>56</a:t>
            </a:fld>
            <a:endParaRPr lang="en-US" dirty="0"/>
          </a:p>
        </p:txBody>
      </p:sp>
    </p:spTree>
    <p:extLst>
      <p:ext uri="{BB962C8B-B14F-4D97-AF65-F5344CB8AC3E}">
        <p14:creationId xmlns:p14="http://schemas.microsoft.com/office/powerpoint/2010/main" val="255419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420E32A-C209-F84F-8DA8-AAC5FB670205}" type="slidenum">
              <a:rPr lang="en-US"/>
              <a:pPr/>
              <a:t>57</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t>The IP standard specifies that a compliant implementation must also implement ICMP (RFC 792). ICMP provides a means for transferring messages from routers and other hosts to a host. In essence, ICMP provides feedback about problems in the communication environment. Examples of its use are when a datagram cannot reach its destination, when the router does not have the buffering capacity to forward a datagram, and when the router can direct the station to send traffic on a shorter route. In most cases, an ICMP message is sent in response to a datagram, either by a router along the datagram's path or by the intended destination host.</a:t>
            </a:r>
          </a:p>
          <a:p>
            <a:r>
              <a:rPr lang="en-US" dirty="0" smtClean="0"/>
              <a:t>	</a:t>
            </a:r>
          </a:p>
          <a:p>
            <a:r>
              <a:rPr lang="en-US" dirty="0" smtClean="0"/>
              <a:t>Although </a:t>
            </a:r>
            <a:r>
              <a:rPr lang="en-US" dirty="0"/>
              <a:t>ICMP is, in effect, at the same level as IP in the TCP/IP architecture, it is a user of IP. An ICMP message is constructed and then passed down to IP, which encapsulates the message with an IP header and then transmits the resulting datagram in the usual fashion. Because ICMP messages are transmitted in </a:t>
            </a:r>
            <a:r>
              <a:rPr lang="en-US" dirty="0" smtClean="0"/>
              <a:t>IP</a:t>
            </a:r>
            <a:r>
              <a:rPr lang="en-US" baseline="0" dirty="0" smtClean="0"/>
              <a:t> </a:t>
            </a:r>
            <a:r>
              <a:rPr lang="en-US" dirty="0" err="1" smtClean="0"/>
              <a:t>datagrams</a:t>
            </a:r>
            <a:r>
              <a:rPr lang="en-US" dirty="0"/>
              <a:t>, their delivery is not guaranteed and their use cannot be considered reliable.</a:t>
            </a:r>
          </a:p>
        </p:txBody>
      </p:sp>
    </p:spTree>
    <p:extLst>
      <p:ext uri="{BB962C8B-B14F-4D97-AF65-F5344CB8AC3E}">
        <p14:creationId xmlns:p14="http://schemas.microsoft.com/office/powerpoint/2010/main" val="948357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C1A193E-6B64-2F42-A825-E898C5028063}" type="slidenum">
              <a:rPr lang="en-US"/>
              <a:pPr/>
              <a:t>58</a:t>
            </a:fld>
            <a:endParaRPr 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495800"/>
          </a:xfrm>
          <a:noFill/>
          <a:ln/>
        </p:spPr>
        <p:txBody>
          <a:bodyPr/>
          <a:lstStyle/>
          <a:p>
            <a:r>
              <a:rPr lang="en-US" dirty="0"/>
              <a:t>In those cases in which the ICMP message refers to a prior datagram, the information field includes the entire IP header plus the first 64 bits of the data field of the original datagram. This enables the source host to match the incoming ICMP message with the prior datagram. The reason for including the first 64 bits of the data field is that this will enable the IP module in the host to determine which upper-level protocol or protocols were involved. In particular, the first 64 bits would include a portion of the TCP header or other transport-level header.</a:t>
            </a:r>
          </a:p>
          <a:p>
            <a:r>
              <a:rPr lang="en-US" dirty="0" smtClean="0"/>
              <a:t>	</a:t>
            </a:r>
          </a:p>
          <a:p>
            <a:r>
              <a:rPr lang="en-US" dirty="0" smtClean="0"/>
              <a:t>The </a:t>
            </a:r>
            <a:r>
              <a:rPr lang="en-US" b="1" dirty="0"/>
              <a:t>destination unreachable</a:t>
            </a:r>
            <a:r>
              <a:rPr lang="en-US" dirty="0"/>
              <a:t> message covers a number of contingencies. A router may return this message if it does not know how to reach the destination network. In some networks, an attached router may be able to determine if a particular host is unreachable and returns the message. The destination host itself may return this message if the user protocol or some higher-level service access point is unreachable. This could happen if the corresponding field in the IP header was set incorrectly. If the datagram specifies a source route that is unusable, a message is returned. Finally, if a router must fragment a datagram but the Don't Fragment flag is set, the datagram is discarded and a message is returned.</a:t>
            </a:r>
          </a:p>
          <a:p>
            <a:r>
              <a:rPr lang="en-US" dirty="0" smtClean="0"/>
              <a:t>	</a:t>
            </a:r>
          </a:p>
          <a:p>
            <a:r>
              <a:rPr lang="en-US" dirty="0" smtClean="0"/>
              <a:t>A </a:t>
            </a:r>
            <a:r>
              <a:rPr lang="en-US" dirty="0"/>
              <a:t>router will return a </a:t>
            </a:r>
            <a:r>
              <a:rPr lang="en-US" b="1" dirty="0"/>
              <a:t>time exceeded</a:t>
            </a:r>
            <a:r>
              <a:rPr lang="en-US" dirty="0"/>
              <a:t> message if the lifetime of the datagram expires. A host will send this message if it cannot complete reassembly within a time limit.</a:t>
            </a:r>
          </a:p>
          <a:p>
            <a:r>
              <a:rPr lang="en-US" dirty="0" smtClean="0"/>
              <a:t>	</a:t>
            </a:r>
          </a:p>
          <a:p>
            <a:r>
              <a:rPr lang="en-US" dirty="0" smtClean="0"/>
              <a:t>A </a:t>
            </a:r>
            <a:r>
              <a:rPr lang="en-US" dirty="0"/>
              <a:t>syntactic or semantic error in an IP header will cause a </a:t>
            </a:r>
            <a:r>
              <a:rPr lang="en-US" b="1" dirty="0"/>
              <a:t>parameter problem</a:t>
            </a:r>
            <a:r>
              <a:rPr lang="en-US" dirty="0"/>
              <a:t> message to be returned by a router or host. For example, an incorrect argument may be provided with an option. The Parameter field contains a pointer to the octet in the original header where the error was detected.</a:t>
            </a:r>
          </a:p>
          <a:p>
            <a:r>
              <a:rPr lang="en-US" dirty="0" smtClean="0"/>
              <a:t>	</a:t>
            </a:r>
          </a:p>
          <a:p>
            <a:r>
              <a:rPr lang="en-US" dirty="0" smtClean="0"/>
              <a:t>The </a:t>
            </a:r>
            <a:r>
              <a:rPr lang="en-US" b="1" dirty="0"/>
              <a:t>source quench</a:t>
            </a:r>
            <a:r>
              <a:rPr lang="en-US" dirty="0"/>
              <a:t> message provides a rudimentary form of flow control. Either a router or a destination host may send this message to a source host, requesting that it reduce the rate at which it is sending traffic to the internet destination. On receipt of a source quench message, the source host should cut back the rate at which it is sending traffic to the specified destination until it no longer receives source quench messages. The source quench message can be used by a router or host that must discard datagrams because of a full buffer. In that case, the router or host will issue a source quench message for every datagram that it discards. In addition, a system may anticipate congestion and issue source quench messages when its buffers approach capacity. In that case, the datagram referred to in the source quench message may well be delivered. Thus, receipt of a source quench message does not imply delivery or nondelivery of the corresponding datagram.</a:t>
            </a:r>
          </a:p>
          <a:p>
            <a:r>
              <a:rPr lang="en-US" dirty="0" smtClean="0"/>
              <a:t>	</a:t>
            </a:r>
          </a:p>
          <a:p>
            <a:r>
              <a:rPr lang="en-US" dirty="0" smtClean="0"/>
              <a:t>A </a:t>
            </a:r>
            <a:r>
              <a:rPr lang="en-US" dirty="0"/>
              <a:t>router sends a </a:t>
            </a:r>
            <a:r>
              <a:rPr lang="en-US" b="1" dirty="0"/>
              <a:t>redirect</a:t>
            </a:r>
            <a:r>
              <a:rPr lang="en-US" dirty="0"/>
              <a:t> message to a host on a directly connected router to advise the host of a better route to a particular destination. The following is an example, using Figure </a:t>
            </a:r>
            <a:r>
              <a:rPr lang="en-US" dirty="0" smtClean="0"/>
              <a:t>14.7</a:t>
            </a:r>
            <a:r>
              <a:rPr lang="en-US" dirty="0"/>
              <a:t>. Router R1 receives a datagram from host C on network Y, to which R1 is attached. R1 checks its routing table and obtains the address for the next router, R2, on the route to the datagram's internet destination network, Z. Because R2 and the host identified by the internet source address of the datagram are on the same network, R1 sends a redirect message to C. The redirect message advises the host to send its traffic for network Z directly to router R2, because this is a shorter path to the destination. The router forwards the original datagram to its internet destination (via R2). The address of R2 is contained in the parameter field of the redirect message.</a:t>
            </a:r>
          </a:p>
          <a:p>
            <a:r>
              <a:rPr lang="en-US" dirty="0" smtClean="0"/>
              <a:t>	</a:t>
            </a:r>
          </a:p>
          <a:p>
            <a:r>
              <a:rPr lang="en-US" dirty="0" smtClean="0"/>
              <a:t>The </a:t>
            </a:r>
            <a:r>
              <a:rPr lang="en-US" b="1" dirty="0"/>
              <a:t>echo</a:t>
            </a:r>
            <a:r>
              <a:rPr lang="en-US" dirty="0"/>
              <a:t> and </a:t>
            </a:r>
            <a:r>
              <a:rPr lang="en-US" b="1" dirty="0"/>
              <a:t>echo reply</a:t>
            </a:r>
            <a:r>
              <a:rPr lang="en-US" dirty="0"/>
              <a:t> messages provide a mechanism for testing that communication is possible between entities. The recipient of an echo message is obligated to return the message in an echo reply message. An identifier and sequence number are associated with the echo message to be matched in the echo reply message. The identifier might be used like a service access point to identify a particular session, and the sequence number might be incremented on each echo request sent.</a:t>
            </a:r>
          </a:p>
          <a:p>
            <a:r>
              <a:rPr lang="en-US" dirty="0" smtClean="0"/>
              <a:t>	</a:t>
            </a:r>
          </a:p>
          <a:p>
            <a:r>
              <a:rPr lang="en-US" dirty="0" smtClean="0"/>
              <a:t>The </a:t>
            </a:r>
            <a:r>
              <a:rPr lang="en-US" b="1" dirty="0"/>
              <a:t>timestamp</a:t>
            </a:r>
            <a:r>
              <a:rPr lang="en-US" dirty="0"/>
              <a:t> and </a:t>
            </a:r>
            <a:r>
              <a:rPr lang="en-US" b="1" dirty="0"/>
              <a:t>timestamp reply</a:t>
            </a:r>
            <a:r>
              <a:rPr lang="en-US" dirty="0"/>
              <a:t> messages provide a mechanism for sampling the delay characteristics of the internet. The sender of a timestamp message may include an identifier and sequence number in the parameters field and include the time that the message is sent (originate timestamp). The receiver records the time it received the message and the time that it transmits the reply message in the timestamp reply message. If the timestamp message is sent using strict source routing, then the delay characteristics of a particular route can be measured.</a:t>
            </a:r>
          </a:p>
          <a:p>
            <a:r>
              <a:rPr lang="en-US" dirty="0" smtClean="0"/>
              <a:t>	</a:t>
            </a:r>
          </a:p>
          <a:p>
            <a:r>
              <a:rPr lang="en-US" dirty="0" smtClean="0"/>
              <a:t>The </a:t>
            </a:r>
            <a:r>
              <a:rPr lang="en-US" b="1" dirty="0"/>
              <a:t>address mask request</a:t>
            </a:r>
            <a:r>
              <a:rPr lang="en-US" dirty="0"/>
              <a:t> and </a:t>
            </a:r>
            <a:r>
              <a:rPr lang="en-US" b="1" dirty="0"/>
              <a:t>address mask reply</a:t>
            </a:r>
            <a:r>
              <a:rPr lang="en-US" dirty="0"/>
              <a:t> messages are useful in an environment that includes subnets. The address mask request and reply messages allow a host to learn the address mask for the LAN to which it connects. The host broadcasts an address mask request message on the LAN. The router on the LAN responds with an address mask reply message that contains the address mask.</a:t>
            </a:r>
          </a:p>
          <a:p>
            <a:endParaRPr lang="en-US" dirty="0">
              <a:latin typeface="Times" pitchFamily="-110" charset="0"/>
            </a:endParaRPr>
          </a:p>
        </p:txBody>
      </p:sp>
    </p:spTree>
    <p:extLst>
      <p:ext uri="{BB962C8B-B14F-4D97-AF65-F5344CB8AC3E}">
        <p14:creationId xmlns:p14="http://schemas.microsoft.com/office/powerpoint/2010/main" val="33948493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4C31319-BD8C-5944-A201-6977E5CFF423}" type="slidenum">
              <a:rPr lang="en-US"/>
              <a:pPr/>
              <a:t>59</a:t>
            </a:fld>
            <a:endParaRPr 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dirty="0"/>
              <a:t>Earlier in this chapter, we referred to the concepts of a global address (IP address) and an address that conforms to the addressing scheme of the network to which a host is attached (subnetwork address). For a local area network, the latter address is a MAC address, which provides a physical address for a host port attached to the LAN. Clearly, to deliver an IP datagram to a destination host, a mapping must be made from the IP address to the subnetwork address for that last hop. If a datagram traverses one or more routers between source and destination hosts, then the mapping must be done in the final router, which is attached to the same subnetwork as the destination host. If a datagram is sent from one host to another on the same subnetwork, then the source host must do the mapping. In the following discussion, we use the term </a:t>
            </a:r>
            <a:r>
              <a:rPr lang="en-US" i="1" dirty="0"/>
              <a:t>system</a:t>
            </a:r>
            <a:r>
              <a:rPr lang="en-US" dirty="0"/>
              <a:t> to refer to the entity that does the mapping.</a:t>
            </a:r>
          </a:p>
          <a:p>
            <a:r>
              <a:rPr lang="en-US" dirty="0" smtClean="0"/>
              <a:t>	</a:t>
            </a:r>
          </a:p>
          <a:p>
            <a:r>
              <a:rPr lang="en-US" dirty="0" smtClean="0"/>
              <a:t>For </a:t>
            </a:r>
            <a:r>
              <a:rPr lang="en-US" dirty="0"/>
              <a:t>mapping from an IP address to a subnetwork address, a number of approaches are </a:t>
            </a:r>
            <a:r>
              <a:rPr lang="en-US" dirty="0" smtClean="0"/>
              <a:t>possible:</a:t>
            </a:r>
          </a:p>
          <a:p>
            <a:r>
              <a:rPr lang="en-US" dirty="0"/>
              <a:t> </a:t>
            </a:r>
          </a:p>
          <a:p>
            <a:r>
              <a:rPr lang="en-US" dirty="0"/>
              <a:t>Each system can maintain a local table of IP addresses and matching subnetwork addresses for possible correspondents. This approach does not accommodate easy and automatic additions of new hosts to the subnetwork.</a:t>
            </a:r>
            <a:endParaRPr lang="en-US" dirty="0" smtClean="0"/>
          </a:p>
          <a:p>
            <a:endParaRPr lang="en-US" dirty="0" smtClean="0"/>
          </a:p>
          <a:p>
            <a:r>
              <a:rPr lang="en-US" dirty="0" smtClean="0"/>
              <a:t>The </a:t>
            </a:r>
            <a:r>
              <a:rPr lang="en-US" dirty="0"/>
              <a:t>subnetwork address can be a subset of the network portion of the IP address. However, the entire internet address is 32 bits long and for most subnetwork types (e.g., Ethernet) the host address field is longer than 32 bits.</a:t>
            </a:r>
            <a:endParaRPr lang="en-US" dirty="0" smtClean="0"/>
          </a:p>
          <a:p>
            <a:endParaRPr lang="en-US" dirty="0" smtClean="0"/>
          </a:p>
          <a:p>
            <a:r>
              <a:rPr lang="en-US" dirty="0" smtClean="0"/>
              <a:t>A </a:t>
            </a:r>
            <a:r>
              <a:rPr lang="en-US" dirty="0"/>
              <a:t>centralized directory can be maintained on each subnetwork that contains the IP-subnet address mappings. This is a reasonable solution for many networks.</a:t>
            </a:r>
          </a:p>
          <a:p>
            <a:r>
              <a:rPr lang="en-US" dirty="0"/>
              <a:t>An address resolution protocol can be used. This is a simpler approach than the use of a centralized directory and is well suited to LANs.</a:t>
            </a:r>
          </a:p>
          <a:p>
            <a:r>
              <a:rPr lang="en-US" dirty="0"/>
              <a:t> </a:t>
            </a:r>
            <a:endParaRPr lang="en-US" dirty="0" smtClean="0"/>
          </a:p>
          <a:p>
            <a:r>
              <a:rPr lang="en-US" dirty="0" smtClean="0"/>
              <a:t>RFC </a:t>
            </a:r>
            <a:r>
              <a:rPr lang="en-US" dirty="0"/>
              <a:t>826 defines an Address Resolution Protocol (ARP), which allows dynamic distribution of the information needed to build tables to translate an IP address A into a 48-bit Ethernet address; the protocol can be used for any broadcast network. ARP exploits the broadcast property of a LAN; namely, that a transmission from any device on the network is received by all other devices on the network. ARP works as follows:</a:t>
            </a:r>
          </a:p>
          <a:p>
            <a:r>
              <a:rPr lang="en-US" dirty="0"/>
              <a:t> </a:t>
            </a:r>
            <a:endParaRPr lang="en-US" dirty="0" smtClean="0"/>
          </a:p>
          <a:p>
            <a:pPr marL="228600" indent="-228600">
              <a:buAutoNum type="arabicPeriod"/>
            </a:pPr>
            <a:r>
              <a:rPr lang="en-US" dirty="0" smtClean="0"/>
              <a:t>Each </a:t>
            </a:r>
            <a:r>
              <a:rPr lang="en-US" dirty="0"/>
              <a:t>system on the LAN maintains a table of known IP-subnetwork address mappings.</a:t>
            </a:r>
            <a:endParaRPr lang="en-US" dirty="0" smtClean="0"/>
          </a:p>
          <a:p>
            <a:pPr marL="228600" indent="-228600">
              <a:buAutoNum type="arabicPeriod"/>
            </a:pPr>
            <a:endParaRPr lang="en-US" dirty="0" smtClean="0"/>
          </a:p>
          <a:p>
            <a:pPr marL="228600" indent="-228600">
              <a:buAutoNum type="arabicPeriod"/>
            </a:pPr>
            <a:r>
              <a:rPr lang="en-US" dirty="0" smtClean="0"/>
              <a:t>When </a:t>
            </a:r>
            <a:r>
              <a:rPr lang="en-US" dirty="0"/>
              <a:t>a subnetwork address is needed for an IP address, and the mapping is not found in the system's table, the system uses ARP directly on top of the LAN protocol (e.g., IEEE 802) to broadcast a request. The broadcast message contains the IP address for which a subnetwork address is needed.</a:t>
            </a:r>
            <a:endParaRPr lang="en-US" dirty="0" smtClean="0"/>
          </a:p>
          <a:p>
            <a:endParaRPr lang="en-US" b="0" dirty="0" smtClean="0"/>
          </a:p>
          <a:p>
            <a:pPr marL="228600" indent="-228600">
              <a:buAutoNum type="arabicPeriod" startAt="3"/>
            </a:pPr>
            <a:r>
              <a:rPr lang="en-US" dirty="0" smtClean="0"/>
              <a:t>Other </a:t>
            </a:r>
            <a:r>
              <a:rPr lang="en-US" dirty="0"/>
              <a:t>hosts on the subnetwork listen for ARP messages and reply when a match occurs. The reply includes both the IP and subnetwork addresses of the</a:t>
            </a:r>
            <a:r>
              <a:rPr lang="en-US" dirty="0" smtClean="0"/>
              <a:t>   </a:t>
            </a:r>
          </a:p>
          <a:p>
            <a:pPr marL="228600" indent="-228600">
              <a:buNone/>
            </a:pPr>
            <a:r>
              <a:rPr lang="en-US" dirty="0" smtClean="0"/>
              <a:t>      replying </a:t>
            </a:r>
            <a:r>
              <a:rPr lang="en-US" dirty="0"/>
              <a:t>host.</a:t>
            </a:r>
            <a:endParaRPr lang="en-US" dirty="0" smtClean="0"/>
          </a:p>
          <a:p>
            <a:endParaRPr lang="en-US" b="0" dirty="0" smtClean="0"/>
          </a:p>
          <a:p>
            <a:pPr marL="228600" indent="-228600">
              <a:buAutoNum type="arabicPeriod" startAt="4"/>
            </a:pPr>
            <a:r>
              <a:rPr lang="en-US" dirty="0" smtClean="0"/>
              <a:t>The </a:t>
            </a:r>
            <a:r>
              <a:rPr lang="en-US" dirty="0"/>
              <a:t>original request includes the requesting host's IP address and subnetwork address. Any interested host can copy this information into its local table,</a:t>
            </a:r>
            <a:r>
              <a:rPr lang="en-US" dirty="0" smtClean="0"/>
              <a:t> </a:t>
            </a:r>
          </a:p>
          <a:p>
            <a:pPr marL="228600" indent="-228600">
              <a:buNone/>
            </a:pPr>
            <a:r>
              <a:rPr lang="en-US" baseline="0" dirty="0" smtClean="0"/>
              <a:t>      </a:t>
            </a:r>
            <a:r>
              <a:rPr lang="en-US" dirty="0" smtClean="0"/>
              <a:t>avoiding </a:t>
            </a:r>
            <a:r>
              <a:rPr lang="en-US" dirty="0"/>
              <a:t>the need for later ARP messages.</a:t>
            </a:r>
          </a:p>
          <a:p>
            <a:r>
              <a:rPr lang="en-US" dirty="0" smtClean="0"/>
              <a:t>	</a:t>
            </a:r>
          </a:p>
          <a:p>
            <a:r>
              <a:rPr lang="en-US" b="1" dirty="0" smtClean="0"/>
              <a:t>5.</a:t>
            </a:r>
            <a:r>
              <a:rPr lang="en-US" b="1" baseline="0" dirty="0" smtClean="0"/>
              <a:t>  </a:t>
            </a:r>
            <a:r>
              <a:rPr lang="en-US" dirty="0" smtClean="0"/>
              <a:t>The </a:t>
            </a:r>
            <a:r>
              <a:rPr lang="en-US" dirty="0"/>
              <a:t>ARP message can also be used simply to broadcast a host's IP address and subnetwork address, for the benefit of others on the subnetwork.</a:t>
            </a:r>
          </a:p>
          <a:p>
            <a:endParaRPr lang="en-US" dirty="0">
              <a:latin typeface="Times" pitchFamily="-110" charset="0"/>
            </a:endParaRPr>
          </a:p>
        </p:txBody>
      </p:sp>
    </p:spTree>
    <p:extLst>
      <p:ext uri="{BB962C8B-B14F-4D97-AF65-F5344CB8AC3E}">
        <p14:creationId xmlns:p14="http://schemas.microsoft.com/office/powerpoint/2010/main" val="1899190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3F3D755-52F4-2A46-91AC-FEE78849CAC4}" type="slidenum">
              <a:rPr lang="en-US"/>
              <a:pPr/>
              <a:t>60</a:t>
            </a:fld>
            <a:endParaRPr 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dirty="0"/>
              <a:t>The driving motivation for the adoption of a new version of IP was the limitation imposed by the 32-bit address field in IPv4. With a 32-bit address field, it is possible in principle to assign 232 different addresses, which is over 4 billion possible addresses. One might think that this number of addresses was more than adequate to meet addressing needs on the Internet. However, in the late 1980s it was perceived that there would be a problem, and this problem began to manifest itself in the early 1990s. Reasons for the inadequacy of 32-bit addresses include the following:</a:t>
            </a:r>
          </a:p>
          <a:p>
            <a:r>
              <a:rPr lang="en-US" dirty="0"/>
              <a:t> </a:t>
            </a:r>
          </a:p>
          <a:p>
            <a:r>
              <a:rPr lang="en-US" dirty="0"/>
              <a:t>The two-level structure of the IP address (network number, host number) is convenient but wasteful of the address space. Once a network number is assigned to a network, all of the host-number addresses for that network number are assigned to that network. The address space for that network may be sparsely used, but as far as the effective IP address space is concerned, if a network number is used, then all addresses within the network are used.</a:t>
            </a:r>
            <a:endParaRPr lang="en-US" dirty="0" smtClean="0"/>
          </a:p>
          <a:p>
            <a:endParaRPr lang="en-US" dirty="0" smtClean="0"/>
          </a:p>
          <a:p>
            <a:r>
              <a:rPr lang="en-US" dirty="0" smtClean="0"/>
              <a:t>The </a:t>
            </a:r>
            <a:r>
              <a:rPr lang="en-US" dirty="0"/>
              <a:t>IP addressing model generally requires that a unique network number be assigned to each IP network whether or not it is actually connected to the Internet.</a:t>
            </a:r>
            <a:endParaRPr lang="en-US" dirty="0" smtClean="0"/>
          </a:p>
          <a:p>
            <a:endParaRPr lang="en-US" dirty="0" smtClean="0"/>
          </a:p>
          <a:p>
            <a:r>
              <a:rPr lang="en-US" dirty="0" smtClean="0"/>
              <a:t>Networks </a:t>
            </a:r>
            <a:r>
              <a:rPr lang="en-US" dirty="0"/>
              <a:t>are proliferating rapidly. Most organizations boast multiple LANs, not just a single LAN system. Wireless networks have rapidly assumed a major role. The Internet itself has grown explosively for years.</a:t>
            </a:r>
            <a:endParaRPr lang="en-US" dirty="0" smtClean="0"/>
          </a:p>
          <a:p>
            <a:endParaRPr lang="en-US" dirty="0" smtClean="0"/>
          </a:p>
          <a:p>
            <a:r>
              <a:rPr lang="en-US" dirty="0" smtClean="0"/>
              <a:t>Growth </a:t>
            </a:r>
            <a:r>
              <a:rPr lang="en-US" dirty="0"/>
              <a:t>of TCP/IP usage into new areas will result in a rapid growth in the demand for unique IP addresses. Examples include using TCP/IP to interconnect electronic point-of-sale terminals and for cable television receivers.</a:t>
            </a:r>
            <a:endParaRPr lang="en-US" dirty="0" smtClean="0"/>
          </a:p>
          <a:p>
            <a:endParaRPr lang="en-US" dirty="0" smtClean="0"/>
          </a:p>
          <a:p>
            <a:r>
              <a:rPr lang="en-US" dirty="0" smtClean="0"/>
              <a:t>Typically</a:t>
            </a:r>
            <a:r>
              <a:rPr lang="en-US" dirty="0"/>
              <a:t>, a single IP address is assigned to each host. A more flexible arrangement is to allow multiple IP addresses per host. This, of course, increases the demand for IP addresses.</a:t>
            </a:r>
          </a:p>
          <a:p>
            <a:r>
              <a:rPr lang="en-US" dirty="0"/>
              <a:t> </a:t>
            </a:r>
            <a:endParaRPr lang="en-US" dirty="0" smtClean="0"/>
          </a:p>
          <a:p>
            <a:r>
              <a:rPr lang="en-US" dirty="0" smtClean="0"/>
              <a:t>So </a:t>
            </a:r>
            <a:r>
              <a:rPr lang="en-US" dirty="0"/>
              <a:t>the need for an increased address space dictated that a new version of IP was needed. In addition, IP is a very old protocol, and new requirements in the areas of address configuration, routing flexibility, and traffic support had been defined.</a:t>
            </a:r>
          </a:p>
          <a:p>
            <a:r>
              <a:rPr lang="en-US" dirty="0"/>
              <a:t>	</a:t>
            </a:r>
          </a:p>
        </p:txBody>
      </p:sp>
    </p:spTree>
    <p:extLst>
      <p:ext uri="{BB962C8B-B14F-4D97-AF65-F5344CB8AC3E}">
        <p14:creationId xmlns:p14="http://schemas.microsoft.com/office/powerpoint/2010/main" val="1000526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DB769B5D-E389-C440-85B2-2343EBC1A4D7}" type="slidenum">
              <a:rPr lang="en-US"/>
              <a:pPr/>
              <a:t>61</a:t>
            </a:fld>
            <a:endParaRPr 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dirty="0"/>
              <a:t>In response to these needs, the Internet Engineering Task Force (IETF) issued a call for proposals for a next generation IP (IPng) in July of 1992. A number of proposals were received, and by 1994 the final design for IPng emerged. A major milestone was reached with the publication of RFC 1752, "The Recommendation for the IP Next Generation Protocol," issued in January 1995. RFC 1752 outlines the requirements for IPng, specifies the PDU formats, and highlights the IPng approach in the areas of addressing, routing, and security. A number of other Internet documents defined details of the protocol, now officially called IPv6; these include an overall specification of IPv6 (RFC 2460), an RFC dealing with addressing structure of IPv6 (RFC 4291), and numerous others.</a:t>
            </a:r>
          </a:p>
          <a:p>
            <a:endParaRPr lang="en-US" dirty="0"/>
          </a:p>
          <a:p>
            <a:endParaRPr lang="en-US" dirty="0"/>
          </a:p>
        </p:txBody>
      </p:sp>
    </p:spTree>
    <p:extLst>
      <p:ext uri="{BB962C8B-B14F-4D97-AF65-F5344CB8AC3E}">
        <p14:creationId xmlns:p14="http://schemas.microsoft.com/office/powerpoint/2010/main" val="82895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F6A1068-35F8-3747-A888-A23C4559FD53}" type="slidenum">
              <a:rPr lang="en-US"/>
              <a:pPr/>
              <a:t>8</a:t>
            </a:fld>
            <a:endParaRPr lang="en-US"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course, it takes two to communicate, so the same set of layered functions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exist in two systems. Communication is achieved by having the corresponding,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peer , layers in two systems communicate. The peer layers  communicate by</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means of formatted blocks of data that obey a set of rules or conventions known as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 protocol .</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key features of a protocol are as follows: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Syntax : Concerns the format of the data blocks</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Semantics : Includes control information for coordination and error handling</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Timing : Includes speed matching and sequencing</a:t>
            </a:r>
            <a:endParaRPr lang="en-US" dirty="0">
              <a:latin typeface="Times" pitchFamily="-110" charset="0"/>
            </a:endParaRPr>
          </a:p>
        </p:txBody>
      </p:sp>
    </p:spTree>
    <p:extLst>
      <p:ext uri="{BB962C8B-B14F-4D97-AF65-F5344CB8AC3E}">
        <p14:creationId xmlns:p14="http://schemas.microsoft.com/office/powerpoint/2010/main" val="769854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D95F4F4-F642-5B4C-8B2B-B5EE42191CAD}" type="slidenum">
              <a:rPr lang="en-US"/>
              <a:pPr/>
              <a:t>62</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n-US" dirty="0"/>
              <a:t>IPv6 includes the following enhancements over IPv4:</a:t>
            </a:r>
          </a:p>
          <a:p>
            <a:r>
              <a:rPr lang="en-US" dirty="0"/>
              <a:t> </a:t>
            </a:r>
          </a:p>
          <a:p>
            <a:r>
              <a:rPr lang="en-US" b="1" dirty="0"/>
              <a:t>Expanded address space:</a:t>
            </a:r>
            <a:r>
              <a:rPr lang="en-US" dirty="0"/>
              <a:t> IPv6 uses 128-bit addresses instead of the 32-bit addresses of IPv4. This is an increase of address space by a factor of 2</a:t>
            </a:r>
            <a:r>
              <a:rPr lang="en-US" baseline="30000" dirty="0"/>
              <a:t>9</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6</a:t>
            </a:r>
            <a:r>
              <a:rPr lang="en-US" dirty="0"/>
              <a:t>. It has been pointed out [HIND95] that this allows on the order of  6 ´ 10</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23</a:t>
            </a:r>
            <a:r>
              <a:rPr lang="en-US" dirty="0"/>
              <a:t> unique addresses per square meter of the surface of the earth. Even if addresses are very inefficiently allocated, this address space seems inexhaustible.</a:t>
            </a:r>
            <a:endParaRPr lang="en-US" dirty="0" smtClean="0"/>
          </a:p>
          <a:p>
            <a:endParaRPr lang="en-US" b="1" dirty="0" smtClean="0"/>
          </a:p>
          <a:p>
            <a:r>
              <a:rPr lang="en-US" b="1" dirty="0" smtClean="0"/>
              <a:t>Improved </a:t>
            </a:r>
            <a:r>
              <a:rPr lang="en-US" b="1" dirty="0"/>
              <a:t>option mechanism:</a:t>
            </a:r>
            <a:r>
              <a:rPr lang="en-US" dirty="0"/>
              <a:t> IPv6 options are placed in separate optional headers that are located between the IPv6 header and the transport-layer header. Most of these optional headers are not examined or processed by any router on the packet's path. This simplifies and speeds up router processing of IPv6 packets compared to IPv4 datagrams. It also makes it easier to add additional options.</a:t>
            </a:r>
            <a:endParaRPr lang="en-US" dirty="0" smtClean="0"/>
          </a:p>
          <a:p>
            <a:endParaRPr lang="en-US" b="1" dirty="0" smtClean="0"/>
          </a:p>
          <a:p>
            <a:r>
              <a:rPr lang="en-US" b="1" dirty="0" smtClean="0"/>
              <a:t>Address </a:t>
            </a:r>
            <a:r>
              <a:rPr lang="en-US" b="1" dirty="0"/>
              <a:t>auto configuration:</a:t>
            </a:r>
            <a:r>
              <a:rPr lang="en-US" dirty="0"/>
              <a:t> This capability provides for dynamic assignment of IPv6 addresses.</a:t>
            </a:r>
            <a:endParaRPr lang="en-US" dirty="0" smtClean="0"/>
          </a:p>
          <a:p>
            <a:endParaRPr lang="en-US" b="1" dirty="0" smtClean="0"/>
          </a:p>
          <a:p>
            <a:r>
              <a:rPr lang="en-US" b="1" dirty="0" smtClean="0"/>
              <a:t>Increased </a:t>
            </a:r>
            <a:r>
              <a:rPr lang="en-US" b="1" dirty="0"/>
              <a:t>addressing flexibility:</a:t>
            </a:r>
            <a:r>
              <a:rPr lang="en-US" dirty="0"/>
              <a:t> IPv6 includes the concept of an anycast address, for which a packet is delivered to just one of a set of nodes. The scalability of multicast routing is improved by adding a scope field to multicast addresses.</a:t>
            </a:r>
            <a:endParaRPr lang="en-US" dirty="0" smtClean="0"/>
          </a:p>
          <a:p>
            <a:endParaRPr lang="en-US" b="1" dirty="0" smtClean="0"/>
          </a:p>
          <a:p>
            <a:r>
              <a:rPr lang="en-US" b="1" dirty="0" smtClean="0"/>
              <a:t>Support </a:t>
            </a:r>
            <a:r>
              <a:rPr lang="en-US" b="1" dirty="0"/>
              <a:t>for resource allocation:</a:t>
            </a:r>
            <a:r>
              <a:rPr lang="en-US" dirty="0"/>
              <a:t> IPv6 enables the labeling of packets belonging to a particular traffic flow for which the sender requests special handling. This aids in the support of specialized traffic such as real-time video.</a:t>
            </a:r>
          </a:p>
          <a:p>
            <a:endParaRPr lang="en-US" dirty="0">
              <a:latin typeface="Times" pitchFamily="-110" charset="0"/>
            </a:endParaRPr>
          </a:p>
          <a:p>
            <a:endParaRPr lang="en-US" dirty="0"/>
          </a:p>
        </p:txBody>
      </p:sp>
    </p:spTree>
    <p:extLst>
      <p:ext uri="{BB962C8B-B14F-4D97-AF65-F5344CB8AC3E}">
        <p14:creationId xmlns:p14="http://schemas.microsoft.com/office/powerpoint/2010/main" val="3276435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a:lnSpc>
                <a:spcPct val="80000"/>
              </a:lnSpc>
            </a:pPr>
            <a:r>
              <a:rPr lang="en-US" sz="800" dirty="0"/>
              <a:t>The only header that is required is referred to simply as the IPv6 header. This is of fixed size with a length of 40 octets, compared to 20 octets for the mandatory portion of the IPv4 header </a:t>
            </a:r>
            <a:r>
              <a:rPr lang="en-US" sz="800" dirty="0" smtClean="0"/>
              <a:t>(Figure 14.5a)</a:t>
            </a:r>
            <a:r>
              <a:rPr lang="en-US" sz="800" dirty="0"/>
              <a:t>. The following extension headers have been defined:</a:t>
            </a:r>
          </a:p>
          <a:p>
            <a:pPr>
              <a:lnSpc>
                <a:spcPct val="80000"/>
              </a:lnSpc>
            </a:pPr>
            <a:r>
              <a:rPr lang="en-US" sz="800" dirty="0"/>
              <a:t> </a:t>
            </a:r>
          </a:p>
          <a:p>
            <a:pPr>
              <a:lnSpc>
                <a:spcPct val="80000"/>
              </a:lnSpc>
            </a:pPr>
            <a:r>
              <a:rPr lang="en-US" sz="800" b="1" dirty="0"/>
              <a:t>Hop-by-Hop Options header:</a:t>
            </a:r>
            <a:r>
              <a:rPr lang="en-US" sz="800" dirty="0"/>
              <a:t> Defines special options that require hop-by-hop processing</a:t>
            </a:r>
            <a:endParaRPr lang="en-US" sz="800" dirty="0" smtClean="0"/>
          </a:p>
          <a:p>
            <a:pPr>
              <a:lnSpc>
                <a:spcPct val="80000"/>
              </a:lnSpc>
            </a:pPr>
            <a:endParaRPr lang="en-US" sz="800" b="1" dirty="0" smtClean="0"/>
          </a:p>
          <a:p>
            <a:pPr>
              <a:lnSpc>
                <a:spcPct val="80000"/>
              </a:lnSpc>
            </a:pPr>
            <a:r>
              <a:rPr lang="en-US" sz="800" b="1" dirty="0" smtClean="0"/>
              <a:t>Routing </a:t>
            </a:r>
            <a:r>
              <a:rPr lang="en-US" sz="800" b="1" dirty="0"/>
              <a:t>header:</a:t>
            </a:r>
            <a:r>
              <a:rPr lang="en-US" sz="800" dirty="0"/>
              <a:t> Provides extended routing, similar to IPv4 source routing</a:t>
            </a:r>
            <a:endParaRPr lang="en-US" sz="800" dirty="0" smtClean="0"/>
          </a:p>
          <a:p>
            <a:pPr>
              <a:lnSpc>
                <a:spcPct val="80000"/>
              </a:lnSpc>
            </a:pPr>
            <a:endParaRPr lang="en-US" sz="800" b="1" dirty="0" smtClean="0"/>
          </a:p>
          <a:p>
            <a:pPr>
              <a:lnSpc>
                <a:spcPct val="80000"/>
              </a:lnSpc>
            </a:pPr>
            <a:r>
              <a:rPr lang="en-US" sz="800" b="1" dirty="0" smtClean="0"/>
              <a:t>Fragment </a:t>
            </a:r>
            <a:r>
              <a:rPr lang="en-US" sz="800" b="1" dirty="0"/>
              <a:t>header:</a:t>
            </a:r>
            <a:r>
              <a:rPr lang="en-US" sz="800" dirty="0"/>
              <a:t> Contains fragmentation and reassembly information</a:t>
            </a:r>
            <a:endParaRPr lang="en-US" sz="800" dirty="0" smtClean="0"/>
          </a:p>
          <a:p>
            <a:pPr>
              <a:lnSpc>
                <a:spcPct val="80000"/>
              </a:lnSpc>
            </a:pPr>
            <a:endParaRPr lang="en-US" sz="800" b="1" dirty="0" smtClean="0"/>
          </a:p>
          <a:p>
            <a:pPr>
              <a:lnSpc>
                <a:spcPct val="80000"/>
              </a:lnSpc>
            </a:pPr>
            <a:r>
              <a:rPr lang="en-US" sz="800" b="1" dirty="0" smtClean="0"/>
              <a:t>Authentication </a:t>
            </a:r>
            <a:r>
              <a:rPr lang="en-US" sz="800" b="1" dirty="0"/>
              <a:t>header:</a:t>
            </a:r>
            <a:r>
              <a:rPr lang="en-US" sz="800" dirty="0"/>
              <a:t> Provides packet integrity and authentication</a:t>
            </a:r>
            <a:endParaRPr lang="en-US" sz="800" dirty="0" smtClean="0"/>
          </a:p>
          <a:p>
            <a:pPr>
              <a:lnSpc>
                <a:spcPct val="80000"/>
              </a:lnSpc>
            </a:pPr>
            <a:endParaRPr lang="en-US" sz="800" b="1" dirty="0" smtClean="0"/>
          </a:p>
          <a:p>
            <a:pPr>
              <a:lnSpc>
                <a:spcPct val="80000"/>
              </a:lnSpc>
            </a:pPr>
            <a:r>
              <a:rPr lang="en-US" sz="800" b="1" dirty="0" smtClean="0"/>
              <a:t>Encapsulating </a:t>
            </a:r>
            <a:r>
              <a:rPr lang="en-US" sz="800" b="1" dirty="0"/>
              <a:t>Security Payload header:</a:t>
            </a:r>
            <a:r>
              <a:rPr lang="en-US" sz="800" dirty="0"/>
              <a:t> Provides privacy</a:t>
            </a:r>
            <a:endParaRPr lang="en-US" sz="800" dirty="0" smtClean="0"/>
          </a:p>
          <a:p>
            <a:pPr>
              <a:lnSpc>
                <a:spcPct val="80000"/>
              </a:lnSpc>
            </a:pPr>
            <a:endParaRPr lang="en-US" sz="800" b="1" dirty="0" smtClean="0"/>
          </a:p>
          <a:p>
            <a:pPr>
              <a:lnSpc>
                <a:spcPct val="80000"/>
              </a:lnSpc>
            </a:pPr>
            <a:r>
              <a:rPr lang="en-US" sz="800" b="1" dirty="0" smtClean="0"/>
              <a:t>Destination </a:t>
            </a:r>
            <a:r>
              <a:rPr lang="en-US" sz="800" b="1" dirty="0"/>
              <a:t>Options header:</a:t>
            </a:r>
            <a:r>
              <a:rPr lang="en-US" sz="800" dirty="0"/>
              <a:t> Contains optional information to be examined by the destination node</a:t>
            </a:r>
          </a:p>
          <a:p>
            <a:pPr>
              <a:lnSpc>
                <a:spcPct val="80000"/>
              </a:lnSpc>
            </a:pPr>
            <a:r>
              <a:rPr lang="en-US" sz="800" dirty="0"/>
              <a:t> </a:t>
            </a:r>
            <a:endParaRPr lang="en-US" sz="800" dirty="0" smtClean="0"/>
          </a:p>
          <a:p>
            <a:pPr>
              <a:lnSpc>
                <a:spcPct val="80000"/>
              </a:lnSpc>
            </a:pPr>
            <a:r>
              <a:rPr lang="en-US" sz="800" dirty="0" smtClean="0"/>
              <a:t>The </a:t>
            </a:r>
            <a:r>
              <a:rPr lang="en-US" sz="800" dirty="0"/>
              <a:t>IPv6 standard recommends that, when multiple extension headers are used, the IPv6 headers appear in the following order:</a:t>
            </a:r>
          </a:p>
          <a:p>
            <a:pPr>
              <a:lnSpc>
                <a:spcPct val="80000"/>
              </a:lnSpc>
            </a:pPr>
            <a:r>
              <a:rPr lang="en-US" sz="800" dirty="0"/>
              <a:t> </a:t>
            </a:r>
            <a:endParaRPr lang="en-US" sz="800" dirty="0" smtClean="0"/>
          </a:p>
          <a:p>
            <a:pPr>
              <a:lnSpc>
                <a:spcPct val="80000"/>
              </a:lnSpc>
            </a:pPr>
            <a:r>
              <a:rPr lang="en-US" sz="800" b="1" dirty="0" smtClean="0"/>
              <a:t>1.</a:t>
            </a:r>
            <a:r>
              <a:rPr lang="en-US" sz="800" b="0" baseline="0" dirty="0" smtClean="0"/>
              <a:t>  </a:t>
            </a:r>
            <a:r>
              <a:rPr lang="en-US" sz="800" dirty="0" smtClean="0"/>
              <a:t>IPv6 </a:t>
            </a:r>
            <a:r>
              <a:rPr lang="en-US" sz="800" dirty="0"/>
              <a:t>header: Mandatory, must always appear first</a:t>
            </a:r>
          </a:p>
          <a:p>
            <a:pPr>
              <a:lnSpc>
                <a:spcPct val="80000"/>
              </a:lnSpc>
            </a:pPr>
            <a:r>
              <a:rPr lang="en-US" sz="800" dirty="0" smtClean="0"/>
              <a:t>	</a:t>
            </a:r>
          </a:p>
          <a:p>
            <a:pPr>
              <a:lnSpc>
                <a:spcPct val="80000"/>
              </a:lnSpc>
            </a:pPr>
            <a:r>
              <a:rPr lang="en-US" sz="800" b="1" dirty="0" smtClean="0"/>
              <a:t>2.</a:t>
            </a:r>
            <a:r>
              <a:rPr lang="en-US" sz="800" b="1" baseline="0" dirty="0" smtClean="0"/>
              <a:t>  </a:t>
            </a:r>
            <a:r>
              <a:rPr lang="en-US" sz="800" dirty="0" smtClean="0"/>
              <a:t>Hop</a:t>
            </a:r>
            <a:r>
              <a:rPr lang="en-US" sz="800" dirty="0"/>
              <a:t>-by-Hop Options header</a:t>
            </a:r>
          </a:p>
          <a:p>
            <a:pPr>
              <a:lnSpc>
                <a:spcPct val="80000"/>
              </a:lnSpc>
            </a:pPr>
            <a:r>
              <a:rPr lang="en-US" sz="800" b="1" dirty="0" smtClean="0"/>
              <a:t>	</a:t>
            </a:r>
          </a:p>
          <a:p>
            <a:pPr>
              <a:lnSpc>
                <a:spcPct val="80000"/>
              </a:lnSpc>
            </a:pPr>
            <a:r>
              <a:rPr lang="en-US" sz="800" b="1" dirty="0" smtClean="0"/>
              <a:t>3.</a:t>
            </a:r>
            <a:r>
              <a:rPr lang="en-US" sz="800" b="0" baseline="0" dirty="0" smtClean="0"/>
              <a:t>  </a:t>
            </a:r>
            <a:r>
              <a:rPr lang="en-US" sz="800" dirty="0" smtClean="0"/>
              <a:t>Destination </a:t>
            </a:r>
            <a:r>
              <a:rPr lang="en-US" sz="800" dirty="0"/>
              <a:t>Options header: For options to be processed by the first destination that appears in the IPv6 Destination Address field plus subsequent destinations listed in the Routing header</a:t>
            </a:r>
          </a:p>
          <a:p>
            <a:pPr>
              <a:lnSpc>
                <a:spcPct val="80000"/>
              </a:lnSpc>
            </a:pPr>
            <a:r>
              <a:rPr lang="en-US" sz="800" dirty="0" smtClean="0"/>
              <a:t>	</a:t>
            </a:r>
          </a:p>
          <a:p>
            <a:pPr>
              <a:lnSpc>
                <a:spcPct val="80000"/>
              </a:lnSpc>
            </a:pPr>
            <a:r>
              <a:rPr lang="en-US" sz="800" b="1" dirty="0" smtClean="0"/>
              <a:t>4.</a:t>
            </a:r>
            <a:r>
              <a:rPr lang="en-US" sz="800" b="0" baseline="0" dirty="0" smtClean="0"/>
              <a:t>  </a:t>
            </a:r>
            <a:r>
              <a:rPr lang="en-US" sz="800" dirty="0" smtClean="0"/>
              <a:t>Routing </a:t>
            </a:r>
            <a:r>
              <a:rPr lang="en-US" sz="800" dirty="0"/>
              <a:t>header</a:t>
            </a:r>
          </a:p>
          <a:p>
            <a:pPr>
              <a:lnSpc>
                <a:spcPct val="80000"/>
              </a:lnSpc>
            </a:pPr>
            <a:r>
              <a:rPr lang="en-US" sz="800" dirty="0" smtClean="0"/>
              <a:t>	</a:t>
            </a:r>
          </a:p>
          <a:p>
            <a:pPr>
              <a:lnSpc>
                <a:spcPct val="80000"/>
              </a:lnSpc>
            </a:pPr>
            <a:r>
              <a:rPr lang="en-US" sz="800" b="1" dirty="0" smtClean="0"/>
              <a:t>5.</a:t>
            </a:r>
            <a:r>
              <a:rPr lang="en-US" sz="800" b="0" baseline="0" dirty="0" smtClean="0"/>
              <a:t>  </a:t>
            </a:r>
            <a:r>
              <a:rPr lang="en-US" sz="800" dirty="0" smtClean="0"/>
              <a:t>Fragment </a:t>
            </a:r>
            <a:r>
              <a:rPr lang="en-US" sz="800" dirty="0"/>
              <a:t>header</a:t>
            </a:r>
          </a:p>
          <a:p>
            <a:pPr>
              <a:lnSpc>
                <a:spcPct val="80000"/>
              </a:lnSpc>
            </a:pPr>
            <a:r>
              <a:rPr lang="en-US" sz="800" dirty="0" smtClean="0"/>
              <a:t>	</a:t>
            </a:r>
          </a:p>
          <a:p>
            <a:pPr>
              <a:lnSpc>
                <a:spcPct val="80000"/>
              </a:lnSpc>
            </a:pPr>
            <a:r>
              <a:rPr lang="en-US" sz="800" b="1" dirty="0" smtClean="0"/>
              <a:t>6.</a:t>
            </a:r>
            <a:r>
              <a:rPr lang="en-US" sz="800" b="0" baseline="0" dirty="0" smtClean="0"/>
              <a:t>  </a:t>
            </a:r>
            <a:r>
              <a:rPr lang="en-US" sz="800" dirty="0" smtClean="0"/>
              <a:t>Authentication </a:t>
            </a:r>
            <a:r>
              <a:rPr lang="en-US" sz="800" dirty="0"/>
              <a:t>header</a:t>
            </a:r>
          </a:p>
          <a:p>
            <a:pPr>
              <a:lnSpc>
                <a:spcPct val="80000"/>
              </a:lnSpc>
            </a:pPr>
            <a:r>
              <a:rPr lang="en-US" sz="800" b="1" dirty="0" smtClean="0"/>
              <a:t>	</a:t>
            </a:r>
          </a:p>
          <a:p>
            <a:pPr marL="228600" indent="-228600">
              <a:lnSpc>
                <a:spcPct val="80000"/>
              </a:lnSpc>
              <a:buAutoNum type="arabicPeriod" startAt="7"/>
            </a:pPr>
            <a:r>
              <a:rPr lang="en-US" sz="800" dirty="0" smtClean="0"/>
              <a:t>Encapsulating </a:t>
            </a:r>
            <a:r>
              <a:rPr lang="en-US" sz="800" dirty="0"/>
              <a:t>Security Payload header</a:t>
            </a:r>
            <a:endParaRPr lang="en-US" sz="800" dirty="0" smtClean="0"/>
          </a:p>
          <a:p>
            <a:pPr marL="228600" indent="-228600">
              <a:lnSpc>
                <a:spcPct val="80000"/>
              </a:lnSpc>
              <a:buAutoNum type="arabicPeriod" startAt="7"/>
            </a:pPr>
            <a:endParaRPr lang="en-US" sz="800" dirty="0" smtClean="0"/>
          </a:p>
          <a:p>
            <a:pPr marL="228600" indent="-228600">
              <a:lnSpc>
                <a:spcPct val="80000"/>
              </a:lnSpc>
              <a:buAutoNum type="arabicPeriod" startAt="7"/>
            </a:pPr>
            <a:r>
              <a:rPr lang="en-US" sz="800" dirty="0" smtClean="0"/>
              <a:t>Destination </a:t>
            </a:r>
            <a:r>
              <a:rPr lang="en-US" sz="800" dirty="0"/>
              <a:t>Options header: For options to be processed only by the final destination of the packet</a:t>
            </a:r>
          </a:p>
          <a:p>
            <a:pPr>
              <a:lnSpc>
                <a:spcPct val="80000"/>
              </a:lnSpc>
            </a:pPr>
            <a:r>
              <a:rPr lang="en-US" sz="800" dirty="0"/>
              <a:t> </a:t>
            </a:r>
            <a:endParaRPr lang="en-US" sz="800" dirty="0" smtClean="0"/>
          </a:p>
          <a:p>
            <a:pPr>
              <a:lnSpc>
                <a:spcPct val="80000"/>
              </a:lnSpc>
            </a:pPr>
            <a:r>
              <a:rPr lang="en-US" sz="800" dirty="0" smtClean="0"/>
              <a:t>Figure 14.9 </a:t>
            </a:r>
            <a:r>
              <a:rPr lang="en-US" sz="800" dirty="0"/>
              <a:t>shows an example of an IPv6 packet that includes an instance of each header, except those related to security. Note that the IPv6 header and each extension header include a Next Header field. This field identifies the type of the immediately following header. If the next header is an extension header, then this field contains the type identifier of that header. Otherwise, this field contains the protocol identifier of the upper-layer protocol using IPv6 (typically a transport-level protocol), using the same values as the IPv4 Protocol field. In Figure </a:t>
            </a:r>
            <a:r>
              <a:rPr lang="en-US" sz="800" dirty="0" smtClean="0"/>
              <a:t>14.9</a:t>
            </a:r>
            <a:r>
              <a:rPr lang="en-US" sz="800" dirty="0"/>
              <a:t>, the upper-layer protocol is TCP; thus, the upper-layer data carried by the IPv6 packet consist of a TCP header followed by a block of application data.</a:t>
            </a:r>
          </a:p>
          <a:p>
            <a:pPr>
              <a:lnSpc>
                <a:spcPct val="80000"/>
              </a:lnSpc>
            </a:pPr>
            <a:r>
              <a:rPr lang="en-US" sz="800" dirty="0" smtClean="0"/>
              <a:t>	</a:t>
            </a:r>
          </a:p>
          <a:p>
            <a:pPr>
              <a:lnSpc>
                <a:spcPct val="80000"/>
              </a:lnSpc>
            </a:pPr>
            <a:r>
              <a:rPr lang="en-US" sz="800" dirty="0" smtClean="0"/>
              <a:t>We </a:t>
            </a:r>
            <a:r>
              <a:rPr lang="en-US" sz="800" dirty="0"/>
              <a:t>first look at the main IPv6 header and then examine each of the extensions in turn.</a:t>
            </a:r>
          </a:p>
          <a:p>
            <a:pPr>
              <a:lnSpc>
                <a:spcPct val="80000"/>
              </a:lnSpc>
            </a:pPr>
            <a:endParaRPr lang="en-US" sz="800" dirty="0">
              <a:latin typeface="Times" pitchFamily="-110" charset="0"/>
            </a:endParaRPr>
          </a:p>
          <a:p>
            <a:pPr>
              <a:lnSpc>
                <a:spcPct val="80000"/>
              </a:lnSpc>
            </a:pPr>
            <a:endParaRPr lang="en-US" sz="800" dirty="0"/>
          </a:p>
        </p:txBody>
      </p:sp>
      <p:sp>
        <p:nvSpPr>
          <p:cNvPr id="95236" name="Slide Number Placeholder 3"/>
          <p:cNvSpPr>
            <a:spLocks noGrp="1"/>
          </p:cNvSpPr>
          <p:nvPr>
            <p:ph type="sldNum" sz="quarter" idx="5"/>
          </p:nvPr>
        </p:nvSpPr>
        <p:spPr>
          <a:noFill/>
        </p:spPr>
        <p:txBody>
          <a:bodyPr/>
          <a:lstStyle/>
          <a:p>
            <a:fld id="{E955DD9F-FC83-8741-87B7-61D96D69B72B}" type="slidenum">
              <a:rPr lang="en-US"/>
              <a:pPr/>
              <a:t>63</a:t>
            </a:fld>
            <a:endParaRPr lang="en-US" dirty="0"/>
          </a:p>
        </p:txBody>
      </p:sp>
    </p:spTree>
    <p:extLst>
      <p:ext uri="{BB962C8B-B14F-4D97-AF65-F5344CB8AC3E}">
        <p14:creationId xmlns:p14="http://schemas.microsoft.com/office/powerpoint/2010/main" val="3218143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11B8B39-E5D0-DC48-A690-36469886BEA3}" type="slidenum">
              <a:rPr lang="en-US"/>
              <a:pPr/>
              <a:t>64</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n-US" dirty="0"/>
              <a:t>The IPv6 header has a fixed length of 40 octets, consisting of the following fields </a:t>
            </a:r>
            <a:r>
              <a:rPr lang="en-US" dirty="0" smtClean="0"/>
              <a:t>(Figure 14.5b)</a:t>
            </a:r>
            <a:r>
              <a:rPr lang="en-US" dirty="0"/>
              <a:t>:</a:t>
            </a:r>
          </a:p>
          <a:p>
            <a:r>
              <a:rPr lang="en-US" dirty="0"/>
              <a:t> </a:t>
            </a:r>
          </a:p>
          <a:p>
            <a:r>
              <a:rPr lang="en-US" b="1" dirty="0"/>
              <a:t>Version (4 bits):</a:t>
            </a:r>
            <a:r>
              <a:rPr lang="en-US" dirty="0"/>
              <a:t> Internet protocol version number; the value is 6.</a:t>
            </a:r>
            <a:endParaRPr lang="en-US" dirty="0" smtClean="0"/>
          </a:p>
          <a:p>
            <a:endParaRPr lang="en-US" b="1" dirty="0" smtClean="0"/>
          </a:p>
          <a:p>
            <a:r>
              <a:rPr lang="en-US" b="1" dirty="0" smtClean="0"/>
              <a:t>DS</a:t>
            </a:r>
            <a:r>
              <a:rPr lang="en-US" b="1" dirty="0"/>
              <a:t>/ECN (8 bits):</a:t>
            </a:r>
            <a:r>
              <a:rPr lang="en-US" dirty="0"/>
              <a:t> Available for use by originating nodes and/or forwarding routers for differentiated services and congestion functions, as described for the IPv4 DS/ECN field.</a:t>
            </a:r>
            <a:endParaRPr lang="en-US" dirty="0" smtClean="0"/>
          </a:p>
          <a:p>
            <a:endParaRPr lang="en-US" b="1" dirty="0" smtClean="0"/>
          </a:p>
          <a:p>
            <a:r>
              <a:rPr lang="en-US" b="1" dirty="0" smtClean="0"/>
              <a:t>Flow </a:t>
            </a:r>
            <a:r>
              <a:rPr lang="en-US" b="1" dirty="0"/>
              <a:t>Label (20 bits):</a:t>
            </a:r>
            <a:r>
              <a:rPr lang="en-US" dirty="0"/>
              <a:t> May be used by a host to label those packets for which it is requesting special handling by routers within a network; discussed subsequently.</a:t>
            </a:r>
            <a:endParaRPr lang="en-US" dirty="0" smtClean="0"/>
          </a:p>
          <a:p>
            <a:endParaRPr lang="en-US" b="1" dirty="0" smtClean="0"/>
          </a:p>
          <a:p>
            <a:r>
              <a:rPr lang="en-US" b="1" dirty="0" smtClean="0"/>
              <a:t>Payload </a:t>
            </a:r>
            <a:r>
              <a:rPr lang="en-US" b="1" dirty="0"/>
              <a:t>Length (16 bits):</a:t>
            </a:r>
            <a:r>
              <a:rPr lang="en-US" dirty="0"/>
              <a:t> Length of the remainder of the IPv6 packet following the header, in octets. In other words, this is the total length of all of the extension headers plus the transport-level PDU.</a:t>
            </a:r>
            <a:endParaRPr lang="en-US" dirty="0" smtClean="0"/>
          </a:p>
          <a:p>
            <a:endParaRPr lang="en-US" b="1" dirty="0" smtClean="0"/>
          </a:p>
          <a:p>
            <a:r>
              <a:rPr lang="en-US" b="1" dirty="0" smtClean="0"/>
              <a:t>Next </a:t>
            </a:r>
            <a:r>
              <a:rPr lang="en-US" b="1" dirty="0"/>
              <a:t>Header (8 bits):</a:t>
            </a:r>
            <a:r>
              <a:rPr lang="en-US" dirty="0"/>
              <a:t> Identifies the type of header immediately following the IPv6 header; this will either be an IPv6 extension header or a higher-layer header, such as TCP or UDP.</a:t>
            </a:r>
            <a:endParaRPr lang="en-US" dirty="0" smtClean="0"/>
          </a:p>
          <a:p>
            <a:endParaRPr lang="en-US" b="1" dirty="0" smtClean="0"/>
          </a:p>
          <a:p>
            <a:r>
              <a:rPr lang="en-US" b="1" dirty="0" smtClean="0"/>
              <a:t>Hop </a:t>
            </a:r>
            <a:r>
              <a:rPr lang="en-US" b="1" dirty="0"/>
              <a:t>Limit (8 bits):</a:t>
            </a:r>
            <a:r>
              <a:rPr lang="en-US" dirty="0"/>
              <a:t> The remaining number of allowable hops for this packet. The hop limit is set to some desired maximum value by the source and decremented by 1 by each node that forwards the packet. The packet is discarded if Hop Limit is decremented to zero. This is a simplification over the processing required for the Time to Live field of IPv4. The consensus was that the extra effort in accounting for time intervals in IPv4 added no significant value to the protocol. In fact, IPv4 routers, as a general rule, treat the Time to Live field as a hop limit field.</a:t>
            </a:r>
            <a:endParaRPr lang="en-US" dirty="0" smtClean="0"/>
          </a:p>
          <a:p>
            <a:endParaRPr lang="en-US" b="1" dirty="0" smtClean="0"/>
          </a:p>
          <a:p>
            <a:r>
              <a:rPr lang="en-US" b="1" dirty="0" smtClean="0"/>
              <a:t>Source </a:t>
            </a:r>
            <a:r>
              <a:rPr lang="en-US" b="1" dirty="0"/>
              <a:t>Address (128 bits):</a:t>
            </a:r>
            <a:r>
              <a:rPr lang="en-US" dirty="0"/>
              <a:t> The address of the originator of the packet.</a:t>
            </a:r>
            <a:endParaRPr lang="en-US" dirty="0" smtClean="0"/>
          </a:p>
          <a:p>
            <a:endParaRPr lang="en-US" b="1" dirty="0" smtClean="0"/>
          </a:p>
          <a:p>
            <a:r>
              <a:rPr lang="en-US" b="1" dirty="0" smtClean="0"/>
              <a:t>Destination </a:t>
            </a:r>
            <a:r>
              <a:rPr lang="en-US" b="1" dirty="0"/>
              <a:t>Address (128 bits):</a:t>
            </a:r>
            <a:r>
              <a:rPr lang="en-US" dirty="0"/>
              <a:t> The address of the intended recipient of the packet. This may not in fact be the intended ultimate destination if a Routing header is present, as explained subsequently.</a:t>
            </a:r>
          </a:p>
          <a:p>
            <a:r>
              <a:rPr lang="en-US" dirty="0"/>
              <a:t> </a:t>
            </a:r>
            <a:endParaRPr lang="en-US" dirty="0" smtClean="0"/>
          </a:p>
          <a:p>
            <a:r>
              <a:rPr lang="en-US" dirty="0" smtClean="0"/>
              <a:t>Although </a:t>
            </a:r>
            <a:r>
              <a:rPr lang="en-US" dirty="0"/>
              <a:t>the IPv6 header is longer than the mandatory portion of the IPv4 header (40 octets versus 20 octets), it contains fewer fields (8 versus 12). Thus, routers have less processing to do per header, which should speed up routing.</a:t>
            </a:r>
          </a:p>
          <a:p>
            <a:endParaRPr lang="en-US" dirty="0"/>
          </a:p>
        </p:txBody>
      </p:sp>
    </p:spTree>
    <p:extLst>
      <p:ext uri="{BB962C8B-B14F-4D97-AF65-F5344CB8AC3E}">
        <p14:creationId xmlns:p14="http://schemas.microsoft.com/office/powerpoint/2010/main" val="3377768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33DE655-9E2F-7C4F-B4E9-557C74C19C62}" type="slidenum">
              <a:rPr lang="en-US"/>
              <a:pPr/>
              <a:t>65</a:t>
            </a:fld>
            <a:endParaRPr 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r>
              <a:rPr lang="en-US" dirty="0"/>
              <a:t>RFC 3697 defines a flow as a sequence of packets sent from a particular source to a particular (unicast, anycast, or multicast) destination for which the source desires special handling by the intervening routers. A flow is uniquely identified by the combination of a source address, destination address, and a nonzero 20-bit flow label. Thus, all packets that are to be part of the same flow are assigned the same flow label by the source.</a:t>
            </a:r>
          </a:p>
          <a:p>
            <a:r>
              <a:rPr lang="en-US" dirty="0" smtClean="0"/>
              <a:t>	</a:t>
            </a:r>
          </a:p>
          <a:p>
            <a:r>
              <a:rPr lang="en-US" dirty="0" smtClean="0"/>
              <a:t>From </a:t>
            </a:r>
            <a:r>
              <a:rPr lang="en-US" dirty="0"/>
              <a:t>the source's point of view, a flow typically will be a sequence of packets that are generated from a single application instance at the source and that have the same transfer service requirements. A flow may comprise a single TCP connection or even multiple TCP connections; an example of the latter is a file transfer application, which could have one control connection and multiple data connections. A single application may generate a single flow or multiple flows. An example of the latter is multimedia conferencing, which might have one flow for audio and one for graphic windows, each with different transfer requirements in terms of data rate, delay, and delay variation.</a:t>
            </a:r>
            <a:endParaRPr lang="en-US" dirty="0" smtClean="0"/>
          </a:p>
          <a:p>
            <a:endParaRPr lang="en-US" dirty="0" smtClean="0"/>
          </a:p>
          <a:p>
            <a:r>
              <a:rPr lang="en-US" dirty="0" smtClean="0"/>
              <a:t>From </a:t>
            </a:r>
            <a:r>
              <a:rPr lang="en-US" dirty="0"/>
              <a:t>the router's point of view, a flow is a sequence of packets that share attributes that affect how these packets are handled by the router. These include path, resource allocation, discard requirements, accounting, and security attributes. The router may treat packets from different flows differently in a number of ways, including allocating different buffer sizes, giving different precedence in terms of forwarding, and requesting different quality of service from networks.</a:t>
            </a:r>
          </a:p>
          <a:p>
            <a:r>
              <a:rPr lang="en-US" dirty="0" smtClean="0"/>
              <a:t>	</a:t>
            </a:r>
          </a:p>
          <a:p>
            <a:r>
              <a:rPr lang="en-US" dirty="0" smtClean="0"/>
              <a:t>There </a:t>
            </a:r>
            <a:r>
              <a:rPr lang="en-US" dirty="0"/>
              <a:t>is no special significance to any particular flow label. Instead the special handling to be provided for a packet flow must be declared in some other way. For example, a source might negotiate or request special handling ahead of time from routers by means of a control protocol, or at transmission time by information in one of the extension headers in the packet, such as the Hop-by-Hop Options header. Examples of special handling that might be requested include some sort of non-default quality of service and some form of real-time service.</a:t>
            </a:r>
          </a:p>
          <a:p>
            <a:r>
              <a:rPr lang="en-US" dirty="0" smtClean="0"/>
              <a:t>	</a:t>
            </a:r>
          </a:p>
          <a:p>
            <a:r>
              <a:rPr lang="en-US" dirty="0" smtClean="0"/>
              <a:t>In </a:t>
            </a:r>
            <a:r>
              <a:rPr lang="en-US" dirty="0"/>
              <a:t>principle, all of a user's requirements for a particular flow could be defined in an extension header and included with each packet. If we wish to leave the concept of flow open to include a wide variety of requirements, this design approach could result in very large packet headers. The alternative, adopted for IPv6, is the flow label, in which the flow requirements are defined prior to flow commencement and a unique flow label is assigned to the flow. In this case, the router must save flow requirement information about each flow.</a:t>
            </a:r>
          </a:p>
          <a:p>
            <a:r>
              <a:rPr lang="en-US" dirty="0" smtClean="0"/>
              <a:t>	</a:t>
            </a:r>
          </a:p>
          <a:p>
            <a:r>
              <a:rPr lang="en-US" dirty="0" smtClean="0"/>
              <a:t>The </a:t>
            </a:r>
            <a:r>
              <a:rPr lang="en-US" dirty="0"/>
              <a:t>following rules apply to the flow label:</a:t>
            </a:r>
          </a:p>
          <a:p>
            <a:r>
              <a:rPr lang="en-US" dirty="0"/>
              <a:t> </a:t>
            </a:r>
            <a:endParaRPr lang="en-US" dirty="0" smtClean="0"/>
          </a:p>
          <a:p>
            <a:pPr marL="228600" indent="-228600">
              <a:buAutoNum type="arabicPeriod"/>
            </a:pPr>
            <a:r>
              <a:rPr lang="en-US" dirty="0" smtClean="0"/>
              <a:t>Hosts </a:t>
            </a:r>
            <a:r>
              <a:rPr lang="en-US" dirty="0"/>
              <a:t>or routers that do not support the Flow Label field must set the field to zero when originating a packet, pass the field unchanged when forwarding a packet, and ignore the field when receiving a packet.</a:t>
            </a:r>
            <a:endParaRPr lang="en-US" dirty="0" smtClean="0"/>
          </a:p>
          <a:p>
            <a:pPr marL="228600" indent="-228600">
              <a:buAutoNum type="arabicPeriod"/>
            </a:pPr>
            <a:endParaRPr lang="en-US" b="0" dirty="0" smtClean="0"/>
          </a:p>
          <a:p>
            <a:pPr marL="228600" indent="-228600">
              <a:buAutoNum type="arabicPeriod"/>
            </a:pPr>
            <a:r>
              <a:rPr lang="en-US" dirty="0" smtClean="0"/>
              <a:t>All </a:t>
            </a:r>
            <a:r>
              <a:rPr lang="en-US" dirty="0"/>
              <a:t>packets originating from a given source with the same nonzero Flow Label must have the same Destination Address, Source Address, Hop-by-Hop Options header contents (if this header is present), and Routing header contents (if this header is present). The intent is that a router can decide how to route and process the packet by simply looking up the flow label in a table and without examining the rest of the header. </a:t>
            </a:r>
          </a:p>
          <a:p>
            <a:r>
              <a:rPr lang="en-US" dirty="0" smtClean="0"/>
              <a:t>	</a:t>
            </a:r>
          </a:p>
          <a:p>
            <a:pPr marL="228600" indent="-228600">
              <a:buAutoNum type="arabicPeriod" startAt="3"/>
            </a:pPr>
            <a:r>
              <a:rPr lang="en-US" dirty="0" smtClean="0"/>
              <a:t>The </a:t>
            </a:r>
            <a:r>
              <a:rPr lang="en-US" dirty="0"/>
              <a:t>source assigns a flow label to a flow. New flow labels must be chosen (pseudo-) randomly and uniformly in the range 1 to 2</a:t>
            </a:r>
            <a:r>
              <a:rPr lang="en-US" baseline="30000" dirty="0"/>
              <a:t>20</a:t>
            </a:r>
            <a:r>
              <a:rPr lang="en-US" dirty="0"/>
              <a:t> – 1, subject to the restriction</a:t>
            </a:r>
            <a:r>
              <a:rPr lang="en-US" dirty="0" smtClean="0"/>
              <a:t>  </a:t>
            </a:r>
          </a:p>
          <a:p>
            <a:pPr marL="228600" indent="-228600">
              <a:buNone/>
            </a:pPr>
            <a:r>
              <a:rPr lang="en-US" baseline="0" dirty="0" smtClean="0"/>
              <a:t>      </a:t>
            </a:r>
            <a:r>
              <a:rPr lang="en-US" dirty="0" smtClean="0"/>
              <a:t>that </a:t>
            </a:r>
            <a:r>
              <a:rPr lang="en-US" dirty="0"/>
              <a:t>a source must not reuse a flow label for a new flow within the lifetime of the existing flow. The zero flow label is reserved to indicate that no flow label is being used.</a:t>
            </a:r>
          </a:p>
          <a:p>
            <a:r>
              <a:rPr lang="en-US" dirty="0"/>
              <a:t> </a:t>
            </a:r>
            <a:endParaRPr lang="en-US" dirty="0" smtClean="0"/>
          </a:p>
          <a:p>
            <a:r>
              <a:rPr lang="en-US" dirty="0" smtClean="0"/>
              <a:t>This </a:t>
            </a:r>
            <a:r>
              <a:rPr lang="en-US" dirty="0"/>
              <a:t>last point requires some elaboration. The router must maintain information about the characteristics of each active flow that may pass through it, presumably in some sort of table. To forward packets efficiently and rapidly, table lookup must be efficient. One alternative is to have a table with 2</a:t>
            </a:r>
            <a:r>
              <a:rPr lang="en-US" baseline="30000" dirty="0"/>
              <a:t>20</a:t>
            </a:r>
            <a:r>
              <a:rPr lang="en-US" dirty="0"/>
              <a:t> (about 1 million) entries, one for each possible flow label; this imposes an unnecessary memory burden on the router. Another alternative is to have one entry in the table per active flow, include the flow label with each entry, and require the router to search the entire table each time a packet is encountered. This imposes an unnecessary processing burden on the router. Instead, most router designs are likely to use some sort of hash table approach. With this approach a moderate-sized table is used, and each flow entry is mapped into the table using a hashing function on the flow label. The hashing function might simply be the low-order few bits (say 8 or 10) of the flow label or some simple calculation on the 20 bits of the flow label. In any case, the efficiency of the hash approach typically depends on the flow labels being uniformly distributed over their possible range. Hence requirement number 3 in the preceding list.</a:t>
            </a:r>
          </a:p>
          <a:p>
            <a:endParaRPr lang="en-US" dirty="0">
              <a:latin typeface="Times" pitchFamily="-110" charset="0"/>
            </a:endParaRPr>
          </a:p>
        </p:txBody>
      </p:sp>
    </p:spTree>
    <p:extLst>
      <p:ext uri="{BB962C8B-B14F-4D97-AF65-F5344CB8AC3E}">
        <p14:creationId xmlns:p14="http://schemas.microsoft.com/office/powerpoint/2010/main" val="849784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A9207F5-8DA3-F044-9F88-9358CE010302}" type="slidenum">
              <a:rPr lang="en-US"/>
              <a:pPr/>
              <a:t>66</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dirty="0"/>
              <a:t>IPv6 addresses are 128 bits in length. Addresses are assigned to individual interfaces on nodes, not to the nodes themselves. A single interface may have multiple unique unicast addresses. Any of the unicast addresses associated with a node's interface may be used to uniquely identify that node.</a:t>
            </a:r>
          </a:p>
          <a:p>
            <a:r>
              <a:rPr lang="en-US" dirty="0" smtClean="0"/>
              <a:t>	</a:t>
            </a:r>
          </a:p>
          <a:p>
            <a:r>
              <a:rPr lang="en-US" dirty="0" smtClean="0"/>
              <a:t>The </a:t>
            </a:r>
            <a:r>
              <a:rPr lang="en-US" dirty="0"/>
              <a:t>combination of long addresses and multiple addresses per interface enables improved routing efficiency over IPv4. In IPv4, addresses generally do not have a structure that assists routing, and therefore a router may need to maintain huge table of routing paths. Longer internet addresses allow for aggregating addresses by hierarchies of network, access provider, geography, corporation, and so on. Such aggregation should make for smaller routing tables and faster table lookups. The allowance for multiple addresses per interface would allow a subscriber that uses multiple access providers across the same interface to have separate addresses aggregated under each provider's address space.</a:t>
            </a:r>
          </a:p>
          <a:p>
            <a:r>
              <a:rPr lang="en-US" dirty="0" smtClean="0"/>
              <a:t>	</a:t>
            </a:r>
          </a:p>
          <a:p>
            <a:r>
              <a:rPr lang="en-US" dirty="0" smtClean="0"/>
              <a:t>IPv6 </a:t>
            </a:r>
            <a:r>
              <a:rPr lang="en-US" dirty="0"/>
              <a:t>allows three types of addresses:</a:t>
            </a:r>
          </a:p>
          <a:p>
            <a:r>
              <a:rPr lang="en-US" dirty="0"/>
              <a:t> </a:t>
            </a:r>
          </a:p>
          <a:p>
            <a:r>
              <a:rPr lang="en-US" b="1" dirty="0"/>
              <a:t>Unicast:</a:t>
            </a:r>
            <a:r>
              <a:rPr lang="en-US" dirty="0"/>
              <a:t> An identifier for a single interface. A packet sent to a unicast address is delivered to the interface identified by that address.</a:t>
            </a:r>
            <a:endParaRPr lang="en-US" dirty="0" smtClean="0"/>
          </a:p>
          <a:p>
            <a:endParaRPr lang="en-US" b="1" dirty="0" smtClean="0"/>
          </a:p>
          <a:p>
            <a:r>
              <a:rPr lang="en-US" b="1" dirty="0" err="1" smtClean="0"/>
              <a:t>Anycast</a:t>
            </a:r>
            <a:r>
              <a:rPr lang="en-US" b="1" dirty="0"/>
              <a:t>:</a:t>
            </a:r>
            <a:r>
              <a:rPr lang="en-US" dirty="0"/>
              <a:t> An identifier for a set of interfaces (typically belonging to different nodes). A packet sent to an anycast address is delivered to one of the interfaces identified by that address (the "nearest" one, according to the routing protocols' measure of distance).</a:t>
            </a:r>
            <a:endParaRPr lang="en-US" dirty="0" smtClean="0"/>
          </a:p>
          <a:p>
            <a:endParaRPr lang="en-US" b="1" dirty="0" smtClean="0"/>
          </a:p>
          <a:p>
            <a:r>
              <a:rPr lang="en-US" b="1" dirty="0" smtClean="0"/>
              <a:t>Multicast</a:t>
            </a:r>
            <a:r>
              <a:rPr lang="en-US" b="1" dirty="0"/>
              <a:t>:</a:t>
            </a:r>
            <a:r>
              <a:rPr lang="en-US" dirty="0"/>
              <a:t> An identifier for a set of interfaces (typically belonging to different nodes). A packet sent to a multicast address is delivered to all interfaces identified by that address.</a:t>
            </a:r>
          </a:p>
          <a:p>
            <a:pPr lvl="2"/>
            <a:endParaRPr lang="en-US" dirty="0"/>
          </a:p>
        </p:txBody>
      </p:sp>
    </p:spTree>
    <p:extLst>
      <p:ext uri="{BB962C8B-B14F-4D97-AF65-F5344CB8AC3E}">
        <p14:creationId xmlns:p14="http://schemas.microsoft.com/office/powerpoint/2010/main" val="577228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n-US" dirty="0"/>
              <a:t>Two basic types of transport service are possible: connection oriented and connectionless or datagram service. A connection-oriented service provides for the establishment, maintenance, and termination of a logical connection between TS users. This has, so far, been the most common type of protocol service available and has a wide variety of applications. The connection-oriented service generally implies that the service is reliable. This section looks at the transport protocol mechanisms needed to support the connection-oriented service.</a:t>
            </a:r>
          </a:p>
          <a:p>
            <a:r>
              <a:rPr lang="en-US" dirty="0" smtClean="0"/>
              <a:t>	</a:t>
            </a:r>
          </a:p>
          <a:p>
            <a:r>
              <a:rPr lang="en-US" dirty="0" smtClean="0"/>
              <a:t>A </a:t>
            </a:r>
            <a:r>
              <a:rPr lang="en-US" dirty="0"/>
              <a:t>full-feature connection-oriented transport protocol, such as TCP, is very complex. For purposes of clarity we present the transport protocol mechanisms in an evolutionary fashion. We begin with a network service that makes life easy for the transport protocol, by guaranteeing the delivery of all transport data units in order and defining the required mechanisms. Then we will look at the transport protocol mechanisms required to cope with an unreliable network service. All of this discussion applies in general to transport-level protocols. In Section</a:t>
            </a:r>
            <a:r>
              <a:rPr lang="en-US" dirty="0" smtClean="0"/>
              <a:t> 15.2</a:t>
            </a:r>
            <a:r>
              <a:rPr lang="en-US" dirty="0"/>
              <a:t>, we apply the concepts developed in this section to describe TCP.</a:t>
            </a:r>
          </a:p>
          <a:p>
            <a:r>
              <a:rPr lang="en-US" dirty="0"/>
              <a:t> </a:t>
            </a:r>
          </a:p>
        </p:txBody>
      </p:sp>
      <p:sp>
        <p:nvSpPr>
          <p:cNvPr id="64516" name="Slide Number Placeholder 3"/>
          <p:cNvSpPr>
            <a:spLocks noGrp="1"/>
          </p:cNvSpPr>
          <p:nvPr>
            <p:ph type="sldNum" sz="quarter" idx="5"/>
          </p:nvPr>
        </p:nvSpPr>
        <p:spPr>
          <a:noFill/>
        </p:spPr>
        <p:txBody>
          <a:bodyPr/>
          <a:lstStyle/>
          <a:p>
            <a:fld id="{1436B7C0-B1A3-0640-9EEF-EDC990BA50A9}" type="slidenum">
              <a:rPr lang="en-US"/>
              <a:pPr/>
              <a:t>67</a:t>
            </a:fld>
            <a:endParaRPr lang="en-US" dirty="0"/>
          </a:p>
        </p:txBody>
      </p:sp>
    </p:spTree>
    <p:extLst>
      <p:ext uri="{BB962C8B-B14F-4D97-AF65-F5344CB8AC3E}">
        <p14:creationId xmlns:p14="http://schemas.microsoft.com/office/powerpoint/2010/main" val="3406968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a:lnSpc>
                <a:spcPct val="80000"/>
              </a:lnSpc>
            </a:pPr>
            <a:r>
              <a:rPr lang="en-US" sz="500" dirty="0" smtClean="0"/>
              <a:t>Let </a:t>
            </a:r>
            <a:r>
              <a:rPr lang="en-US" sz="500" dirty="0"/>
              <a:t>us assume that the network service accepts messages of arbitrary length and, with virtually 100% reliability, delivers them in sequence to the destination. Examples of such networks:</a:t>
            </a:r>
          </a:p>
          <a:p>
            <a:pPr>
              <a:lnSpc>
                <a:spcPct val="80000"/>
              </a:lnSpc>
            </a:pPr>
            <a:r>
              <a:rPr lang="en-US" sz="500" dirty="0"/>
              <a:t> </a:t>
            </a:r>
          </a:p>
          <a:p>
            <a:pPr>
              <a:lnSpc>
                <a:spcPct val="80000"/>
              </a:lnSpc>
            </a:pPr>
            <a:r>
              <a:rPr lang="en-US" sz="500" dirty="0"/>
              <a:t>A highly reliable packet-switching network with an X.25 interface</a:t>
            </a:r>
            <a:endParaRPr lang="en-US" sz="500" dirty="0" smtClean="0"/>
          </a:p>
          <a:p>
            <a:pPr>
              <a:lnSpc>
                <a:spcPct val="80000"/>
              </a:lnSpc>
            </a:pPr>
            <a:endParaRPr lang="en-US" sz="500" dirty="0" smtClean="0"/>
          </a:p>
          <a:p>
            <a:pPr>
              <a:lnSpc>
                <a:spcPct val="80000"/>
              </a:lnSpc>
            </a:pPr>
            <a:r>
              <a:rPr lang="en-US" sz="500" dirty="0" smtClean="0"/>
              <a:t>A </a:t>
            </a:r>
            <a:r>
              <a:rPr lang="en-US" sz="500" dirty="0"/>
              <a:t>frame relay network using the LAPF control protocol</a:t>
            </a:r>
            <a:endParaRPr lang="en-US" sz="500" dirty="0" smtClean="0"/>
          </a:p>
          <a:p>
            <a:pPr>
              <a:lnSpc>
                <a:spcPct val="80000"/>
              </a:lnSpc>
            </a:pPr>
            <a:endParaRPr lang="en-US" sz="500" dirty="0" smtClean="0"/>
          </a:p>
          <a:p>
            <a:pPr>
              <a:lnSpc>
                <a:spcPct val="80000"/>
              </a:lnSpc>
            </a:pPr>
            <a:r>
              <a:rPr lang="en-US" sz="500" dirty="0" smtClean="0"/>
              <a:t>An </a:t>
            </a:r>
            <a:r>
              <a:rPr lang="en-US" sz="500" dirty="0"/>
              <a:t>IEEE 802.3 LAN using the connection-oriented LLC service</a:t>
            </a:r>
          </a:p>
          <a:p>
            <a:pPr>
              <a:lnSpc>
                <a:spcPct val="80000"/>
              </a:lnSpc>
            </a:pPr>
            <a:r>
              <a:rPr lang="en-US" sz="500" dirty="0"/>
              <a:t> </a:t>
            </a:r>
            <a:endParaRPr lang="en-US" sz="500" dirty="0" smtClean="0"/>
          </a:p>
          <a:p>
            <a:pPr>
              <a:lnSpc>
                <a:spcPct val="80000"/>
              </a:lnSpc>
            </a:pPr>
            <a:r>
              <a:rPr lang="en-US" sz="500" dirty="0" smtClean="0"/>
              <a:t>In </a:t>
            </a:r>
            <a:r>
              <a:rPr lang="en-US" sz="500" dirty="0"/>
              <a:t>all of these cases, the transport protocol is used as an end-to-end protocol between two systems attached to the same network, rather than across an internet.</a:t>
            </a:r>
          </a:p>
          <a:p>
            <a:pPr>
              <a:lnSpc>
                <a:spcPct val="80000"/>
              </a:lnSpc>
            </a:pPr>
            <a:r>
              <a:rPr lang="en-US" sz="500" dirty="0" smtClean="0"/>
              <a:t>	</a:t>
            </a:r>
          </a:p>
          <a:p>
            <a:pPr>
              <a:lnSpc>
                <a:spcPct val="80000"/>
              </a:lnSpc>
            </a:pPr>
            <a:r>
              <a:rPr lang="en-US" sz="500" dirty="0" smtClean="0"/>
              <a:t>The </a:t>
            </a:r>
            <a:r>
              <a:rPr lang="en-US" sz="500" dirty="0"/>
              <a:t>assumption of a reliable sequencing networking service allows the use of a quite simple transport protocol. Four issues need to be addressed:</a:t>
            </a:r>
          </a:p>
          <a:p>
            <a:pPr>
              <a:lnSpc>
                <a:spcPct val="80000"/>
              </a:lnSpc>
            </a:pPr>
            <a:r>
              <a:rPr lang="en-US" sz="500" dirty="0"/>
              <a:t> </a:t>
            </a:r>
          </a:p>
          <a:p>
            <a:pPr>
              <a:lnSpc>
                <a:spcPct val="80000"/>
              </a:lnSpc>
            </a:pPr>
            <a:r>
              <a:rPr lang="en-US" sz="500" dirty="0"/>
              <a:t>Addressing</a:t>
            </a:r>
            <a:endParaRPr lang="en-US" sz="500" dirty="0" smtClean="0"/>
          </a:p>
          <a:p>
            <a:pPr>
              <a:lnSpc>
                <a:spcPct val="80000"/>
              </a:lnSpc>
            </a:pPr>
            <a:endParaRPr lang="en-US" sz="500" dirty="0" smtClean="0"/>
          </a:p>
          <a:p>
            <a:pPr>
              <a:lnSpc>
                <a:spcPct val="80000"/>
              </a:lnSpc>
            </a:pPr>
            <a:r>
              <a:rPr lang="en-US" sz="500" dirty="0" smtClean="0"/>
              <a:t>Multiplexing</a:t>
            </a:r>
          </a:p>
          <a:p>
            <a:pPr>
              <a:lnSpc>
                <a:spcPct val="80000"/>
              </a:lnSpc>
            </a:pPr>
            <a:endParaRPr lang="en-US" sz="500" dirty="0" smtClean="0"/>
          </a:p>
          <a:p>
            <a:pPr>
              <a:lnSpc>
                <a:spcPct val="80000"/>
              </a:lnSpc>
            </a:pPr>
            <a:r>
              <a:rPr lang="en-US" sz="500" dirty="0" smtClean="0"/>
              <a:t>Flow </a:t>
            </a:r>
            <a:r>
              <a:rPr lang="en-US" sz="500" dirty="0"/>
              <a:t>control</a:t>
            </a:r>
            <a:endParaRPr lang="en-US" sz="500" dirty="0" smtClean="0"/>
          </a:p>
          <a:p>
            <a:pPr>
              <a:lnSpc>
                <a:spcPct val="80000"/>
              </a:lnSpc>
            </a:pPr>
            <a:endParaRPr lang="en-US" sz="500" dirty="0" smtClean="0"/>
          </a:p>
          <a:p>
            <a:pPr>
              <a:lnSpc>
                <a:spcPct val="80000"/>
              </a:lnSpc>
            </a:pPr>
            <a:r>
              <a:rPr lang="en-US" sz="500" dirty="0" smtClean="0"/>
              <a:t>Connection </a:t>
            </a:r>
            <a:r>
              <a:rPr lang="en-US" sz="500" dirty="0"/>
              <a:t>establishment/termination</a:t>
            </a:r>
          </a:p>
          <a:p>
            <a:pPr>
              <a:lnSpc>
                <a:spcPct val="80000"/>
              </a:lnSpc>
            </a:pPr>
            <a:r>
              <a:rPr lang="en-US" sz="500" dirty="0"/>
              <a:t> </a:t>
            </a:r>
          </a:p>
          <a:p>
            <a:pPr>
              <a:lnSpc>
                <a:spcPct val="80000"/>
              </a:lnSpc>
            </a:pPr>
            <a:endParaRPr lang="en-US" sz="500" dirty="0"/>
          </a:p>
        </p:txBody>
      </p:sp>
      <p:sp>
        <p:nvSpPr>
          <p:cNvPr id="65540" name="Slide Number Placeholder 3"/>
          <p:cNvSpPr>
            <a:spLocks noGrp="1"/>
          </p:cNvSpPr>
          <p:nvPr>
            <p:ph type="sldNum" sz="quarter" idx="5"/>
          </p:nvPr>
        </p:nvSpPr>
        <p:spPr>
          <a:noFill/>
        </p:spPr>
        <p:txBody>
          <a:bodyPr/>
          <a:lstStyle/>
          <a:p>
            <a:fld id="{9C2EEE9C-1748-184E-9328-6FA9A9940732}" type="slidenum">
              <a:rPr lang="en-US"/>
              <a:pPr/>
              <a:t>68</a:t>
            </a:fld>
            <a:endParaRPr lang="en-US" dirty="0"/>
          </a:p>
        </p:txBody>
      </p:sp>
    </p:spTree>
    <p:extLst>
      <p:ext uri="{BB962C8B-B14F-4D97-AF65-F5344CB8AC3E}">
        <p14:creationId xmlns:p14="http://schemas.microsoft.com/office/powerpoint/2010/main" val="2211289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a:lnSpc>
                <a:spcPct val="80000"/>
              </a:lnSpc>
            </a:pPr>
            <a:r>
              <a:rPr lang="en-US" sz="400" dirty="0" smtClean="0"/>
              <a:t>Whereas </a:t>
            </a:r>
            <a:r>
              <a:rPr lang="en-US" sz="400" dirty="0"/>
              <a:t>flow control is a relatively simple mechanism at the link layer, it is a rather complex mechanism at the transport layer, for two main reasons:</a:t>
            </a:r>
          </a:p>
          <a:p>
            <a:pPr>
              <a:lnSpc>
                <a:spcPct val="80000"/>
              </a:lnSpc>
            </a:pPr>
            <a:r>
              <a:rPr lang="en-US" sz="400" dirty="0"/>
              <a:t> </a:t>
            </a:r>
          </a:p>
          <a:p>
            <a:pPr>
              <a:lnSpc>
                <a:spcPct val="80000"/>
              </a:lnSpc>
            </a:pPr>
            <a:r>
              <a:rPr lang="en-US" sz="400" dirty="0"/>
              <a:t>The transmission delay between transport entities is generally long compared to actual transmission time. This means that there is a considerable delay in the communication of flow control information.</a:t>
            </a:r>
            <a:endParaRPr lang="en-US" sz="400" dirty="0" smtClean="0"/>
          </a:p>
          <a:p>
            <a:pPr>
              <a:lnSpc>
                <a:spcPct val="80000"/>
              </a:lnSpc>
            </a:pPr>
            <a:endParaRPr lang="en-US" sz="400" dirty="0" smtClean="0"/>
          </a:p>
          <a:p>
            <a:pPr>
              <a:lnSpc>
                <a:spcPct val="80000"/>
              </a:lnSpc>
            </a:pPr>
            <a:r>
              <a:rPr lang="en-US" sz="400" dirty="0" smtClean="0"/>
              <a:t>Because </a:t>
            </a:r>
            <a:r>
              <a:rPr lang="en-US" sz="400" dirty="0"/>
              <a:t>the transport layer operates over a network or internet, the amount of the transmission delay may be highly variable. This makes it difficult to effectively use a timeout mechanism for retransmission of lost data.</a:t>
            </a:r>
          </a:p>
          <a:p>
            <a:pPr>
              <a:lnSpc>
                <a:spcPct val="80000"/>
              </a:lnSpc>
            </a:pPr>
            <a:r>
              <a:rPr lang="en-US" sz="400" dirty="0"/>
              <a:t> </a:t>
            </a:r>
            <a:endParaRPr lang="en-US" sz="400" dirty="0" smtClean="0"/>
          </a:p>
          <a:p>
            <a:pPr>
              <a:lnSpc>
                <a:spcPct val="80000"/>
              </a:lnSpc>
            </a:pPr>
            <a:r>
              <a:rPr lang="en-US" sz="400" dirty="0" smtClean="0"/>
              <a:t>In </a:t>
            </a:r>
            <a:r>
              <a:rPr lang="en-US" sz="400" dirty="0"/>
              <a:t>general, there are two reasons why one transport entity would want to restrain the rate of segment transmission over a connection from another transport entity:</a:t>
            </a:r>
          </a:p>
          <a:p>
            <a:pPr>
              <a:lnSpc>
                <a:spcPct val="80000"/>
              </a:lnSpc>
            </a:pPr>
            <a:r>
              <a:rPr lang="en-US" sz="400" dirty="0"/>
              <a:t> </a:t>
            </a:r>
          </a:p>
          <a:p>
            <a:pPr>
              <a:lnSpc>
                <a:spcPct val="80000"/>
              </a:lnSpc>
            </a:pPr>
            <a:r>
              <a:rPr lang="en-US" sz="400" dirty="0"/>
              <a:t>The user of the receiving transport entity cannot keep up with the flow of data.</a:t>
            </a:r>
            <a:endParaRPr lang="en-US" sz="400" dirty="0" smtClean="0"/>
          </a:p>
          <a:p>
            <a:pPr>
              <a:lnSpc>
                <a:spcPct val="80000"/>
              </a:lnSpc>
            </a:pPr>
            <a:endParaRPr lang="en-US" sz="400" dirty="0" smtClean="0"/>
          </a:p>
          <a:p>
            <a:pPr>
              <a:lnSpc>
                <a:spcPct val="80000"/>
              </a:lnSpc>
            </a:pPr>
            <a:r>
              <a:rPr lang="en-US" sz="400" dirty="0" smtClean="0"/>
              <a:t>The </a:t>
            </a:r>
            <a:r>
              <a:rPr lang="en-US" sz="400" dirty="0"/>
              <a:t>receiving transport entity itself cannot keep up with the flow of segments.</a:t>
            </a:r>
          </a:p>
          <a:p>
            <a:pPr>
              <a:lnSpc>
                <a:spcPct val="80000"/>
              </a:lnSpc>
            </a:pPr>
            <a:r>
              <a:rPr lang="en-US" sz="400" dirty="0"/>
              <a:t> </a:t>
            </a:r>
            <a:endParaRPr lang="en-US" sz="400" dirty="0" smtClean="0"/>
          </a:p>
          <a:p>
            <a:pPr>
              <a:lnSpc>
                <a:spcPct val="80000"/>
              </a:lnSpc>
            </a:pPr>
            <a:r>
              <a:rPr lang="en-US" sz="400" dirty="0" smtClean="0"/>
              <a:t>How </a:t>
            </a:r>
            <a:r>
              <a:rPr lang="en-US" sz="400" dirty="0"/>
              <a:t>do such problems manifest themselves? Presumably a transport entity has a certain amount of buffer space. Incoming segments are added to the buffer. Each buffered segment is processed (i.e., the transport header is examined) and the data are sent to the TS user. Either of the two problems just mentioned will cause the buffer to fill up. Thus, the transport entity needs to take steps to stop or slow the flow of segments to prevent buffer overflow. This requirement is difficult to fulfill because of the annoying time gap between sender and receiver. We return to this point subsequently. </a:t>
            </a:r>
          </a:p>
        </p:txBody>
      </p:sp>
      <p:sp>
        <p:nvSpPr>
          <p:cNvPr id="68612" name="Slide Number Placeholder 3"/>
          <p:cNvSpPr>
            <a:spLocks noGrp="1"/>
          </p:cNvSpPr>
          <p:nvPr>
            <p:ph type="sldNum" sz="quarter" idx="5"/>
          </p:nvPr>
        </p:nvSpPr>
        <p:spPr>
          <a:noFill/>
        </p:spPr>
        <p:txBody>
          <a:bodyPr/>
          <a:lstStyle/>
          <a:p>
            <a:fld id="{12CBB906-7A29-274D-A331-E17D0EE1ACD0}" type="slidenum">
              <a:rPr lang="en-US"/>
              <a:pPr/>
              <a:t>69</a:t>
            </a:fld>
            <a:endParaRPr lang="en-US" dirty="0"/>
          </a:p>
        </p:txBody>
      </p:sp>
    </p:spTree>
    <p:extLst>
      <p:ext uri="{BB962C8B-B14F-4D97-AF65-F5344CB8AC3E}">
        <p14:creationId xmlns:p14="http://schemas.microsoft.com/office/powerpoint/2010/main" val="830152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a:lnSpc>
                <a:spcPct val="80000"/>
              </a:lnSpc>
            </a:pPr>
            <a:r>
              <a:rPr lang="en-US" sz="600" dirty="0"/>
              <a:t>First, we present four ways of coping with the flow control requirement. The receiving transport entity can</a:t>
            </a:r>
          </a:p>
          <a:p>
            <a:pPr>
              <a:lnSpc>
                <a:spcPct val="80000"/>
              </a:lnSpc>
            </a:pPr>
            <a:r>
              <a:rPr lang="en-US" sz="600" dirty="0"/>
              <a:t>	</a:t>
            </a:r>
          </a:p>
          <a:p>
            <a:pPr>
              <a:lnSpc>
                <a:spcPct val="80000"/>
              </a:lnSpc>
            </a:pPr>
            <a:r>
              <a:rPr lang="en-US" sz="600" dirty="0"/>
              <a:t>	</a:t>
            </a:r>
            <a:r>
              <a:rPr lang="en-US" sz="600" b="1" dirty="0"/>
              <a:t>1.</a:t>
            </a:r>
            <a:r>
              <a:rPr lang="en-US" sz="600" dirty="0"/>
              <a:t> Do nothing.</a:t>
            </a:r>
          </a:p>
          <a:p>
            <a:pPr>
              <a:lnSpc>
                <a:spcPct val="80000"/>
              </a:lnSpc>
            </a:pPr>
            <a:r>
              <a:rPr lang="en-US" sz="600" dirty="0"/>
              <a:t>	</a:t>
            </a:r>
            <a:r>
              <a:rPr lang="en-US" sz="600" b="1" dirty="0"/>
              <a:t>2. </a:t>
            </a:r>
            <a:r>
              <a:rPr lang="en-US" sz="600" dirty="0"/>
              <a:t>Refuse to accept further segments from the network service.</a:t>
            </a:r>
          </a:p>
          <a:p>
            <a:pPr>
              <a:lnSpc>
                <a:spcPct val="80000"/>
              </a:lnSpc>
            </a:pPr>
            <a:r>
              <a:rPr lang="en-US" sz="600" dirty="0"/>
              <a:t>	</a:t>
            </a:r>
            <a:r>
              <a:rPr lang="en-US" sz="600" b="1" dirty="0"/>
              <a:t>3.</a:t>
            </a:r>
            <a:r>
              <a:rPr lang="en-US" sz="600" dirty="0"/>
              <a:t> Use a fixed sliding-window protocol.</a:t>
            </a:r>
          </a:p>
          <a:p>
            <a:pPr>
              <a:lnSpc>
                <a:spcPct val="80000"/>
              </a:lnSpc>
            </a:pPr>
            <a:r>
              <a:rPr lang="en-US" sz="600" dirty="0"/>
              <a:t>	</a:t>
            </a:r>
            <a:r>
              <a:rPr lang="en-US" sz="600" b="1" dirty="0"/>
              <a:t>4.</a:t>
            </a:r>
            <a:r>
              <a:rPr lang="en-US" sz="600" dirty="0"/>
              <a:t> Use a credit scheme.</a:t>
            </a:r>
          </a:p>
          <a:p>
            <a:pPr>
              <a:lnSpc>
                <a:spcPct val="80000"/>
              </a:lnSpc>
            </a:pPr>
            <a:r>
              <a:rPr lang="en-US" sz="600" dirty="0"/>
              <a:t> </a:t>
            </a:r>
            <a:endParaRPr lang="en-US" sz="600" dirty="0" smtClean="0"/>
          </a:p>
          <a:p>
            <a:pPr>
              <a:lnSpc>
                <a:spcPct val="80000"/>
              </a:lnSpc>
            </a:pPr>
            <a:r>
              <a:rPr lang="en-US" sz="600" dirty="0" smtClean="0"/>
              <a:t>Alternative </a:t>
            </a:r>
            <a:r>
              <a:rPr lang="en-US" sz="600" dirty="0"/>
              <a:t>1 means that the segments that overflow the buffer are discarded. The sending transport entity, failing to get an acknowledgment, will retransmit. This is a shame, because the advantage of a reliable network is that one never has to retransmit. Furthermore, the effect of this maneuver is to exacerbate the problem. The sender has increased its output to include new segments plus retransmitted old segments.</a:t>
            </a:r>
          </a:p>
          <a:p>
            <a:pPr>
              <a:lnSpc>
                <a:spcPct val="80000"/>
              </a:lnSpc>
            </a:pPr>
            <a:r>
              <a:rPr lang="en-US" sz="600" dirty="0" smtClean="0"/>
              <a:t>	</a:t>
            </a:r>
          </a:p>
          <a:p>
            <a:pPr>
              <a:lnSpc>
                <a:spcPct val="80000"/>
              </a:lnSpc>
            </a:pPr>
            <a:r>
              <a:rPr lang="en-US" sz="600" dirty="0" smtClean="0"/>
              <a:t>The </a:t>
            </a:r>
            <a:r>
              <a:rPr lang="en-US" sz="600" dirty="0"/>
              <a:t>second alternative is a backpressure mechanism that relies on the network service to do the work. When a buffer of a transport entity is full, it refuses additional data from the network service. This triggers flow control procedures within the network that throttle the network service at the sending end. This service, in turn, refuses additional segments from its transport entity. It should be clear that this mechanism is clumsy and coarse grained. For example, if multiple transport connections are multiplexed on a single network connection (virtual circuit), flow control is exercised only on the aggregate of all transport connections.</a:t>
            </a:r>
          </a:p>
          <a:p>
            <a:pPr>
              <a:lnSpc>
                <a:spcPct val="80000"/>
              </a:lnSpc>
            </a:pPr>
            <a:r>
              <a:rPr lang="en-US" sz="600" dirty="0" smtClean="0"/>
              <a:t>	</a:t>
            </a:r>
          </a:p>
          <a:p>
            <a:pPr>
              <a:lnSpc>
                <a:spcPct val="80000"/>
              </a:lnSpc>
            </a:pPr>
            <a:r>
              <a:rPr lang="en-US" sz="600" dirty="0" smtClean="0"/>
              <a:t>The </a:t>
            </a:r>
            <a:r>
              <a:rPr lang="en-US" sz="600" dirty="0"/>
              <a:t>third alternative is already familiar to you from our discussions of link layer protocols in Chapter 7. The key ingredients, recall, are</a:t>
            </a:r>
          </a:p>
          <a:p>
            <a:pPr>
              <a:lnSpc>
                <a:spcPct val="80000"/>
              </a:lnSpc>
            </a:pPr>
            <a:r>
              <a:rPr lang="en-US" sz="600" dirty="0"/>
              <a:t> </a:t>
            </a:r>
          </a:p>
          <a:p>
            <a:pPr>
              <a:lnSpc>
                <a:spcPct val="80000"/>
              </a:lnSpc>
            </a:pPr>
            <a:r>
              <a:rPr lang="en-US" sz="600" dirty="0"/>
              <a:t>The use of sequence numbers on data units</a:t>
            </a:r>
            <a:endParaRPr lang="en-US" sz="600" dirty="0" smtClean="0"/>
          </a:p>
          <a:p>
            <a:pPr>
              <a:lnSpc>
                <a:spcPct val="80000"/>
              </a:lnSpc>
            </a:pPr>
            <a:endParaRPr lang="en-US" sz="600" dirty="0" smtClean="0"/>
          </a:p>
          <a:p>
            <a:pPr>
              <a:lnSpc>
                <a:spcPct val="80000"/>
              </a:lnSpc>
            </a:pPr>
            <a:r>
              <a:rPr lang="en-US" sz="600" dirty="0" smtClean="0"/>
              <a:t>The </a:t>
            </a:r>
            <a:r>
              <a:rPr lang="en-US" sz="600" dirty="0"/>
              <a:t>use of a window of fixed size</a:t>
            </a:r>
            <a:endParaRPr lang="en-US" sz="600" dirty="0" smtClean="0"/>
          </a:p>
          <a:p>
            <a:pPr>
              <a:lnSpc>
                <a:spcPct val="80000"/>
              </a:lnSpc>
            </a:pPr>
            <a:endParaRPr lang="en-US" sz="600" dirty="0" smtClean="0"/>
          </a:p>
          <a:p>
            <a:pPr>
              <a:lnSpc>
                <a:spcPct val="80000"/>
              </a:lnSpc>
            </a:pPr>
            <a:r>
              <a:rPr lang="en-US" sz="600" dirty="0" smtClean="0"/>
              <a:t>The </a:t>
            </a:r>
            <a:r>
              <a:rPr lang="en-US" sz="600" dirty="0"/>
              <a:t>use of acknowledgments to advance the window</a:t>
            </a:r>
          </a:p>
          <a:p>
            <a:pPr>
              <a:lnSpc>
                <a:spcPct val="80000"/>
              </a:lnSpc>
            </a:pPr>
            <a:r>
              <a:rPr lang="en-US" sz="600" dirty="0"/>
              <a:t> </a:t>
            </a:r>
            <a:endParaRPr lang="en-US" sz="600" dirty="0" smtClean="0"/>
          </a:p>
          <a:p>
            <a:pPr>
              <a:lnSpc>
                <a:spcPct val="80000"/>
              </a:lnSpc>
            </a:pPr>
            <a:r>
              <a:rPr lang="en-US" sz="600" dirty="0" smtClean="0"/>
              <a:t>With </a:t>
            </a:r>
            <a:r>
              <a:rPr lang="en-US" sz="600" dirty="0"/>
              <a:t>a reliable network service, the sliding-window technique would work quite well. For example, consider a protocol with a window size of 7. When the sender receives an acknowledgment to a particular segment, it is automatically authorized to send the succeeding seven segments (of course, some may already have been sent). When the receiver's buffer capacity gets down to seven segments, it can withhold acknowledgment of incoming segments to avoid overflow. The sending transport entity can send at most seven additional segments and then must stop. Because the underlying network service is reliable, the sender will not time out and retransmit. Thus, at some point, a sending transport entity may have a number of segments outstanding for which no acknowledgment has been received. Because we are dealing with a reliable network, the sending transport entity can assume that the segments will get through and that the lack of acknowledgment is a flow control tactic. This tactic would not work well in an unreliable network, because the sending transport entity would not know whether the lack of acknowledgment is due to flow control or a lost segment.</a:t>
            </a:r>
          </a:p>
          <a:p>
            <a:pPr>
              <a:lnSpc>
                <a:spcPct val="80000"/>
              </a:lnSpc>
            </a:pPr>
            <a:r>
              <a:rPr lang="en-US" sz="600" dirty="0" smtClean="0"/>
              <a:t>	</a:t>
            </a:r>
          </a:p>
          <a:p>
            <a:pPr>
              <a:lnSpc>
                <a:spcPct val="80000"/>
              </a:lnSpc>
            </a:pPr>
            <a:r>
              <a:rPr lang="en-US" sz="600" dirty="0" smtClean="0"/>
              <a:t>The </a:t>
            </a:r>
            <a:r>
              <a:rPr lang="en-US" sz="600" dirty="0"/>
              <a:t>fourth alternative, a credit scheme, provides the receiver with a greater degree of control over data flow. Although it is not strictly necessary with a reliable network service, a credit scheme should result in a smoother traffic flow. Further, it is a more effective scheme with an unreliable network service, as we shall see.</a:t>
            </a:r>
          </a:p>
          <a:p>
            <a:pPr>
              <a:lnSpc>
                <a:spcPct val="80000"/>
              </a:lnSpc>
            </a:pPr>
            <a:r>
              <a:rPr lang="en-US" sz="600" dirty="0" smtClean="0"/>
              <a:t>	</a:t>
            </a:r>
          </a:p>
          <a:p>
            <a:pPr>
              <a:lnSpc>
                <a:spcPct val="80000"/>
              </a:lnSpc>
            </a:pPr>
            <a:r>
              <a:rPr lang="en-US" sz="600" dirty="0" smtClean="0"/>
              <a:t>The </a:t>
            </a:r>
            <a:r>
              <a:rPr lang="en-US" sz="600" dirty="0"/>
              <a:t>credit scheme decouples acknowledgment from flow control. In fixed sliding-window protocols, such as X.25 and HDLC, the two are synonymous. In a credit scheme, a segment may be acknowledged without granting new credit, and vice versa. For the credit scheme, each individual octet of data that is transmitted is considered to have a unique sequence number. In addition to data, each transmitted segment includes in its header three fields related to flow control: </a:t>
            </a:r>
            <a:r>
              <a:rPr lang="en-US" sz="600" b="1" dirty="0"/>
              <a:t>sequence number</a:t>
            </a:r>
            <a:r>
              <a:rPr lang="en-US" sz="600" dirty="0"/>
              <a:t> (</a:t>
            </a:r>
            <a:r>
              <a:rPr lang="en-US" sz="600" i="1" dirty="0"/>
              <a:t>SN</a:t>
            </a:r>
            <a:r>
              <a:rPr lang="en-US" sz="600" dirty="0"/>
              <a:t>), </a:t>
            </a:r>
            <a:r>
              <a:rPr lang="en-US" sz="600" b="1" dirty="0"/>
              <a:t>acknowledgment number</a:t>
            </a:r>
            <a:r>
              <a:rPr lang="en-US" sz="600" dirty="0"/>
              <a:t> (</a:t>
            </a:r>
            <a:r>
              <a:rPr lang="en-US" sz="600" i="1" dirty="0"/>
              <a:t>AN</a:t>
            </a:r>
            <a:r>
              <a:rPr lang="en-US" sz="600" dirty="0"/>
              <a:t>), and </a:t>
            </a:r>
            <a:r>
              <a:rPr lang="en-US" sz="600" b="1" dirty="0"/>
              <a:t>window</a:t>
            </a:r>
            <a:r>
              <a:rPr lang="en-US" sz="600" dirty="0"/>
              <a:t> (</a:t>
            </a:r>
            <a:r>
              <a:rPr lang="en-US" sz="600" i="1" dirty="0"/>
              <a:t>W</a:t>
            </a:r>
            <a:r>
              <a:rPr lang="en-US" sz="600" dirty="0"/>
              <a:t>). When a transport entity sends a segment, it includes the sequence number of the first octet in the segment data field. Implicitly, the remaining data octets are numbered sequentially following the first data octet. A transport entity acknowledges an incoming segment with a return segment that includes (</a:t>
            </a:r>
            <a:r>
              <a:rPr lang="en-US" sz="600" i="1" dirty="0"/>
              <a:t>AN</a:t>
            </a:r>
            <a:r>
              <a:rPr lang="en-US" sz="600" dirty="0"/>
              <a:t> = </a:t>
            </a:r>
            <a:r>
              <a:rPr lang="en-US" sz="600" i="1" dirty="0"/>
              <a:t>i</a:t>
            </a:r>
            <a:r>
              <a:rPr lang="en-US" sz="600" dirty="0"/>
              <a:t>, </a:t>
            </a:r>
            <a:r>
              <a:rPr lang="en-US" sz="600" i="1" dirty="0"/>
              <a:t>W</a:t>
            </a:r>
            <a:r>
              <a:rPr lang="en-US" sz="600" dirty="0"/>
              <a:t> = </a:t>
            </a:r>
            <a:r>
              <a:rPr lang="en-US" sz="600" i="1" dirty="0"/>
              <a:t>j</a:t>
            </a:r>
            <a:r>
              <a:rPr lang="en-US" sz="600" dirty="0"/>
              <a:t>), with the following interpretation:</a:t>
            </a:r>
          </a:p>
          <a:p>
            <a:pPr>
              <a:lnSpc>
                <a:spcPct val="80000"/>
              </a:lnSpc>
            </a:pPr>
            <a:r>
              <a:rPr lang="en-US" sz="600" dirty="0"/>
              <a:t> </a:t>
            </a:r>
          </a:p>
          <a:p>
            <a:pPr>
              <a:lnSpc>
                <a:spcPct val="80000"/>
              </a:lnSpc>
            </a:pPr>
            <a:r>
              <a:rPr lang="en-US" sz="600" dirty="0"/>
              <a:t>All octets through sequence number </a:t>
            </a:r>
            <a:r>
              <a:rPr lang="en-US" sz="600" i="1" dirty="0"/>
              <a:t>SN</a:t>
            </a:r>
            <a:r>
              <a:rPr lang="en-US" sz="600" dirty="0"/>
              <a:t> = </a:t>
            </a:r>
            <a:r>
              <a:rPr lang="en-US" sz="600" i="1" dirty="0"/>
              <a:t>i </a:t>
            </a:r>
            <a:r>
              <a:rPr lang="en-US" sz="600" dirty="0"/>
              <a:t>– 1 are acknowledged; the next expected octet has sequence number </a:t>
            </a:r>
            <a:r>
              <a:rPr lang="en-US" sz="600" i="1" dirty="0"/>
              <a:t>i</a:t>
            </a:r>
            <a:r>
              <a:rPr lang="en-US" sz="600" dirty="0"/>
              <a:t>.</a:t>
            </a:r>
            <a:endParaRPr lang="en-US" sz="600" dirty="0" smtClean="0"/>
          </a:p>
          <a:p>
            <a:pPr>
              <a:lnSpc>
                <a:spcPct val="80000"/>
              </a:lnSpc>
            </a:pPr>
            <a:endParaRPr lang="en-US" sz="600" dirty="0" smtClean="0"/>
          </a:p>
          <a:p>
            <a:pPr>
              <a:lnSpc>
                <a:spcPct val="80000"/>
              </a:lnSpc>
            </a:pPr>
            <a:r>
              <a:rPr lang="en-US" sz="600" dirty="0" smtClean="0"/>
              <a:t>Permission </a:t>
            </a:r>
            <a:r>
              <a:rPr lang="en-US" sz="600" dirty="0"/>
              <a:t>is granted to send an additional window of </a:t>
            </a:r>
            <a:r>
              <a:rPr lang="en-US" sz="600" i="1" dirty="0"/>
              <a:t>W</a:t>
            </a:r>
            <a:r>
              <a:rPr lang="en-US" sz="600" dirty="0"/>
              <a:t> = </a:t>
            </a:r>
            <a:r>
              <a:rPr lang="en-US" sz="600" i="1" dirty="0"/>
              <a:t>j</a:t>
            </a:r>
            <a:r>
              <a:rPr lang="en-US" sz="600" dirty="0"/>
              <a:t> octets of data; that is, the </a:t>
            </a:r>
            <a:r>
              <a:rPr lang="en-US" sz="600" i="1" dirty="0"/>
              <a:t>j</a:t>
            </a:r>
            <a:r>
              <a:rPr lang="en-US" sz="600" dirty="0"/>
              <a:t> octets corresponding to sequence numbers </a:t>
            </a:r>
            <a:r>
              <a:rPr lang="en-US" sz="600" i="1" dirty="0"/>
              <a:t>i</a:t>
            </a:r>
            <a:r>
              <a:rPr lang="en-US" sz="600" dirty="0"/>
              <a:t> through </a:t>
            </a:r>
            <a:r>
              <a:rPr lang="en-US" sz="600" i="1" dirty="0"/>
              <a:t>i</a:t>
            </a:r>
            <a:r>
              <a:rPr lang="en-US" sz="600" dirty="0"/>
              <a:t> + </a:t>
            </a:r>
            <a:r>
              <a:rPr lang="en-US" sz="600" i="1" dirty="0"/>
              <a:t>j</a:t>
            </a:r>
            <a:r>
              <a:rPr lang="en-US" sz="600" dirty="0"/>
              <a:t> – 1.</a:t>
            </a:r>
          </a:p>
          <a:p>
            <a:pPr>
              <a:lnSpc>
                <a:spcPct val="80000"/>
              </a:lnSpc>
            </a:pPr>
            <a:r>
              <a:rPr lang="en-US" sz="600" dirty="0" smtClean="0"/>
              <a:t>	</a:t>
            </a:r>
            <a:endParaRPr lang="en-US" sz="600" dirty="0"/>
          </a:p>
        </p:txBody>
      </p:sp>
      <p:sp>
        <p:nvSpPr>
          <p:cNvPr id="69636" name="Slide Number Placeholder 3"/>
          <p:cNvSpPr>
            <a:spLocks noGrp="1"/>
          </p:cNvSpPr>
          <p:nvPr>
            <p:ph type="sldNum" sz="quarter" idx="5"/>
          </p:nvPr>
        </p:nvSpPr>
        <p:spPr>
          <a:noFill/>
        </p:spPr>
        <p:txBody>
          <a:bodyPr/>
          <a:lstStyle/>
          <a:p>
            <a:fld id="{43C84BEB-BFD6-384B-8EB6-B6319B2FC467}" type="slidenum">
              <a:rPr lang="en-US"/>
              <a:pPr/>
              <a:t>70</a:t>
            </a:fld>
            <a:endParaRPr lang="en-US" dirty="0"/>
          </a:p>
        </p:txBody>
      </p:sp>
    </p:spTree>
    <p:extLst>
      <p:ext uri="{BB962C8B-B14F-4D97-AF65-F5344CB8AC3E}">
        <p14:creationId xmlns:p14="http://schemas.microsoft.com/office/powerpoint/2010/main" val="2663174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dirty="0"/>
              <a:t>In the remainder of this section, unless otherwise noted, the mechanisms discussed are those used by TCP. Seven issues need to be addressed:</a:t>
            </a:r>
          </a:p>
          <a:p>
            <a:r>
              <a:rPr lang="en-US" dirty="0"/>
              <a:t> </a:t>
            </a:r>
          </a:p>
          <a:p>
            <a:r>
              <a:rPr lang="en-US" dirty="0"/>
              <a:t>Ordered delivery</a:t>
            </a:r>
          </a:p>
          <a:p>
            <a:r>
              <a:rPr lang="en-US" dirty="0"/>
              <a:t>Retransmission strategy</a:t>
            </a:r>
          </a:p>
          <a:p>
            <a:r>
              <a:rPr lang="en-US" dirty="0"/>
              <a:t>Duplicate detection</a:t>
            </a:r>
          </a:p>
          <a:p>
            <a:r>
              <a:rPr lang="en-US" dirty="0"/>
              <a:t>Flow control</a:t>
            </a:r>
          </a:p>
          <a:p>
            <a:r>
              <a:rPr lang="en-US" dirty="0"/>
              <a:t>Connection establishment</a:t>
            </a:r>
          </a:p>
          <a:p>
            <a:r>
              <a:rPr lang="en-US" dirty="0"/>
              <a:t>Connection termination</a:t>
            </a:r>
          </a:p>
          <a:p>
            <a:r>
              <a:rPr lang="en-US" dirty="0"/>
              <a:t>Failure recovery </a:t>
            </a:r>
          </a:p>
          <a:p>
            <a:endParaRPr lang="en-US" dirty="0"/>
          </a:p>
        </p:txBody>
      </p:sp>
      <p:sp>
        <p:nvSpPr>
          <p:cNvPr id="76804" name="Slide Number Placeholder 3"/>
          <p:cNvSpPr>
            <a:spLocks noGrp="1"/>
          </p:cNvSpPr>
          <p:nvPr>
            <p:ph type="sldNum" sz="quarter" idx="5"/>
          </p:nvPr>
        </p:nvSpPr>
        <p:spPr>
          <a:noFill/>
        </p:spPr>
        <p:txBody>
          <a:bodyPr/>
          <a:lstStyle/>
          <a:p>
            <a:fld id="{BEDBA34B-F877-224A-BBF5-77EC9C10467B}" type="slidenum">
              <a:rPr lang="en-US"/>
              <a:pPr/>
              <a:t>71</a:t>
            </a:fld>
            <a:endParaRPr lang="en-US" dirty="0"/>
          </a:p>
        </p:txBody>
      </p:sp>
    </p:spTree>
    <p:extLst>
      <p:ext uri="{BB962C8B-B14F-4D97-AF65-F5344CB8AC3E}">
        <p14:creationId xmlns:p14="http://schemas.microsoft.com/office/powerpoint/2010/main" val="109359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general terms, computer communications can be said to involve three agents: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applications, computers, and networks. Examples of applications include file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transfer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electronic mail. The applications that we are concerned with here are</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distributed applications that involve the exchange of data between two computer</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systems. These applications, and others, execute on computers that can often support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multiple simultaneous applications. Computers are connected to networks, and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data to be exchanged are transferred by the network from one computer to</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Thus, the transfer of data from one application to another involves first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getting the data to the computer in which the application resides and then getting</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data to the intended application within the computer. With these concepts in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mind, we can organize the communication task into five relatively independent</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2.3):</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Physical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Network access/data link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Internet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Host-to-host, or transport layer</a:t>
            </a:r>
          </a:p>
          <a:p>
            <a:endPar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Application layer</a:t>
            </a:r>
            <a:endParaRPr lang="en-US" dirty="0"/>
          </a:p>
        </p:txBody>
      </p:sp>
      <p:sp>
        <p:nvSpPr>
          <p:cNvPr id="4" name="Slide Number Placeholder 3"/>
          <p:cNvSpPr>
            <a:spLocks noGrp="1"/>
          </p:cNvSpPr>
          <p:nvPr>
            <p:ph type="sldNum" sz="quarter" idx="10"/>
          </p:nvPr>
        </p:nvSpPr>
        <p:spPr/>
        <p:txBody>
          <a:bodyPr/>
          <a:lstStyle/>
          <a:p>
            <a:pPr>
              <a:defRPr/>
            </a:pPr>
            <a:fld id="{6FD9E247-D897-8B4A-8C07-3F2E196DBEAD}" type="slidenum">
              <a:rPr lang="en-US" smtClean="0"/>
              <a:pPr>
                <a:defRPr/>
              </a:pPr>
              <a:t>9</a:t>
            </a:fld>
            <a:endParaRPr lang="en-US" dirty="0"/>
          </a:p>
        </p:txBody>
      </p:sp>
    </p:spTree>
    <p:extLst>
      <p:ext uri="{BB962C8B-B14F-4D97-AF65-F5344CB8AC3E}">
        <p14:creationId xmlns:p14="http://schemas.microsoft.com/office/powerpoint/2010/main" val="8221274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addition to TCP, there is one other transport-level protocol that is in common use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part of the TCP/IP suite: the User Datagram Protocol (UDP), specified in RFC 768.</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UDP provides a connectionless service for application-level procedures. Thus, UDP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basically an unreliable service; delivery and duplicate protection are not guaranteed.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However, this does reduce the overhead of the protocol and may be adequate in many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strengths of the connection-oriented approach are clear. It allows 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related features such as flow control, error control, and sequenced delivery.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Connectionless service, however, is more appropriate in some contexts. At lower layers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 network), a connectionless service is more robust (e.g., see discussion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Section 9.5). In addition, it represents a “least common denominator” of service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be expected at higher layers. Further, even at transport and above there is justification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a connectionless service. There are instances in which the overhead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establishment and termination is unjustified or even counterproductive.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Examples include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Inward data collection: Involves the periodic active or passive sampling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sources, such as sensors, and automatic self-test reports from security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equipment or network components. In a real-time monitoring situation,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loss of an occasional data unit would not cause distress, because the next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report should arrive shortly.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Outward data dissemination:  Includes broadcast messages to network users,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announcement of a new node or the change of address of a service,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distribution of real-time clock values.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Request-response:  Applications in which a transaction service is provided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common server to a number of distributed TS users, and for which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single request-response sequence is typical. Use of the service is regulated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application level, and lower-level connections are often unnecessary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cumbersome.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Real-time applications:  Applications, such as voice and telemetry, that involve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degree of redundancy and/or a real-time transmission requirement. These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not have connection-oriented functions such as retransmission.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there is a place at the transport level for both a connection-oriented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connectionless type of service.</a:t>
            </a:r>
            <a:endParaRPr lang="en-US" sz="800" dirty="0"/>
          </a:p>
        </p:txBody>
      </p:sp>
      <p:sp>
        <p:nvSpPr>
          <p:cNvPr id="115716" name="Slide Number Placeholder 3"/>
          <p:cNvSpPr>
            <a:spLocks noGrp="1"/>
          </p:cNvSpPr>
          <p:nvPr>
            <p:ph type="sldNum" sz="quarter" idx="5"/>
          </p:nvPr>
        </p:nvSpPr>
        <p:spPr>
          <a:noFill/>
        </p:spPr>
        <p:txBody>
          <a:bodyPr/>
          <a:lstStyle/>
          <a:p>
            <a:fld id="{ACBD4378-9BC2-0840-A9B2-B95185667539}" type="slidenum">
              <a:rPr lang="en-US"/>
              <a:pPr/>
              <a:t>72</a:t>
            </a:fld>
            <a:endParaRPr lang="en-US" dirty="0"/>
          </a:p>
        </p:txBody>
      </p:sp>
    </p:spTree>
    <p:extLst>
      <p:ext uri="{BB962C8B-B14F-4D97-AF65-F5344CB8AC3E}">
        <p14:creationId xmlns:p14="http://schemas.microsoft.com/office/powerpoint/2010/main" val="2031428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r>
              <a:rPr lang="en-US" dirty="0"/>
              <a:t>UDP sits on top of IP. Because it is connectionless, UDP has very little to do. Essentially, it adds a port addressing capability to IP. This is best seen by examining the UDP header, shown in</a:t>
            </a:r>
            <a:r>
              <a:rPr lang="en-US" dirty="0" smtClean="0"/>
              <a:t> Figure 15.11. </a:t>
            </a:r>
            <a:r>
              <a:rPr lang="en-US" dirty="0"/>
              <a:t>The header includes a source port and destination port. The Length field contains the length of the entire UDP segment, including header and data. The checksum is the same algorithm used for TCP and IP. For UDP, the checksum applies to the entire UDP segment plus a pseudoheader prefixed to the UDP header at the time of calculation and which is the same pseudoheader used for TCP. If an error is detected, the segment is discarded and no further action is taken.</a:t>
            </a:r>
          </a:p>
          <a:p>
            <a:r>
              <a:rPr lang="en-US" dirty="0" smtClean="0"/>
              <a:t>	</a:t>
            </a:r>
          </a:p>
          <a:p>
            <a:r>
              <a:rPr lang="en-US" dirty="0" smtClean="0"/>
              <a:t>The </a:t>
            </a:r>
            <a:r>
              <a:rPr lang="en-US" dirty="0"/>
              <a:t>checksum field in UDP is optional. If it is not used, it is set to zero. However, it should be pointed out that the IP checksum applies only to the IP header and not to the data field, which in this case consists of the UDP header and the user data. Thus, if no checksum calculation is performed by UDP, then no check is made on the user data at either the transport or internet protocol layers.</a:t>
            </a:r>
          </a:p>
          <a:p>
            <a:endParaRPr lang="en-US" dirty="0"/>
          </a:p>
          <a:p>
            <a:endParaRPr lang="en-US" dirty="0"/>
          </a:p>
        </p:txBody>
      </p:sp>
      <p:sp>
        <p:nvSpPr>
          <p:cNvPr id="116740" name="Slide Number Placeholder 3"/>
          <p:cNvSpPr>
            <a:spLocks noGrp="1"/>
          </p:cNvSpPr>
          <p:nvPr>
            <p:ph type="sldNum" sz="quarter" idx="5"/>
          </p:nvPr>
        </p:nvSpPr>
        <p:spPr>
          <a:noFill/>
        </p:spPr>
        <p:txBody>
          <a:bodyPr/>
          <a:lstStyle/>
          <a:p>
            <a:fld id="{3CCE69AD-70F1-CB44-B495-761B571E288C}" type="slidenum">
              <a:rPr lang="en-US"/>
              <a:pPr/>
              <a:t>73</a:t>
            </a:fld>
            <a:endParaRPr lang="en-US" dirty="0"/>
          </a:p>
        </p:txBody>
      </p:sp>
    </p:spTree>
    <p:extLst>
      <p:ext uri="{BB962C8B-B14F-4D97-AF65-F5344CB8AC3E}">
        <p14:creationId xmlns:p14="http://schemas.microsoft.com/office/powerpoint/2010/main" val="1725785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F3F74C-4863-614B-9242-710507770B8D}" type="slidenum">
              <a:rPr lang="en-US"/>
              <a:pPr/>
              <a:t>74</a:t>
            </a:fld>
            <a:endParaRPr lang="en-US" dirty="0"/>
          </a:p>
        </p:txBody>
      </p:sp>
      <p:sp>
        <p:nvSpPr>
          <p:cNvPr id="100354" name="Rectangle 1026"/>
          <p:cNvSpPr>
            <a:spLocks noGrp="1" noRot="1" noChangeAspect="1" noChangeArrowheads="1" noTextEdit="1"/>
          </p:cNvSpPr>
          <p:nvPr>
            <p:ph type="sldImg"/>
          </p:nvPr>
        </p:nvSpPr>
        <p:spPr>
          <a:ln/>
        </p:spPr>
      </p:sp>
      <p:sp>
        <p:nvSpPr>
          <p:cNvPr id="100355" name="Rectangle 1027"/>
          <p:cNvSpPr>
            <a:spLocks noGrp="1" noChangeArrowheads="1"/>
          </p:cNvSpPr>
          <p:nvPr>
            <p:ph type="body" idx="1"/>
          </p:nvPr>
        </p:nvSpPr>
        <p:spPr/>
        <p:txBody>
          <a:bodyPr/>
          <a:lstStyle/>
          <a:p>
            <a:r>
              <a:rPr lang="en-US" sz="1200" kern="1200" baseline="0" dirty="0" smtClean="0">
                <a:solidFill>
                  <a:schemeClr val="tx1"/>
                </a:solidFill>
                <a:latin typeface="Times New Roman" pitchFamily="32" charset="0"/>
                <a:ea typeface="+mn-ea"/>
                <a:cs typeface="+mn-cs"/>
              </a:rPr>
              <a:t> The primary function of a packet-switching network is to accept packets from a</a:t>
            </a:r>
          </a:p>
          <a:p>
            <a:r>
              <a:rPr lang="en-US" sz="1200" kern="1200" baseline="0" dirty="0" smtClean="0">
                <a:solidFill>
                  <a:schemeClr val="tx1"/>
                </a:solidFill>
                <a:latin typeface="Times New Roman" pitchFamily="32" charset="0"/>
                <a:ea typeface="+mn-ea"/>
                <a:cs typeface="+mn-cs"/>
              </a:rPr>
              <a:t>source station and deliver them to a destination station. To accomplish this, a path</a:t>
            </a:r>
          </a:p>
          <a:p>
            <a:r>
              <a:rPr lang="en-US" sz="1200" kern="1200" baseline="0" dirty="0" smtClean="0">
                <a:solidFill>
                  <a:schemeClr val="tx1"/>
                </a:solidFill>
                <a:latin typeface="Times New Roman" pitchFamily="32" charset="0"/>
                <a:ea typeface="+mn-ea"/>
                <a:cs typeface="+mn-cs"/>
              </a:rPr>
              <a:t>or route through the network must be determined; generally, more than one route</a:t>
            </a:r>
          </a:p>
          <a:p>
            <a:r>
              <a:rPr lang="en-US" sz="1200" kern="1200" baseline="0" dirty="0" smtClean="0">
                <a:solidFill>
                  <a:schemeClr val="tx1"/>
                </a:solidFill>
                <a:latin typeface="Times New Roman" pitchFamily="32" charset="0"/>
                <a:ea typeface="+mn-ea"/>
                <a:cs typeface="+mn-cs"/>
              </a:rPr>
              <a:t> is possible. Thus, a routing function must be performed. The requirements for this</a:t>
            </a:r>
          </a:p>
          <a:p>
            <a:r>
              <a:rPr lang="en-US" sz="1200" kern="1200" baseline="0" dirty="0" smtClean="0">
                <a:solidFill>
                  <a:schemeClr val="tx1"/>
                </a:solidFill>
                <a:latin typeface="Times New Roman" pitchFamily="32" charset="0"/>
                <a:ea typeface="+mn-ea"/>
                <a:cs typeface="+mn-cs"/>
              </a:rPr>
              <a:t>function include the following:</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Correctness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Simplicity</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Robustness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Stability</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Fairness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Optimality</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Efficiency</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The first two items on the list, correctness and simplicity, are self-explanatory.</a:t>
            </a:r>
          </a:p>
          <a:p>
            <a:r>
              <a:rPr lang="en-US" sz="1200" kern="1200" baseline="0" dirty="0" smtClean="0">
                <a:solidFill>
                  <a:schemeClr val="tx1"/>
                </a:solidFill>
                <a:latin typeface="Times New Roman" pitchFamily="32" charset="0"/>
                <a:ea typeface="+mn-ea"/>
                <a:cs typeface="+mn-cs"/>
              </a:rPr>
              <a:t>Robustness has to do with the ability of the network to deliver packets via some</a:t>
            </a:r>
          </a:p>
          <a:p>
            <a:r>
              <a:rPr lang="en-US" sz="1200" kern="1200" baseline="0" dirty="0" smtClean="0">
                <a:solidFill>
                  <a:schemeClr val="tx1"/>
                </a:solidFill>
                <a:latin typeface="Times New Roman" pitchFamily="32" charset="0"/>
                <a:ea typeface="+mn-ea"/>
                <a:cs typeface="+mn-cs"/>
              </a:rPr>
              <a:t>route in the face of localized failures and overloads. Ideally, the network can react</a:t>
            </a:r>
          </a:p>
          <a:p>
            <a:r>
              <a:rPr lang="en-US" sz="1200" kern="1200" baseline="0" dirty="0" smtClean="0">
                <a:solidFill>
                  <a:schemeClr val="tx1"/>
                </a:solidFill>
                <a:latin typeface="Times New Roman" pitchFamily="32" charset="0"/>
                <a:ea typeface="+mn-ea"/>
                <a:cs typeface="+mn-cs"/>
              </a:rPr>
              <a:t>to such contingencies without the loss of packets or the breaking of virtual circuits.</a:t>
            </a:r>
          </a:p>
          <a:p>
            <a:r>
              <a:rPr lang="en-US" sz="1200" kern="1200" baseline="0" dirty="0" smtClean="0">
                <a:solidFill>
                  <a:schemeClr val="tx1"/>
                </a:solidFill>
                <a:latin typeface="Times New Roman" pitchFamily="32" charset="0"/>
                <a:ea typeface="+mn-ea"/>
                <a:cs typeface="+mn-cs"/>
              </a:rPr>
              <a:t>The designer who seeks robustness must cope with the competing requirement for</a:t>
            </a:r>
          </a:p>
          <a:p>
            <a:r>
              <a:rPr lang="en-US" sz="1200" kern="1200" baseline="0" dirty="0" smtClean="0">
                <a:solidFill>
                  <a:schemeClr val="tx1"/>
                </a:solidFill>
                <a:latin typeface="Times New Roman" pitchFamily="32" charset="0"/>
                <a:ea typeface="+mn-ea"/>
                <a:cs typeface="+mn-cs"/>
              </a:rPr>
              <a:t>stability. Techniques that react to changing conditions have an unfortunate tendency</a:t>
            </a:r>
          </a:p>
          <a:p>
            <a:r>
              <a:rPr lang="en-US" sz="1200" kern="1200" baseline="0" dirty="0" smtClean="0">
                <a:solidFill>
                  <a:schemeClr val="tx1"/>
                </a:solidFill>
                <a:latin typeface="Times New Roman" pitchFamily="32" charset="0"/>
                <a:ea typeface="+mn-ea"/>
                <a:cs typeface="+mn-cs"/>
              </a:rPr>
              <a:t>to either react too slowly to events or to experience unstable swings from one</a:t>
            </a:r>
          </a:p>
          <a:p>
            <a:r>
              <a:rPr lang="en-US" sz="1200" kern="1200" baseline="0" dirty="0" smtClean="0">
                <a:solidFill>
                  <a:schemeClr val="tx1"/>
                </a:solidFill>
                <a:latin typeface="Times New Roman" pitchFamily="32" charset="0"/>
                <a:ea typeface="+mn-ea"/>
                <a:cs typeface="+mn-cs"/>
              </a:rPr>
              <a:t>extreme to another. For example, the network may react to congestion in one area</a:t>
            </a:r>
          </a:p>
          <a:p>
            <a:r>
              <a:rPr lang="en-US" sz="1200" kern="1200" baseline="0" dirty="0" smtClean="0">
                <a:solidFill>
                  <a:schemeClr val="tx1"/>
                </a:solidFill>
                <a:latin typeface="Times New Roman" pitchFamily="32" charset="0"/>
                <a:ea typeface="+mn-ea"/>
                <a:cs typeface="+mn-cs"/>
              </a:rPr>
              <a:t>by shifting most of the load to a second area. Now the second area is overloaded and</a:t>
            </a:r>
          </a:p>
          <a:p>
            <a:r>
              <a:rPr lang="en-US" sz="1200" kern="1200" baseline="0" dirty="0" smtClean="0">
                <a:solidFill>
                  <a:schemeClr val="tx1"/>
                </a:solidFill>
                <a:latin typeface="Times New Roman" pitchFamily="32" charset="0"/>
                <a:ea typeface="+mn-ea"/>
                <a:cs typeface="+mn-cs"/>
              </a:rPr>
              <a:t>the first is underutilized, causing a second shift. During these shifts, packets may</a:t>
            </a:r>
          </a:p>
          <a:p>
            <a:r>
              <a:rPr lang="en-US" sz="1200" kern="1200" baseline="0" dirty="0" smtClean="0">
                <a:solidFill>
                  <a:schemeClr val="tx1"/>
                </a:solidFill>
                <a:latin typeface="Times New Roman" pitchFamily="32" charset="0"/>
                <a:ea typeface="+mn-ea"/>
                <a:cs typeface="+mn-cs"/>
              </a:rPr>
              <a:t>travel in loops through the network.</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A trade-off also exists between fairness and optimality. Some performance</a:t>
            </a:r>
          </a:p>
          <a:p>
            <a:r>
              <a:rPr lang="en-US" sz="1200" kern="1200" baseline="0" dirty="0" smtClean="0">
                <a:solidFill>
                  <a:schemeClr val="tx1"/>
                </a:solidFill>
                <a:latin typeface="Times New Roman" pitchFamily="32" charset="0"/>
                <a:ea typeface="+mn-ea"/>
                <a:cs typeface="+mn-cs"/>
              </a:rPr>
              <a:t>criteria may give higher priority to the exchange of packets between nearby stations</a:t>
            </a:r>
          </a:p>
          <a:p>
            <a:r>
              <a:rPr lang="en-US" sz="1200" kern="1200" baseline="0" dirty="0" smtClean="0">
                <a:solidFill>
                  <a:schemeClr val="tx1"/>
                </a:solidFill>
                <a:latin typeface="Times New Roman" pitchFamily="32" charset="0"/>
                <a:ea typeface="+mn-ea"/>
                <a:cs typeface="+mn-cs"/>
              </a:rPr>
              <a:t>compared to an exchange between distant stations. This policy may maximize average</a:t>
            </a:r>
          </a:p>
          <a:p>
            <a:r>
              <a:rPr lang="en-US" sz="1200" kern="1200" baseline="0" dirty="0" smtClean="0">
                <a:solidFill>
                  <a:schemeClr val="tx1"/>
                </a:solidFill>
                <a:latin typeface="Times New Roman" pitchFamily="32" charset="0"/>
                <a:ea typeface="+mn-ea"/>
                <a:cs typeface="+mn-cs"/>
              </a:rPr>
              <a:t>throughput but will appear unfair to the station that primarily needs to communicate</a:t>
            </a:r>
          </a:p>
          <a:p>
            <a:r>
              <a:rPr lang="en-US" sz="1200" kern="1200" baseline="0" dirty="0" smtClean="0">
                <a:solidFill>
                  <a:schemeClr val="tx1"/>
                </a:solidFill>
                <a:latin typeface="Times New Roman" pitchFamily="32" charset="0"/>
                <a:ea typeface="+mn-ea"/>
                <a:cs typeface="+mn-cs"/>
              </a:rPr>
              <a:t>with distant stations.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Finally, any routing technique involves some processing overhead at each</a:t>
            </a:r>
          </a:p>
          <a:p>
            <a:r>
              <a:rPr lang="en-US" sz="1200" kern="1200" baseline="0" dirty="0" smtClean="0">
                <a:solidFill>
                  <a:schemeClr val="tx1"/>
                </a:solidFill>
                <a:latin typeface="Times New Roman" pitchFamily="32" charset="0"/>
                <a:ea typeface="+mn-ea"/>
                <a:cs typeface="+mn-cs"/>
              </a:rPr>
              <a:t>node and often a transmission overhead as well, both of which impair network</a:t>
            </a:r>
          </a:p>
          <a:p>
            <a:r>
              <a:rPr lang="en-US" sz="1200" kern="1200" baseline="0" dirty="0" smtClean="0">
                <a:solidFill>
                  <a:schemeClr val="tx1"/>
                </a:solidFill>
                <a:latin typeface="Times New Roman" pitchFamily="32" charset="0"/>
                <a:ea typeface="+mn-ea"/>
                <a:cs typeface="+mn-cs"/>
              </a:rPr>
              <a:t>efficiency. The penalty of such overhead needs to be less than the benefit accrued</a:t>
            </a:r>
          </a:p>
          <a:p>
            <a:r>
              <a:rPr lang="en-US" sz="1200" kern="1200" baseline="0" dirty="0" smtClean="0">
                <a:solidFill>
                  <a:schemeClr val="tx1"/>
                </a:solidFill>
                <a:latin typeface="Times New Roman" pitchFamily="32" charset="0"/>
                <a:ea typeface="+mn-ea"/>
                <a:cs typeface="+mn-cs"/>
              </a:rPr>
              <a:t>based on some reasonable metric, such as increased robustness or fairness.</a:t>
            </a:r>
          </a:p>
          <a:p>
            <a:endParaRPr lang="en-US" dirty="0">
              <a:latin typeface="Times" pitchFamily="32" charset="0"/>
            </a:endParaRPr>
          </a:p>
        </p:txBody>
      </p:sp>
    </p:spTree>
    <p:extLst>
      <p:ext uri="{BB962C8B-B14F-4D97-AF65-F5344CB8AC3E}">
        <p14:creationId xmlns:p14="http://schemas.microsoft.com/office/powerpoint/2010/main" val="1546662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32" charset="0"/>
                <a:ea typeface="+mn-ea"/>
                <a:cs typeface="+mn-cs"/>
              </a:rPr>
              <a:t> With these requirements in mind, we are in a position to assess the various</a:t>
            </a:r>
          </a:p>
          <a:p>
            <a:r>
              <a:rPr lang="en-US" sz="1200" kern="1200" baseline="0" dirty="0" smtClean="0">
                <a:solidFill>
                  <a:schemeClr val="tx1"/>
                </a:solidFill>
                <a:latin typeface="Times New Roman" pitchFamily="32" charset="0"/>
                <a:ea typeface="+mn-ea"/>
                <a:cs typeface="+mn-cs"/>
              </a:rPr>
              <a:t>design elements that contribute to a routing strategy. Table 19.1 lists these elements.</a:t>
            </a:r>
          </a:p>
          <a:p>
            <a:r>
              <a:rPr lang="en-US" sz="1200" kern="1200" baseline="0" dirty="0" smtClean="0">
                <a:solidFill>
                  <a:schemeClr val="tx1"/>
                </a:solidFill>
                <a:latin typeface="Times New Roman" pitchFamily="32" charset="0"/>
                <a:ea typeface="+mn-ea"/>
                <a:cs typeface="+mn-cs"/>
              </a:rPr>
              <a:t>Some of these categories overlap or are dependent on one another. Nevertheless,</a:t>
            </a:r>
          </a:p>
          <a:p>
            <a:r>
              <a:rPr lang="en-US" sz="1200" kern="1200" baseline="0" dirty="0" smtClean="0">
                <a:solidFill>
                  <a:schemeClr val="tx1"/>
                </a:solidFill>
                <a:latin typeface="Times New Roman" pitchFamily="32" charset="0"/>
                <a:ea typeface="+mn-ea"/>
                <a:cs typeface="+mn-cs"/>
              </a:rPr>
              <a:t>an examination of this list serves to clarify and organize routing concepts.</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75</a:t>
            </a:fld>
            <a:endParaRPr lang="en-US" dirty="0"/>
          </a:p>
        </p:txBody>
      </p:sp>
    </p:spTree>
    <p:extLst>
      <p:ext uri="{BB962C8B-B14F-4D97-AF65-F5344CB8AC3E}">
        <p14:creationId xmlns:p14="http://schemas.microsoft.com/office/powerpoint/2010/main" val="37790102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32" charset="0"/>
                <a:ea typeface="+mn-ea"/>
                <a:cs typeface="+mn-cs"/>
              </a:rPr>
              <a:t>To proceed with our discussion of routing protocols, we need to introduce the concept</a:t>
            </a:r>
          </a:p>
          <a:p>
            <a:r>
              <a:rPr lang="en-US" sz="1200" kern="1200" baseline="0" dirty="0" smtClean="0">
                <a:solidFill>
                  <a:schemeClr val="tx1"/>
                </a:solidFill>
                <a:latin typeface="Times New Roman" pitchFamily="32" charset="0"/>
                <a:ea typeface="+mn-ea"/>
                <a:cs typeface="+mn-cs"/>
              </a:rPr>
              <a:t>of an autonomous system (AS) . An AS exhibits the following characteristics: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1.  An AS is a set of routers and networks managed by a single organization.</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2.  An AS consists of a group of routers exchanging information via a common</a:t>
            </a:r>
          </a:p>
          <a:p>
            <a:r>
              <a:rPr lang="en-US" sz="1200" kern="1200" baseline="0" dirty="0" smtClean="0">
                <a:solidFill>
                  <a:schemeClr val="tx1"/>
                </a:solidFill>
                <a:latin typeface="Times New Roman" pitchFamily="32" charset="0"/>
                <a:ea typeface="+mn-ea"/>
                <a:cs typeface="+mn-cs"/>
              </a:rPr>
              <a:t>routing protocol.</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3.  Except in times of failure, an AS is connected (in a graph-theoretic sense);</a:t>
            </a:r>
          </a:p>
          <a:p>
            <a:r>
              <a:rPr lang="en-US" sz="1200" kern="1200" baseline="0" dirty="0" smtClean="0">
                <a:solidFill>
                  <a:schemeClr val="tx1"/>
                </a:solidFill>
                <a:latin typeface="Times New Roman" pitchFamily="32" charset="0"/>
                <a:ea typeface="+mn-ea"/>
                <a:cs typeface="+mn-cs"/>
              </a:rPr>
              <a:t>that is, there is a path between any pair of nodes.</a:t>
            </a:r>
          </a:p>
          <a:p>
            <a:endParaRPr lang="en-US" sz="1200" kern="1200" baseline="0" dirty="0" smtClean="0">
              <a:solidFill>
                <a:schemeClr val="tx1"/>
              </a:solidFill>
              <a:latin typeface="Times New Roman" pitchFamily="32" charset="0"/>
              <a:ea typeface="+mn-ea"/>
              <a:cs typeface="+mn-cs"/>
            </a:endParaRPr>
          </a:p>
        </p:txBody>
      </p:sp>
      <p:sp>
        <p:nvSpPr>
          <p:cNvPr id="4" name="Slide Number Placeholder 3"/>
          <p:cNvSpPr>
            <a:spLocks noGrp="1"/>
          </p:cNvSpPr>
          <p:nvPr>
            <p:ph type="sldNum" sz="quarter" idx="10"/>
          </p:nvPr>
        </p:nvSpPr>
        <p:spPr/>
        <p:txBody>
          <a:bodyPr/>
          <a:lstStyle/>
          <a:p>
            <a:fld id="{7A2075C8-E629-9847-866F-C03CF7C0D82F}" type="slidenum">
              <a:rPr lang="en-US" smtClean="0"/>
              <a:pPr/>
              <a:t>76</a:t>
            </a:fld>
            <a:endParaRPr lang="en-US" dirty="0"/>
          </a:p>
        </p:txBody>
      </p:sp>
    </p:spTree>
    <p:extLst>
      <p:ext uri="{BB962C8B-B14F-4D97-AF65-F5344CB8AC3E}">
        <p14:creationId xmlns:p14="http://schemas.microsoft.com/office/powerpoint/2010/main" val="26829091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32" charset="0"/>
                <a:ea typeface="+mn-ea"/>
                <a:cs typeface="+mn-cs"/>
              </a:rPr>
              <a:t>A shared routing protocol, which we shall refer to as an interior router protocol</a:t>
            </a:r>
          </a:p>
          <a:p>
            <a:r>
              <a:rPr lang="en-US" sz="1200" kern="1200" baseline="0" dirty="0" smtClean="0">
                <a:solidFill>
                  <a:schemeClr val="tx1"/>
                </a:solidFill>
                <a:latin typeface="Times New Roman" pitchFamily="32" charset="0"/>
                <a:ea typeface="+mn-ea"/>
                <a:cs typeface="+mn-cs"/>
              </a:rPr>
              <a:t>(IRP) , passes routing information between routers within an AS. The protocol used</a:t>
            </a:r>
          </a:p>
          <a:p>
            <a:r>
              <a:rPr lang="en-US" sz="1200" kern="1200" baseline="0" dirty="0" smtClean="0">
                <a:solidFill>
                  <a:schemeClr val="tx1"/>
                </a:solidFill>
                <a:latin typeface="Times New Roman" pitchFamily="32" charset="0"/>
                <a:ea typeface="+mn-ea"/>
                <a:cs typeface="+mn-cs"/>
              </a:rPr>
              <a:t>within the AS does not need to be implemented outside of the system. This flexibility</a:t>
            </a:r>
          </a:p>
          <a:p>
            <a:r>
              <a:rPr lang="en-US" sz="1200" kern="1200" baseline="0" dirty="0" smtClean="0">
                <a:solidFill>
                  <a:schemeClr val="tx1"/>
                </a:solidFill>
                <a:latin typeface="Times New Roman" pitchFamily="32" charset="0"/>
                <a:ea typeface="+mn-ea"/>
                <a:cs typeface="+mn-cs"/>
              </a:rPr>
              <a:t>allows </a:t>
            </a:r>
            <a:r>
              <a:rPr lang="en-US" sz="1200" kern="1200" baseline="0" dirty="0" err="1" smtClean="0">
                <a:solidFill>
                  <a:schemeClr val="tx1"/>
                </a:solidFill>
                <a:latin typeface="Times New Roman" pitchFamily="32" charset="0"/>
                <a:ea typeface="+mn-ea"/>
                <a:cs typeface="+mn-cs"/>
              </a:rPr>
              <a:t>IRPs</a:t>
            </a:r>
            <a:r>
              <a:rPr lang="en-US" sz="1200" kern="1200" baseline="0" dirty="0" smtClean="0">
                <a:solidFill>
                  <a:schemeClr val="tx1"/>
                </a:solidFill>
                <a:latin typeface="Times New Roman" pitchFamily="32" charset="0"/>
                <a:ea typeface="+mn-ea"/>
                <a:cs typeface="+mn-cs"/>
              </a:rPr>
              <a:t> to be custom tailored to specific applications and requirements.</a:t>
            </a:r>
          </a:p>
          <a:p>
            <a:endParaRPr lang="en-US" sz="1200" kern="1200" baseline="0" dirty="0" smtClean="0">
              <a:solidFill>
                <a:schemeClr val="tx1"/>
              </a:solidFill>
              <a:latin typeface="Times New Roman" pitchFamily="32" charset="0"/>
              <a:ea typeface="+mn-ea"/>
              <a:cs typeface="+mn-cs"/>
            </a:endParaRPr>
          </a:p>
        </p:txBody>
      </p:sp>
      <p:sp>
        <p:nvSpPr>
          <p:cNvPr id="4" name="Slide Number Placeholder 3"/>
          <p:cNvSpPr>
            <a:spLocks noGrp="1"/>
          </p:cNvSpPr>
          <p:nvPr>
            <p:ph type="sldNum" sz="quarter" idx="10"/>
          </p:nvPr>
        </p:nvSpPr>
        <p:spPr/>
        <p:txBody>
          <a:bodyPr/>
          <a:lstStyle/>
          <a:p>
            <a:fld id="{7A2075C8-E629-9847-866F-C03CF7C0D82F}" type="slidenum">
              <a:rPr lang="en-US" smtClean="0"/>
              <a:pPr/>
              <a:t>77</a:t>
            </a:fld>
            <a:endParaRPr lang="en-US" dirty="0"/>
          </a:p>
        </p:txBody>
      </p:sp>
    </p:spTree>
    <p:extLst>
      <p:ext uri="{BB962C8B-B14F-4D97-AF65-F5344CB8AC3E}">
        <p14:creationId xmlns:p14="http://schemas.microsoft.com/office/powerpoint/2010/main" val="42519615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32" charset="0"/>
                <a:ea typeface="+mn-ea"/>
                <a:cs typeface="+mn-cs"/>
              </a:rPr>
              <a:t>It may happen, however, that an internet will be constructed of more than one</a:t>
            </a:r>
          </a:p>
          <a:p>
            <a:r>
              <a:rPr lang="en-US" sz="1200" kern="1200" baseline="0" dirty="0" smtClean="0">
                <a:solidFill>
                  <a:schemeClr val="tx1"/>
                </a:solidFill>
                <a:latin typeface="Times New Roman" pitchFamily="32" charset="0"/>
                <a:ea typeface="+mn-ea"/>
                <a:cs typeface="+mn-cs"/>
              </a:rPr>
              <a:t>AS. For example, all of the LANs at a site, such as an office complex or campus,</a:t>
            </a:r>
          </a:p>
          <a:p>
            <a:r>
              <a:rPr lang="en-US" sz="1200" kern="1200" baseline="0" dirty="0" smtClean="0">
                <a:solidFill>
                  <a:schemeClr val="tx1"/>
                </a:solidFill>
                <a:latin typeface="Times New Roman" pitchFamily="32" charset="0"/>
                <a:ea typeface="+mn-ea"/>
                <a:cs typeface="+mn-cs"/>
              </a:rPr>
              <a:t>could be linked by routers to form an AS. This system might be linked through a</a:t>
            </a:r>
          </a:p>
          <a:p>
            <a:r>
              <a:rPr lang="en-US" sz="1200" kern="1200" baseline="0" dirty="0" smtClean="0">
                <a:solidFill>
                  <a:schemeClr val="tx1"/>
                </a:solidFill>
                <a:latin typeface="Times New Roman" pitchFamily="32" charset="0"/>
                <a:ea typeface="+mn-ea"/>
                <a:cs typeface="+mn-cs"/>
              </a:rPr>
              <a:t> wide area network to other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The situation is illustrated in Figure 19.9. In this</a:t>
            </a:r>
          </a:p>
          <a:p>
            <a:r>
              <a:rPr lang="en-US" sz="1200" kern="1200" baseline="0" dirty="0" smtClean="0">
                <a:solidFill>
                  <a:schemeClr val="tx1"/>
                </a:solidFill>
                <a:latin typeface="Times New Roman" pitchFamily="32" charset="0"/>
                <a:ea typeface="+mn-ea"/>
                <a:cs typeface="+mn-cs"/>
              </a:rPr>
              <a:t>case, the routing algorithms and information in routing tables used by routers in different</a:t>
            </a:r>
          </a:p>
          <a:p>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may differ. Nevertheless, the routers in one AS need at least a minimal</a:t>
            </a:r>
          </a:p>
          <a:p>
            <a:r>
              <a:rPr lang="en-US" sz="1200" kern="1200" baseline="0" dirty="0" smtClean="0">
                <a:solidFill>
                  <a:schemeClr val="tx1"/>
                </a:solidFill>
                <a:latin typeface="Times New Roman" pitchFamily="32" charset="0"/>
                <a:ea typeface="+mn-ea"/>
                <a:cs typeface="+mn-cs"/>
              </a:rPr>
              <a:t>level of information concerning networks outside the system that can be reached.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78</a:t>
            </a:fld>
            <a:endParaRPr lang="en-US" dirty="0"/>
          </a:p>
        </p:txBody>
      </p:sp>
    </p:spTree>
    <p:extLst>
      <p:ext uri="{BB962C8B-B14F-4D97-AF65-F5344CB8AC3E}">
        <p14:creationId xmlns:p14="http://schemas.microsoft.com/office/powerpoint/2010/main" val="18386123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32" charset="0"/>
                <a:ea typeface="+mn-ea"/>
                <a:cs typeface="+mn-cs"/>
              </a:rPr>
              <a:t> We refer to the protocol used to pass routing information between routers in different</a:t>
            </a:r>
          </a:p>
          <a:p>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as an exterior router protocol (ERP) .</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 We can expect that an ERP will need to pass less information than an IRP</a:t>
            </a:r>
          </a:p>
          <a:p>
            <a:r>
              <a:rPr lang="en-US" sz="1200" kern="1200" baseline="0" dirty="0" smtClean="0">
                <a:solidFill>
                  <a:schemeClr val="tx1"/>
                </a:solidFill>
                <a:latin typeface="Times New Roman" pitchFamily="32" charset="0"/>
                <a:ea typeface="+mn-ea"/>
                <a:cs typeface="+mn-cs"/>
              </a:rPr>
              <a:t>for the following reason. If a datagram is to be transferred from a host in one AS</a:t>
            </a:r>
          </a:p>
          <a:p>
            <a:r>
              <a:rPr lang="en-US" sz="1200" kern="1200" baseline="0" dirty="0" smtClean="0">
                <a:solidFill>
                  <a:schemeClr val="tx1"/>
                </a:solidFill>
                <a:latin typeface="Times New Roman" pitchFamily="32" charset="0"/>
                <a:ea typeface="+mn-ea"/>
                <a:cs typeface="+mn-cs"/>
              </a:rPr>
              <a:t>to a host in another AS, a router in the first system need only determine the target</a:t>
            </a:r>
          </a:p>
          <a:p>
            <a:r>
              <a:rPr lang="en-US" sz="1200" kern="1200" baseline="0" dirty="0" smtClean="0">
                <a:solidFill>
                  <a:schemeClr val="tx1"/>
                </a:solidFill>
                <a:latin typeface="Times New Roman" pitchFamily="32" charset="0"/>
                <a:ea typeface="+mn-ea"/>
                <a:cs typeface="+mn-cs"/>
              </a:rPr>
              <a:t>AS and devise a route to get into that target system. Once the datagram enters the</a:t>
            </a:r>
          </a:p>
          <a:p>
            <a:r>
              <a:rPr lang="en-US" sz="1200" kern="1200" baseline="0" dirty="0" smtClean="0">
                <a:solidFill>
                  <a:schemeClr val="tx1"/>
                </a:solidFill>
                <a:latin typeface="Times New Roman" pitchFamily="32" charset="0"/>
                <a:ea typeface="+mn-ea"/>
                <a:cs typeface="+mn-cs"/>
              </a:rPr>
              <a:t>target AS, the routers within that system can cooperate to deliver the datagram; the</a:t>
            </a:r>
          </a:p>
          <a:p>
            <a:r>
              <a:rPr lang="en-US" sz="1200" kern="1200" baseline="0" dirty="0" smtClean="0">
                <a:solidFill>
                  <a:schemeClr val="tx1"/>
                </a:solidFill>
                <a:latin typeface="Times New Roman" pitchFamily="32" charset="0"/>
                <a:ea typeface="+mn-ea"/>
                <a:cs typeface="+mn-cs"/>
              </a:rPr>
              <a:t>ERP is not concerned with, and does not know about, the details of the route followed</a:t>
            </a:r>
          </a:p>
          <a:p>
            <a:r>
              <a:rPr lang="en-US" sz="1200" kern="1200" baseline="0" dirty="0" smtClean="0">
                <a:solidFill>
                  <a:schemeClr val="tx1"/>
                </a:solidFill>
                <a:latin typeface="Times New Roman" pitchFamily="32" charset="0"/>
                <a:ea typeface="+mn-ea"/>
                <a:cs typeface="+mn-cs"/>
              </a:rPr>
              <a:t>within the target AS.</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In the remainder of this section, we look at what are perhaps the most important</a:t>
            </a:r>
          </a:p>
          <a:p>
            <a:r>
              <a:rPr lang="en-US" sz="1200" kern="1200" baseline="0" dirty="0" smtClean="0">
                <a:solidFill>
                  <a:schemeClr val="tx1"/>
                </a:solidFill>
                <a:latin typeface="Times New Roman" pitchFamily="32" charset="0"/>
                <a:ea typeface="+mn-ea"/>
                <a:cs typeface="+mn-cs"/>
              </a:rPr>
              <a:t>examples of these two types of routing protocols: Border Gateway Protocol</a:t>
            </a:r>
          </a:p>
          <a:p>
            <a:r>
              <a:rPr lang="en-US" sz="1200" kern="1200" baseline="0" dirty="0" smtClean="0">
                <a:solidFill>
                  <a:schemeClr val="tx1"/>
                </a:solidFill>
                <a:latin typeface="Times New Roman" pitchFamily="32" charset="0"/>
                <a:ea typeface="+mn-ea"/>
                <a:cs typeface="+mn-cs"/>
              </a:rPr>
              <a:t>(BGP) and Open Shortest Path First (OSPF) Protocol. But first, it is useful to look</a:t>
            </a:r>
          </a:p>
          <a:p>
            <a:r>
              <a:rPr lang="en-US" sz="1200" kern="1200" baseline="0" dirty="0" smtClean="0">
                <a:solidFill>
                  <a:schemeClr val="tx1"/>
                </a:solidFill>
                <a:latin typeface="Times New Roman" pitchFamily="32" charset="0"/>
                <a:ea typeface="+mn-ea"/>
                <a:cs typeface="+mn-cs"/>
              </a:rPr>
              <a:t>at a different way of characterizing routing protocols.</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79</a:t>
            </a:fld>
            <a:endParaRPr lang="en-US" dirty="0"/>
          </a:p>
        </p:txBody>
      </p:sp>
    </p:spTree>
    <p:extLst>
      <p:ext uri="{BB962C8B-B14F-4D97-AF65-F5344CB8AC3E}">
        <p14:creationId xmlns:p14="http://schemas.microsoft.com/office/powerpoint/2010/main" val="3603785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32" charset="0"/>
                <a:ea typeface="+mn-ea"/>
                <a:cs typeface="+mn-cs"/>
              </a:rPr>
              <a:t>Internet routing protocols employ one of three approaches to gathering and using routing</a:t>
            </a:r>
          </a:p>
          <a:p>
            <a:r>
              <a:rPr lang="en-US" sz="1200" kern="1200" baseline="0" dirty="0" smtClean="0">
                <a:solidFill>
                  <a:schemeClr val="tx1"/>
                </a:solidFill>
                <a:latin typeface="Times New Roman" pitchFamily="32" charset="0"/>
                <a:ea typeface="+mn-ea"/>
                <a:cs typeface="+mn-cs"/>
              </a:rPr>
              <a:t>information: distance-vector routing, link-state routing, and path-vector routing.</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80</a:t>
            </a:fld>
            <a:endParaRPr lang="en-US" dirty="0"/>
          </a:p>
        </p:txBody>
      </p:sp>
    </p:spTree>
    <p:extLst>
      <p:ext uri="{BB962C8B-B14F-4D97-AF65-F5344CB8AC3E}">
        <p14:creationId xmlns:p14="http://schemas.microsoft.com/office/powerpoint/2010/main" val="4145944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32" charset="0"/>
                <a:ea typeface="+mn-ea"/>
                <a:cs typeface="+mn-cs"/>
              </a:rPr>
              <a:t> Distance-vector routing requires that each node (router or host that implements</a:t>
            </a:r>
          </a:p>
          <a:p>
            <a:r>
              <a:rPr lang="en-US" sz="1200" kern="1200" baseline="0" dirty="0" smtClean="0">
                <a:solidFill>
                  <a:schemeClr val="tx1"/>
                </a:solidFill>
                <a:latin typeface="Times New Roman" pitchFamily="32" charset="0"/>
                <a:ea typeface="+mn-ea"/>
                <a:cs typeface="+mn-cs"/>
              </a:rPr>
              <a:t>the routing protocol) exchange information with its neighboring nodes.</a:t>
            </a:r>
          </a:p>
          <a:p>
            <a:r>
              <a:rPr lang="en-US" sz="1200" kern="1200" baseline="0" dirty="0" smtClean="0">
                <a:solidFill>
                  <a:schemeClr val="tx1"/>
                </a:solidFill>
                <a:latin typeface="Times New Roman" pitchFamily="32" charset="0"/>
                <a:ea typeface="+mn-ea"/>
                <a:cs typeface="+mn-cs"/>
              </a:rPr>
              <a:t>Two nodes are said to be neighbors if they are both directly connected to the same</a:t>
            </a:r>
          </a:p>
          <a:p>
            <a:r>
              <a:rPr lang="en-US" sz="1200" kern="1200" baseline="0" dirty="0" smtClean="0">
                <a:solidFill>
                  <a:schemeClr val="tx1"/>
                </a:solidFill>
                <a:latin typeface="Times New Roman" pitchFamily="32" charset="0"/>
                <a:ea typeface="+mn-ea"/>
                <a:cs typeface="+mn-cs"/>
              </a:rPr>
              <a:t>network. This approach is that used in the first-generation routing algorithm for</a:t>
            </a:r>
          </a:p>
          <a:p>
            <a:r>
              <a:rPr lang="en-US" sz="1200" kern="1200" baseline="0" dirty="0" smtClean="0">
                <a:solidFill>
                  <a:schemeClr val="tx1"/>
                </a:solidFill>
                <a:latin typeface="Times New Roman" pitchFamily="32" charset="0"/>
                <a:ea typeface="+mn-ea"/>
                <a:cs typeface="+mn-cs"/>
              </a:rPr>
              <a:t>ARPANET, as described in Section 19.2. For this purpose, each node maintains a</a:t>
            </a:r>
          </a:p>
          <a:p>
            <a:r>
              <a:rPr lang="en-US" sz="1200" kern="1200" baseline="0" dirty="0" smtClean="0">
                <a:solidFill>
                  <a:schemeClr val="tx1"/>
                </a:solidFill>
                <a:latin typeface="Times New Roman" pitchFamily="32" charset="0"/>
                <a:ea typeface="+mn-ea"/>
                <a:cs typeface="+mn-cs"/>
              </a:rPr>
              <a:t>vector of link costs for each directly attached network and distance and next-hop</a:t>
            </a:r>
          </a:p>
          <a:p>
            <a:r>
              <a:rPr lang="en-US" sz="1200" kern="1200" baseline="0" dirty="0" smtClean="0">
                <a:solidFill>
                  <a:schemeClr val="tx1"/>
                </a:solidFill>
                <a:latin typeface="Times New Roman" pitchFamily="32" charset="0"/>
                <a:ea typeface="+mn-ea"/>
                <a:cs typeface="+mn-cs"/>
              </a:rPr>
              <a:t>vectors for each destination. The relatively simple Routing Information Protocol</a:t>
            </a:r>
          </a:p>
          <a:p>
            <a:r>
              <a:rPr lang="en-US" sz="1200" kern="1200" baseline="0" dirty="0" smtClean="0">
                <a:solidFill>
                  <a:schemeClr val="tx1"/>
                </a:solidFill>
                <a:latin typeface="Times New Roman" pitchFamily="32" charset="0"/>
                <a:ea typeface="+mn-ea"/>
                <a:cs typeface="+mn-cs"/>
              </a:rPr>
              <a:t>(RIP) uses this approach.</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Distance-vector routing requires the transmission of a considerable amount</a:t>
            </a:r>
          </a:p>
          <a:p>
            <a:r>
              <a:rPr lang="en-US" sz="1200" kern="1200" baseline="0" dirty="0" smtClean="0">
                <a:solidFill>
                  <a:schemeClr val="tx1"/>
                </a:solidFill>
                <a:latin typeface="Times New Roman" pitchFamily="32" charset="0"/>
                <a:ea typeface="+mn-ea"/>
                <a:cs typeface="+mn-cs"/>
              </a:rPr>
              <a:t>of information by each router. Each router must send a distance vector to all of its</a:t>
            </a:r>
          </a:p>
          <a:p>
            <a:r>
              <a:rPr lang="en-US" sz="1200" kern="1200" baseline="0" dirty="0" smtClean="0">
                <a:solidFill>
                  <a:schemeClr val="tx1"/>
                </a:solidFill>
                <a:latin typeface="Times New Roman" pitchFamily="32" charset="0"/>
                <a:ea typeface="+mn-ea"/>
                <a:cs typeface="+mn-cs"/>
              </a:rPr>
              <a:t>neighbors, and that vector contains the estimated path cost to all networks in the</a:t>
            </a:r>
          </a:p>
          <a:p>
            <a:r>
              <a:rPr lang="en-US" sz="1200" kern="1200" baseline="0" dirty="0" smtClean="0">
                <a:solidFill>
                  <a:schemeClr val="tx1"/>
                </a:solidFill>
                <a:latin typeface="Times New Roman" pitchFamily="32" charset="0"/>
                <a:ea typeface="+mn-ea"/>
                <a:cs typeface="+mn-cs"/>
              </a:rPr>
              <a:t>configuration. Furthermore, when there is a significant change in a link cost or when</a:t>
            </a:r>
          </a:p>
          <a:p>
            <a:r>
              <a:rPr lang="en-US" sz="1200" kern="1200" baseline="0" dirty="0" smtClean="0">
                <a:solidFill>
                  <a:schemeClr val="tx1"/>
                </a:solidFill>
                <a:latin typeface="Times New Roman" pitchFamily="32" charset="0"/>
                <a:ea typeface="+mn-ea"/>
                <a:cs typeface="+mn-cs"/>
              </a:rPr>
              <a:t>a link is unavailable, it may take a considerable amount of time for this information</a:t>
            </a:r>
          </a:p>
          <a:p>
            <a:r>
              <a:rPr lang="en-US" sz="1200" kern="1200" baseline="0" dirty="0" smtClean="0">
                <a:solidFill>
                  <a:schemeClr val="tx1"/>
                </a:solidFill>
                <a:latin typeface="Times New Roman" pitchFamily="32" charset="0"/>
                <a:ea typeface="+mn-ea"/>
                <a:cs typeface="+mn-cs"/>
              </a:rPr>
              <a:t>to propagate through the internet.</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81</a:t>
            </a:fld>
            <a:endParaRPr lang="en-US" dirty="0"/>
          </a:p>
        </p:txBody>
      </p:sp>
    </p:spTree>
    <p:extLst>
      <p:ext uri="{BB962C8B-B14F-4D97-AF65-F5344CB8AC3E}">
        <p14:creationId xmlns:p14="http://schemas.microsoft.com/office/powerpoint/2010/main" val="125342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A623D8F-4F95-674D-916E-ED5C2CBB6F1C}" type="slidenum">
              <a:rPr lang="en-US">
                <a:ea typeface="ＭＳ Ｐゴシック" pitchFamily="-110" charset="-128"/>
                <a:cs typeface="ＭＳ Ｐゴシック" pitchFamily="-110" charset="-128"/>
              </a:rPr>
              <a:pPr/>
              <a:t>10</a:t>
            </a:fld>
            <a:endParaRPr lang="en-US" dirty="0">
              <a:ea typeface="ＭＳ Ｐゴシック" pitchFamily="-110" charset="-128"/>
              <a:cs typeface="ＭＳ Ｐゴシック" pitchFamily="-110" charset="-128"/>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kumimoji="1" lang="en-US" sz="1200" kern="1200" dirty="0" smtClean="0">
                <a:solidFill>
                  <a:schemeClr val="tx1"/>
                </a:solidFill>
                <a:latin typeface="Times New Roman" pitchFamily="-110" charset="0"/>
                <a:ea typeface="ＭＳ Ｐゴシック" pitchFamily="-110" charset="-128"/>
                <a:cs typeface="ＭＳ Ｐゴシック" pitchFamily="-110" charset="-128"/>
              </a:rPr>
              <a:t> </a:t>
            </a:r>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physical layer covers the physical interface between a data transmission</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device (e.g., workstation, computer) and a transmission medium or network. This</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layer is concerned with specifying the characteristics of the transmission medium,</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nature of the signals, the data rate, and related matters.</a:t>
            </a:r>
            <a:endParaRPr kumimoji="1" lang="en-US" sz="1200" kern="1200" dirty="0" smtClean="0">
              <a:solidFill>
                <a:schemeClr val="tx1"/>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00601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Times New Roman" pitchFamily="32" charset="0"/>
                <a:ea typeface="+mn-ea"/>
                <a:cs typeface="+mn-cs"/>
              </a:rPr>
              <a:t>Link-state routing is designed to overcome the drawbacks of distance-vector</a:t>
            </a:r>
          </a:p>
          <a:p>
            <a:r>
              <a:rPr lang="en-US" sz="1200" kern="1200" baseline="0" dirty="0" smtClean="0">
                <a:solidFill>
                  <a:schemeClr val="tx1"/>
                </a:solidFill>
                <a:latin typeface="Times New Roman" pitchFamily="32" charset="0"/>
                <a:ea typeface="+mn-ea"/>
                <a:cs typeface="+mn-cs"/>
              </a:rPr>
              <a:t>routing. When a router is initialized, it determines the link cost on each of its network</a:t>
            </a:r>
          </a:p>
          <a:p>
            <a:r>
              <a:rPr lang="en-US" sz="1200" kern="1200" baseline="0" dirty="0" smtClean="0">
                <a:solidFill>
                  <a:schemeClr val="tx1"/>
                </a:solidFill>
                <a:latin typeface="Times New Roman" pitchFamily="32" charset="0"/>
                <a:ea typeface="+mn-ea"/>
                <a:cs typeface="+mn-cs"/>
              </a:rPr>
              <a:t>interfaces. The router then advertises this set of link costs to all other routers in the</a:t>
            </a:r>
          </a:p>
          <a:p>
            <a:r>
              <a:rPr lang="en-US" sz="1200" kern="1200" baseline="0" dirty="0" smtClean="0">
                <a:solidFill>
                  <a:schemeClr val="tx1"/>
                </a:solidFill>
                <a:latin typeface="Times New Roman" pitchFamily="32" charset="0"/>
                <a:ea typeface="+mn-ea"/>
                <a:cs typeface="+mn-cs"/>
              </a:rPr>
              <a:t>internet topology, not just neighboring routers. From then on, the router monitors</a:t>
            </a:r>
          </a:p>
          <a:p>
            <a:r>
              <a:rPr lang="en-US" sz="1200" kern="1200" baseline="0" dirty="0" smtClean="0">
                <a:solidFill>
                  <a:schemeClr val="tx1"/>
                </a:solidFill>
                <a:latin typeface="Times New Roman" pitchFamily="32" charset="0"/>
                <a:ea typeface="+mn-ea"/>
                <a:cs typeface="+mn-cs"/>
              </a:rPr>
              <a:t>its link costs. Whenever there is a significant change (e.g., a link cost increases or</a:t>
            </a:r>
          </a:p>
          <a:p>
            <a:r>
              <a:rPr lang="en-US" sz="1200" kern="1200" baseline="0" dirty="0" smtClean="0">
                <a:solidFill>
                  <a:schemeClr val="tx1"/>
                </a:solidFill>
                <a:latin typeface="Times New Roman" pitchFamily="32" charset="0"/>
                <a:ea typeface="+mn-ea"/>
                <a:cs typeface="+mn-cs"/>
              </a:rPr>
              <a:t>decreases substantially, a new link is created, or an existing link becomes unavailable),</a:t>
            </a:r>
          </a:p>
          <a:p>
            <a:r>
              <a:rPr lang="en-US" sz="1200" kern="1200" baseline="0" dirty="0" smtClean="0">
                <a:solidFill>
                  <a:schemeClr val="tx1"/>
                </a:solidFill>
                <a:latin typeface="Times New Roman" pitchFamily="32" charset="0"/>
                <a:ea typeface="+mn-ea"/>
                <a:cs typeface="+mn-cs"/>
              </a:rPr>
              <a:t>the router again advertises its set of link costs to all other routers in the configuration.</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Because each router receives the link costs of all routers in the configuration,</a:t>
            </a:r>
          </a:p>
          <a:p>
            <a:r>
              <a:rPr lang="en-US" sz="1200" kern="1200" baseline="0" dirty="0" smtClean="0">
                <a:solidFill>
                  <a:schemeClr val="tx1"/>
                </a:solidFill>
                <a:latin typeface="Times New Roman" pitchFamily="32" charset="0"/>
                <a:ea typeface="+mn-ea"/>
                <a:cs typeface="+mn-cs"/>
              </a:rPr>
              <a:t>each router can construct the topology of the entire configuration and then calculate</a:t>
            </a:r>
          </a:p>
          <a:p>
            <a:r>
              <a:rPr lang="en-US" sz="1200" kern="1200" baseline="0" dirty="0" smtClean="0">
                <a:solidFill>
                  <a:schemeClr val="tx1"/>
                </a:solidFill>
                <a:latin typeface="Times New Roman" pitchFamily="32" charset="0"/>
                <a:ea typeface="+mn-ea"/>
                <a:cs typeface="+mn-cs"/>
              </a:rPr>
              <a:t>the shortest path to each destination network. Having done this, the router can construct</a:t>
            </a:r>
          </a:p>
          <a:p>
            <a:r>
              <a:rPr lang="en-US" sz="1200" kern="1200" baseline="0" dirty="0" smtClean="0">
                <a:solidFill>
                  <a:schemeClr val="tx1"/>
                </a:solidFill>
                <a:latin typeface="Times New Roman" pitchFamily="32" charset="0"/>
                <a:ea typeface="+mn-ea"/>
                <a:cs typeface="+mn-cs"/>
              </a:rPr>
              <a:t>its routing table, listing the first hop to each destination. Because the router</a:t>
            </a:r>
          </a:p>
          <a:p>
            <a:r>
              <a:rPr lang="en-US" sz="1200" kern="1200" baseline="0" dirty="0" smtClean="0">
                <a:solidFill>
                  <a:schemeClr val="tx1"/>
                </a:solidFill>
                <a:latin typeface="Times New Roman" pitchFamily="32" charset="0"/>
                <a:ea typeface="+mn-ea"/>
                <a:cs typeface="+mn-cs"/>
              </a:rPr>
              <a:t>has a representation of the entire network, it does not use a distributed version of</a:t>
            </a:r>
          </a:p>
          <a:p>
            <a:r>
              <a:rPr lang="en-US" sz="1200" kern="1200" baseline="0" dirty="0" smtClean="0">
                <a:solidFill>
                  <a:schemeClr val="tx1"/>
                </a:solidFill>
                <a:latin typeface="Times New Roman" pitchFamily="32" charset="0"/>
                <a:ea typeface="+mn-ea"/>
                <a:cs typeface="+mn-cs"/>
              </a:rPr>
              <a:t>a routing algorithm, as is done in distance-vector routing. Rather, the router can</a:t>
            </a:r>
          </a:p>
          <a:p>
            <a:r>
              <a:rPr lang="en-US" sz="1200" kern="1200" baseline="0" dirty="0" smtClean="0">
                <a:solidFill>
                  <a:schemeClr val="tx1"/>
                </a:solidFill>
                <a:latin typeface="Times New Roman" pitchFamily="32" charset="0"/>
                <a:ea typeface="+mn-ea"/>
                <a:cs typeface="+mn-cs"/>
              </a:rPr>
              <a:t>use any routing algorithm to determine the shortest paths. In practice, </a:t>
            </a:r>
            <a:r>
              <a:rPr lang="en-US" sz="1200" kern="1200" baseline="0" dirty="0" err="1" smtClean="0">
                <a:solidFill>
                  <a:schemeClr val="tx1"/>
                </a:solidFill>
                <a:latin typeface="Times New Roman" pitchFamily="32" charset="0"/>
                <a:ea typeface="+mn-ea"/>
                <a:cs typeface="+mn-cs"/>
              </a:rPr>
              <a:t>Dijkstra’s</a:t>
            </a:r>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algorithm is used. The OSPF protocol is an example of a routing protocol that uses</a:t>
            </a:r>
          </a:p>
          <a:p>
            <a:r>
              <a:rPr lang="en-US" sz="1200" kern="1200" baseline="0" dirty="0" smtClean="0">
                <a:solidFill>
                  <a:schemeClr val="tx1"/>
                </a:solidFill>
                <a:latin typeface="Times New Roman" pitchFamily="32" charset="0"/>
                <a:ea typeface="+mn-ea"/>
                <a:cs typeface="+mn-cs"/>
              </a:rPr>
              <a:t>link-state routing. The second-generation routing algorithm for ARPANET also</a:t>
            </a:r>
          </a:p>
          <a:p>
            <a:r>
              <a:rPr lang="en-US" sz="1200" kern="1200" baseline="0" dirty="0" smtClean="0">
                <a:solidFill>
                  <a:schemeClr val="tx1"/>
                </a:solidFill>
                <a:latin typeface="Times New Roman" pitchFamily="32" charset="0"/>
                <a:ea typeface="+mn-ea"/>
                <a:cs typeface="+mn-cs"/>
              </a:rPr>
              <a:t>uses this approach.</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Both link-state and distance-vector approaches have been used for interior</a:t>
            </a:r>
          </a:p>
          <a:p>
            <a:r>
              <a:rPr lang="en-US" sz="1200" kern="1200" baseline="0" dirty="0" smtClean="0">
                <a:solidFill>
                  <a:schemeClr val="tx1"/>
                </a:solidFill>
                <a:latin typeface="Times New Roman" pitchFamily="32" charset="0"/>
                <a:ea typeface="+mn-ea"/>
                <a:cs typeface="+mn-cs"/>
              </a:rPr>
              <a:t>router protocols. Neither approach is effective for an exterior router protocol.</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82</a:t>
            </a:fld>
            <a:endParaRPr lang="en-US" dirty="0"/>
          </a:p>
        </p:txBody>
      </p:sp>
    </p:spTree>
    <p:extLst>
      <p:ext uri="{BB962C8B-B14F-4D97-AF65-F5344CB8AC3E}">
        <p14:creationId xmlns:p14="http://schemas.microsoft.com/office/powerpoint/2010/main" val="6857043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32" charset="0"/>
                <a:ea typeface="+mn-ea"/>
                <a:cs typeface="+mn-cs"/>
              </a:rPr>
              <a:t> An alternative, known as path-vector routing , is to dispense with routing</a:t>
            </a:r>
          </a:p>
          <a:p>
            <a:r>
              <a:rPr lang="en-US" sz="1200" kern="1200" baseline="0" dirty="0" smtClean="0">
                <a:solidFill>
                  <a:schemeClr val="tx1"/>
                </a:solidFill>
                <a:latin typeface="Times New Roman" pitchFamily="32" charset="0"/>
                <a:ea typeface="+mn-ea"/>
                <a:cs typeface="+mn-cs"/>
              </a:rPr>
              <a:t>metrics and simply provide information about which networks can be reached</a:t>
            </a:r>
          </a:p>
          <a:p>
            <a:r>
              <a:rPr lang="en-US" sz="1200" kern="1200" baseline="0" dirty="0" smtClean="0">
                <a:solidFill>
                  <a:schemeClr val="tx1"/>
                </a:solidFill>
                <a:latin typeface="Times New Roman" pitchFamily="32" charset="0"/>
                <a:ea typeface="+mn-ea"/>
                <a:cs typeface="+mn-cs"/>
              </a:rPr>
              <a:t>by a given router and the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that must be crossed to get there. The approach</a:t>
            </a:r>
          </a:p>
          <a:p>
            <a:r>
              <a:rPr lang="en-US" sz="1200" kern="1200" baseline="0" dirty="0" smtClean="0">
                <a:solidFill>
                  <a:schemeClr val="tx1"/>
                </a:solidFill>
                <a:latin typeface="Times New Roman" pitchFamily="32" charset="0"/>
                <a:ea typeface="+mn-ea"/>
                <a:cs typeface="+mn-cs"/>
              </a:rPr>
              <a:t>differs from a distance-vector algorithm in two respects: First, the path-vector</a:t>
            </a:r>
          </a:p>
          <a:p>
            <a:r>
              <a:rPr lang="en-US" sz="1200" kern="1200" baseline="0" dirty="0" smtClean="0">
                <a:solidFill>
                  <a:schemeClr val="tx1"/>
                </a:solidFill>
                <a:latin typeface="Times New Roman" pitchFamily="32" charset="0"/>
                <a:ea typeface="+mn-ea"/>
                <a:cs typeface="+mn-cs"/>
              </a:rPr>
              <a:t>approach does not include a distance or cost estimate. Second, each block of</a:t>
            </a:r>
          </a:p>
          <a:p>
            <a:r>
              <a:rPr lang="en-US" sz="1200" kern="1200" baseline="0" dirty="0" smtClean="0">
                <a:solidFill>
                  <a:schemeClr val="tx1"/>
                </a:solidFill>
                <a:latin typeface="Times New Roman" pitchFamily="32" charset="0"/>
                <a:ea typeface="+mn-ea"/>
                <a:cs typeface="+mn-cs"/>
              </a:rPr>
              <a:t>routing information lists all of the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visited in order to reach the destination</a:t>
            </a:r>
          </a:p>
          <a:p>
            <a:r>
              <a:rPr lang="en-US" sz="1200" kern="1200" baseline="0" dirty="0" smtClean="0">
                <a:solidFill>
                  <a:schemeClr val="tx1"/>
                </a:solidFill>
                <a:latin typeface="Times New Roman" pitchFamily="32" charset="0"/>
                <a:ea typeface="+mn-ea"/>
                <a:cs typeface="+mn-cs"/>
              </a:rPr>
              <a:t>network by this route.</a:t>
            </a:r>
          </a:p>
          <a:p>
            <a:endParaRPr lang="en-US" sz="1200" kern="1200" baseline="0" dirty="0" smtClean="0">
              <a:solidFill>
                <a:schemeClr val="tx1"/>
              </a:solidFill>
              <a:latin typeface="Times New Roman" pitchFamily="32" charset="0"/>
              <a:ea typeface="+mn-ea"/>
              <a:cs typeface="+mn-cs"/>
            </a:endParaRPr>
          </a:p>
          <a:p>
            <a:r>
              <a:rPr lang="en-US" sz="1200" kern="1200" baseline="0" dirty="0" smtClean="0">
                <a:solidFill>
                  <a:schemeClr val="tx1"/>
                </a:solidFill>
                <a:latin typeface="Times New Roman" pitchFamily="32" charset="0"/>
                <a:ea typeface="+mn-ea"/>
                <a:cs typeface="+mn-cs"/>
              </a:rPr>
              <a:t>Because a path vector lists the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that a datagram must traverse if it follows</a:t>
            </a:r>
          </a:p>
          <a:p>
            <a:r>
              <a:rPr lang="en-US" sz="1200" kern="1200" baseline="0" dirty="0" smtClean="0">
                <a:solidFill>
                  <a:schemeClr val="tx1"/>
                </a:solidFill>
                <a:latin typeface="Times New Roman" pitchFamily="32" charset="0"/>
                <a:ea typeface="+mn-ea"/>
                <a:cs typeface="+mn-cs"/>
              </a:rPr>
              <a:t>this route, the path information enables a router to perform policy routing. That</a:t>
            </a:r>
          </a:p>
          <a:p>
            <a:r>
              <a:rPr lang="en-US" sz="1200" kern="1200" baseline="0" dirty="0" smtClean="0">
                <a:solidFill>
                  <a:schemeClr val="tx1"/>
                </a:solidFill>
                <a:latin typeface="Times New Roman" pitchFamily="32" charset="0"/>
                <a:ea typeface="+mn-ea"/>
                <a:cs typeface="+mn-cs"/>
              </a:rPr>
              <a:t>is, a router may decide to avoid a particular path in order to avoid transiting a particular</a:t>
            </a:r>
          </a:p>
          <a:p>
            <a:r>
              <a:rPr lang="en-US" sz="1200" kern="1200" baseline="0" dirty="0" smtClean="0">
                <a:solidFill>
                  <a:schemeClr val="tx1"/>
                </a:solidFill>
                <a:latin typeface="Times New Roman" pitchFamily="32" charset="0"/>
                <a:ea typeface="+mn-ea"/>
                <a:cs typeface="+mn-cs"/>
              </a:rPr>
              <a:t>AS. For example, information that is confidential may be limited to certain</a:t>
            </a:r>
          </a:p>
          <a:p>
            <a:r>
              <a:rPr lang="en-US" sz="1200" kern="1200" baseline="0" dirty="0" smtClean="0">
                <a:solidFill>
                  <a:schemeClr val="tx1"/>
                </a:solidFill>
                <a:latin typeface="Times New Roman" pitchFamily="32" charset="0"/>
                <a:ea typeface="+mn-ea"/>
                <a:cs typeface="+mn-cs"/>
              </a:rPr>
              <a:t>kinds of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 Or a router may have information about the performance or quality</a:t>
            </a:r>
          </a:p>
          <a:p>
            <a:r>
              <a:rPr lang="en-US" sz="1200" kern="1200" baseline="0" dirty="0" smtClean="0">
                <a:solidFill>
                  <a:schemeClr val="tx1"/>
                </a:solidFill>
                <a:latin typeface="Times New Roman" pitchFamily="32" charset="0"/>
                <a:ea typeface="+mn-ea"/>
                <a:cs typeface="+mn-cs"/>
              </a:rPr>
              <a:t>of the portion of the internet that is included in an AS that leads the router to avoid</a:t>
            </a:r>
          </a:p>
          <a:p>
            <a:r>
              <a:rPr lang="en-US" sz="1200" kern="1200" baseline="0" dirty="0" smtClean="0">
                <a:solidFill>
                  <a:schemeClr val="tx1"/>
                </a:solidFill>
                <a:latin typeface="Times New Roman" pitchFamily="32" charset="0"/>
                <a:ea typeface="+mn-ea"/>
                <a:cs typeface="+mn-cs"/>
              </a:rPr>
              <a:t>that AS. Examples of performance or quality metrics include link speed, capacity,</a:t>
            </a:r>
          </a:p>
          <a:p>
            <a:r>
              <a:rPr lang="en-US" sz="1200" kern="1200" baseline="0" dirty="0" smtClean="0">
                <a:solidFill>
                  <a:schemeClr val="tx1"/>
                </a:solidFill>
                <a:latin typeface="Times New Roman" pitchFamily="32" charset="0"/>
                <a:ea typeface="+mn-ea"/>
                <a:cs typeface="+mn-cs"/>
              </a:rPr>
              <a:t>tendency to become congested, and overall quality of operation. Another criterion</a:t>
            </a:r>
          </a:p>
          <a:p>
            <a:r>
              <a:rPr lang="en-US" sz="1200" kern="1200" baseline="0" dirty="0" smtClean="0">
                <a:solidFill>
                  <a:schemeClr val="tx1"/>
                </a:solidFill>
                <a:latin typeface="Times New Roman" pitchFamily="32" charset="0"/>
                <a:ea typeface="+mn-ea"/>
                <a:cs typeface="+mn-cs"/>
              </a:rPr>
              <a:t>that could be used is minimizing the number of transit </a:t>
            </a:r>
            <a:r>
              <a:rPr lang="en-US" sz="1200" kern="1200" baseline="0" dirty="0" err="1" smtClean="0">
                <a:solidFill>
                  <a:schemeClr val="tx1"/>
                </a:solidFill>
                <a:latin typeface="Times New Roman" pitchFamily="32" charset="0"/>
                <a:ea typeface="+mn-ea"/>
                <a:cs typeface="+mn-cs"/>
              </a:rPr>
              <a:t>ASs</a:t>
            </a:r>
            <a:r>
              <a:rPr lang="en-US" sz="1200" kern="1200" baseline="0" dirty="0" smtClean="0">
                <a:solidFill>
                  <a:schemeClr val="tx1"/>
                </a:solidFill>
                <a:latin typeface="Times New Roman" pitchFamily="32"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7A2075C8-E629-9847-866F-C03CF7C0D82F}" type="slidenum">
              <a:rPr lang="en-US" smtClean="0"/>
              <a:pPr/>
              <a:t>83</a:t>
            </a:fld>
            <a:endParaRPr lang="en-US" dirty="0"/>
          </a:p>
        </p:txBody>
      </p:sp>
    </p:spTree>
    <p:extLst>
      <p:ext uri="{BB962C8B-B14F-4D97-AF65-F5344CB8AC3E}">
        <p14:creationId xmlns:p14="http://schemas.microsoft.com/office/powerpoint/2010/main" val="3377480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Before looking at the Internet standards that deal with provision of quality of service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the Internet and private internetworks, it is useful to consider an overall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architectural framework that relates the various elements that go into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provision.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a framework has been developed by the Telecommunication Standardization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Sector of the International Telecommunication Union (ITU-T) as part of its Y series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Recommendations.  The Recommendation, Y.1291 (An Architectural Framework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Support of Quality of Service in Packet Networks ), gives a “big picture” overview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mechanisms and services that comprise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facility.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Y.1291 framework comprises a set of generic network mechanisms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controlling the network service response to a service request, which can be specific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 network element, or for signaling between network elements, or for controlling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administering traffic across a network. Figure 22.1 shows the relationship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among these elements, which are organized into three planes: data, control,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management.</a:t>
            </a:r>
            <a:endParaRPr lang="en-US" dirty="0"/>
          </a:p>
        </p:txBody>
      </p:sp>
      <p:sp>
        <p:nvSpPr>
          <p:cNvPr id="4" name="Slide Number Placeholder 3"/>
          <p:cNvSpPr>
            <a:spLocks noGrp="1"/>
          </p:cNvSpPr>
          <p:nvPr>
            <p:ph type="sldNum" sz="quarter" idx="10"/>
          </p:nvPr>
        </p:nvSpPr>
        <p:spPr/>
        <p:txBody>
          <a:bodyPr/>
          <a:lstStyle/>
          <a:p>
            <a:fld id="{F09CD098-791A-634B-8C6E-C640518D54F2}" type="slidenum">
              <a:rPr lang="en-US" smtClean="0"/>
              <a:pPr/>
              <a:t>84</a:t>
            </a:fld>
            <a:endParaRPr lang="en-US" dirty="0"/>
          </a:p>
        </p:txBody>
      </p:sp>
    </p:spTree>
    <p:extLst>
      <p:ext uri="{BB962C8B-B14F-4D97-AF65-F5344CB8AC3E}">
        <p14:creationId xmlns:p14="http://schemas.microsoft.com/office/powerpoint/2010/main" val="10448302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data plane includes those mechanisms that operate directly on flows of data.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briefly comment on each.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Queue management  algorithms manage the length of packet queues by dropping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 when necessary or appropriate. Active management of queues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concerned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primarily with congestion avoidance. In the early days of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queue management discipline was to drop any incoming packets when the queue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was full, referred to as the tail drop  technique. There are a number of drawbacks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tail drop, including [BRAD98]:</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There is no reaction to congestion until it is necessary to drop packets, whereas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more aggressive congestion avoidance technique would likely improve overall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performance.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Queues tend to be close to full, which causes an increase in packet delay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a network and which can result in a large batch of drop packets for</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bursty</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traffic, necessitating many packet retransmissions.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Tail drop may allow a single connection or a few flows to monopolize queue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space, preventing other connections from getting room in the queue.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One noteworthy example of queue management is random early detection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(RED). RED drops incoming packets probabilistically based on an estimated average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queue size. The probability for dropping increases as the estimated average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queue size grows. RED is described in Appendix 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Queueing and scheduling  algorithms, also referred to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queueing</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discipline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algorithms, determine which packet to send next and are used primarily to manage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allocation of transmission capacity among flows. Queueing discipline is discussed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Section 22.2</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Congestion avoidance  deals with means for keeping the load of the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under its capacity such that it can operate at an acceptable performance level, not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experiencing congestion collapse. Congestion avoidance is discussed in detail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Chapter 20.</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marking  encompasses two distinct functions. First, packets may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marked by edge nodes of a network to indicate some form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should receive. An example is the Differentiated Services (DS) field in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IPv4 and IPv6 packets (Figure 14.5) and the Traffic Class field in MPLS labels,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discussed in Chapter 23. Such markings may be used by intermediate nodes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provide differential treatment to incoming packets. Packet marking can also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used to mark packets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nonconformant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which may be dropped later if congestion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experienced.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classification  can be done on a packet or flow basis. All traffic assigned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 particular flow or other aggregate can then be treated similarly. The flow label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IPv6 header (Figure 14.5b) can be used for traffic classification.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policing , discussed in Chapter 20, deals with the determination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whether the traffic being presented is on a hop-by-hop basis compliant with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prenegotiated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policies or contracts.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Nonconformant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packets may be dropped,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delayed, or labeled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nonconformant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ITU-T Recommendation Y.1221 (Traffic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 and Congestion Control in IP-based Networks ) recommends the use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token bucket to characterize traffic for purposes of traffic policing.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shaping , also discussed in Chapter 20, deals with controlling the rate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volume of traffic entering and transiting the network on a per-flow basis.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entity responsible for traffic shaping buffers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nonconformant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packets until it brings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respective aggregate in compliance with the traffic. The resulted traffic thus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not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bursty</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as the original and is more predictable. Y.1221 recommends the use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leaky bucket and/or token bucket for traffic shaping.</a:t>
            </a:r>
            <a:endParaRPr lang="en-US" dirty="0"/>
          </a:p>
        </p:txBody>
      </p:sp>
      <p:sp>
        <p:nvSpPr>
          <p:cNvPr id="4" name="Slide Number Placeholder 3"/>
          <p:cNvSpPr>
            <a:spLocks noGrp="1"/>
          </p:cNvSpPr>
          <p:nvPr>
            <p:ph type="sldNum" sz="quarter" idx="10"/>
          </p:nvPr>
        </p:nvSpPr>
        <p:spPr/>
        <p:txBody>
          <a:bodyPr/>
          <a:lstStyle/>
          <a:p>
            <a:fld id="{F09CD098-791A-634B-8C6E-C640518D54F2}" type="slidenum">
              <a:rPr lang="en-US" smtClean="0"/>
              <a:pPr/>
              <a:t>85</a:t>
            </a:fld>
            <a:endParaRPr lang="en-US" dirty="0"/>
          </a:p>
        </p:txBody>
      </p:sp>
    </p:spTree>
    <p:extLst>
      <p:ext uri="{BB962C8B-B14F-4D97-AF65-F5344CB8AC3E}">
        <p14:creationId xmlns:p14="http://schemas.microsoft.com/office/powerpoint/2010/main" val="26106996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control plane is concerned with creating and managing the pathways through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user data flows. It includes admission control,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and resource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reservation.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Admission control  determines what user traffic may enter the network.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may be in part determined by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requirements of a data flow compared 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current resource commitment within the network. RSVP, described in Section 22.3,</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implements this form of admission control. But beyond balancing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requests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available capacity to determine whether to accept a request, there are other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considerations in admission control. Network managers and service providers must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able to monitor, control, and enforce use of network resources and services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based on policies derived from criteria such as the identity of users and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traffic/bandwidth requirements, security considerations, and time-of-day/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week. RFC 2753 (A Framework for Policy-based Admission Control ) discusses such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policy-related issues.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is a routing technique that determines a network path that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likely to accommodate the requested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of a flow. This contrasts with the philosophy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routing protocols described in Chapter 19, which generally are looking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a least-cost path through the network. RFC 2386 (A Framework for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-based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Routing in the Internet ) provides an overview of the issues involved in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is an area of ongoing study.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Resource reservation  is a mechanism that reserves network resources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demand for delivering desired network performance to a requesting flow.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resource reservation mechanism that has been implemented for the Internet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RSVP, described in Section 22.3.</a:t>
            </a:r>
            <a:endParaRPr lang="en-US" dirty="0"/>
          </a:p>
        </p:txBody>
      </p:sp>
      <p:sp>
        <p:nvSpPr>
          <p:cNvPr id="4" name="Slide Number Placeholder 3"/>
          <p:cNvSpPr>
            <a:spLocks noGrp="1"/>
          </p:cNvSpPr>
          <p:nvPr>
            <p:ph type="sldNum" sz="quarter" idx="10"/>
          </p:nvPr>
        </p:nvSpPr>
        <p:spPr/>
        <p:txBody>
          <a:bodyPr/>
          <a:lstStyle/>
          <a:p>
            <a:fld id="{F09CD098-791A-634B-8C6E-C640518D54F2}" type="slidenum">
              <a:rPr lang="en-US" smtClean="0"/>
              <a:pPr/>
              <a:t>86</a:t>
            </a:fld>
            <a:endParaRPr lang="en-US" dirty="0"/>
          </a:p>
        </p:txBody>
      </p:sp>
    </p:spTree>
    <p:extLst>
      <p:ext uri="{BB962C8B-B14F-4D97-AF65-F5344CB8AC3E}">
        <p14:creationId xmlns:p14="http://schemas.microsoft.com/office/powerpoint/2010/main" val="100835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management plane contains mechanisms that affect both control plane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plane mechanisms. The control plane deals with the operation, administration,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management aspects of the network. It includes service level agreement (SLA),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restoration, traffic metering and recording, and policy.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service level agreement (SLA)  typically represents the agreement between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customer and a provider of a service that specifies the level of availability, serviceability,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performance, operation, or other attributes of the service.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SLAs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are discussed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Section 22.5.</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metering and recording concerns monitoring the dynamic properties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a traffic stream using performance metrics such as data rate and packet loss rate.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It involves observing traffic characteristics at a given network point and collecting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storing the traffic information for analysis and further action. Depending on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conformance level, a meter can invoke necessary treatment (e.g., dropping or shaping)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the packet stream. Section 22.6 discusses the types of metrics that are used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function.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Traffic restoration refers to the network response to failures. This encompasses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number of protocol layers and techniques.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Policy is a category that refers to a set of rules for administering, managing,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controlling access to network resources. They can be specific to the needs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service provider or reflect the agreement between the customer and service provider,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may include reliability and availability requirements over a period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time and other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requirements.</a:t>
            </a:r>
            <a:endParaRPr lang="en-US" dirty="0"/>
          </a:p>
        </p:txBody>
      </p:sp>
      <p:sp>
        <p:nvSpPr>
          <p:cNvPr id="4" name="Slide Number Placeholder 3"/>
          <p:cNvSpPr>
            <a:spLocks noGrp="1"/>
          </p:cNvSpPr>
          <p:nvPr>
            <p:ph type="sldNum" sz="quarter" idx="10"/>
          </p:nvPr>
        </p:nvSpPr>
        <p:spPr/>
        <p:txBody>
          <a:bodyPr/>
          <a:lstStyle/>
          <a:p>
            <a:fld id="{F09CD098-791A-634B-8C6E-C640518D54F2}" type="slidenum">
              <a:rPr lang="en-US" smtClean="0"/>
              <a:pPr/>
              <a:t>87</a:t>
            </a:fld>
            <a:endParaRPr lang="en-US" dirty="0"/>
          </a:p>
        </p:txBody>
      </p:sp>
    </p:spTree>
    <p:extLst>
      <p:ext uri="{BB962C8B-B14F-4D97-AF65-F5344CB8AC3E}">
        <p14:creationId xmlns:p14="http://schemas.microsoft.com/office/powerpoint/2010/main" val="3086604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a:lnSpc>
                <a:spcPct val="80000"/>
              </a:lnSpc>
            </a:pPr>
            <a:r>
              <a:rPr lang="en-US" sz="700" dirty="0" smtClean="0"/>
              <a:t>Figure 22.9 </a:t>
            </a:r>
            <a:r>
              <a:rPr lang="en-US" sz="700" dirty="0"/>
              <a:t>illustrates the type of configuration envisioned in the DS documents. A DS domain consists of a set of contiguous routers; that is, it is possible to get from any router in the domain to any other router in the domain by a path that does not include routers outside the domain. Within a domain, the interpretation of DS codepoints is uniform, so that a uniform, consistent service is provided.</a:t>
            </a:r>
          </a:p>
          <a:p>
            <a:pPr>
              <a:lnSpc>
                <a:spcPct val="80000"/>
              </a:lnSpc>
            </a:pPr>
            <a:r>
              <a:rPr lang="en-US" sz="700" dirty="0" smtClean="0"/>
              <a:t>	</a:t>
            </a:r>
          </a:p>
          <a:p>
            <a:pPr>
              <a:lnSpc>
                <a:spcPct val="80000"/>
              </a:lnSpc>
            </a:pPr>
            <a:r>
              <a:rPr lang="en-US" sz="700" dirty="0" smtClean="0"/>
              <a:t>Routers </a:t>
            </a:r>
            <a:r>
              <a:rPr lang="en-US" sz="700" dirty="0"/>
              <a:t>in a DS domain are either boundary nodes or interior nodes. Typically, the interior nodes implement simple mechanisms for handling packets based on their DS codepoint values. This includes queuing discipline to give preferential treatment depending on codepoint value, and packet dropping rules to dictate which packets should be dropped first in the event of buffer saturation. The DS specifications refer to the forwarding treatment provided at a router as per-hop behavior (PHB). This PHB must be available at all routers, and typically PHB is the only part of DS implemented in interior routers.</a:t>
            </a:r>
          </a:p>
          <a:p>
            <a:pPr>
              <a:lnSpc>
                <a:spcPct val="80000"/>
              </a:lnSpc>
            </a:pPr>
            <a:r>
              <a:rPr lang="en-US" sz="700" dirty="0" smtClean="0"/>
              <a:t>	</a:t>
            </a:r>
          </a:p>
          <a:p>
            <a:pPr>
              <a:lnSpc>
                <a:spcPct val="80000"/>
              </a:lnSpc>
            </a:pPr>
            <a:r>
              <a:rPr lang="en-US" sz="700" dirty="0" smtClean="0"/>
              <a:t>The </a:t>
            </a:r>
            <a:r>
              <a:rPr lang="en-US" sz="700" dirty="0"/>
              <a:t>boundary nodes include PHB mechanisms but more sophisticated traffic conditioning mechanisms are also required to provide the desired service. Thus, interior routers have minimal functionality and minimal overhead in providing the DS service, while most of the complexity is in the boundary nodes. The boundary node function can also be provided by a host system attached to the domain, on behalf of the applications at that host system.</a:t>
            </a:r>
          </a:p>
          <a:p>
            <a:pPr>
              <a:lnSpc>
                <a:spcPct val="80000"/>
              </a:lnSpc>
            </a:pPr>
            <a:r>
              <a:rPr lang="en-US" sz="700" dirty="0" smtClean="0"/>
              <a:t>	</a:t>
            </a:r>
          </a:p>
          <a:p>
            <a:pPr>
              <a:lnSpc>
                <a:spcPct val="80000"/>
              </a:lnSpc>
            </a:pPr>
            <a:r>
              <a:rPr lang="en-US" sz="700" dirty="0" smtClean="0"/>
              <a:t>The </a:t>
            </a:r>
            <a:r>
              <a:rPr lang="en-US" sz="700" dirty="0"/>
              <a:t>traffic conditioning function consists of five elements:</a:t>
            </a:r>
          </a:p>
          <a:p>
            <a:pPr>
              <a:lnSpc>
                <a:spcPct val="80000"/>
              </a:lnSpc>
            </a:pPr>
            <a:r>
              <a:rPr lang="en-US" sz="700" dirty="0"/>
              <a:t> </a:t>
            </a:r>
          </a:p>
          <a:p>
            <a:pPr>
              <a:lnSpc>
                <a:spcPct val="80000"/>
              </a:lnSpc>
            </a:pPr>
            <a:r>
              <a:rPr lang="en-US" sz="700" b="1" dirty="0"/>
              <a:t>Classifier:</a:t>
            </a:r>
            <a:r>
              <a:rPr lang="en-US" sz="700" dirty="0"/>
              <a:t> Separates submitted packets into different classes. This is the foundation of providing differentiated services. A classifier may separate traffic only on the basis of the DS codepoint (behavior aggregate classifier) or based on multiple fields within the packet header or even the packet payload (multifield classifier).</a:t>
            </a:r>
            <a:endParaRPr lang="en-US" sz="700" dirty="0" smtClean="0"/>
          </a:p>
          <a:p>
            <a:pPr>
              <a:lnSpc>
                <a:spcPct val="80000"/>
              </a:lnSpc>
            </a:pPr>
            <a:endParaRPr lang="en-US" sz="700" b="1" dirty="0" smtClean="0"/>
          </a:p>
          <a:p>
            <a:pPr>
              <a:lnSpc>
                <a:spcPct val="80000"/>
              </a:lnSpc>
            </a:pPr>
            <a:r>
              <a:rPr lang="en-US" sz="700" b="1" dirty="0" smtClean="0"/>
              <a:t>Meter</a:t>
            </a:r>
            <a:r>
              <a:rPr lang="en-US" sz="700" b="1" dirty="0"/>
              <a:t>:</a:t>
            </a:r>
            <a:r>
              <a:rPr lang="en-US" sz="700" dirty="0"/>
              <a:t> Measures submitted traffic for conformance to a profile. The meter determines whether a given packet stream class is within or exceeds the service level guaranteed for that class. </a:t>
            </a:r>
            <a:endParaRPr lang="en-US" sz="700" dirty="0" smtClean="0"/>
          </a:p>
          <a:p>
            <a:pPr>
              <a:lnSpc>
                <a:spcPct val="80000"/>
              </a:lnSpc>
            </a:pPr>
            <a:endParaRPr lang="en-US" sz="700" b="1" dirty="0" smtClean="0"/>
          </a:p>
          <a:p>
            <a:pPr>
              <a:lnSpc>
                <a:spcPct val="80000"/>
              </a:lnSpc>
            </a:pPr>
            <a:r>
              <a:rPr lang="en-US" sz="700" b="1" dirty="0" smtClean="0"/>
              <a:t>Marker</a:t>
            </a:r>
            <a:r>
              <a:rPr lang="en-US" sz="700" b="1" dirty="0"/>
              <a:t>:</a:t>
            </a:r>
            <a:r>
              <a:rPr lang="en-US" sz="700" dirty="0"/>
              <a:t> Re-marks packets with a different codepoint as needed. This may be done for packets that exceed the profile; for example, if a given throughput is guaranteed for a particular service class, any packets in that class that exceed the throughput in some defined time interval may be re-marked for best effort handling. Also, re-marking may be required at the boundary between two DS domains. For example, if a given traffic class is to receive the highest supported priority, and this is a value of 3 in one domain and 7 in the next domain, then packets with a priority 3 value traversing the first domain are remarked as priority 7 when entering the second domain.</a:t>
            </a:r>
            <a:endParaRPr lang="en-US" sz="700" dirty="0" smtClean="0"/>
          </a:p>
          <a:p>
            <a:pPr>
              <a:lnSpc>
                <a:spcPct val="80000"/>
              </a:lnSpc>
            </a:pPr>
            <a:endParaRPr lang="en-US" sz="700" b="1" dirty="0" smtClean="0"/>
          </a:p>
          <a:p>
            <a:pPr>
              <a:lnSpc>
                <a:spcPct val="80000"/>
              </a:lnSpc>
            </a:pPr>
            <a:r>
              <a:rPr lang="en-US" sz="700" b="1" dirty="0" smtClean="0"/>
              <a:t>Shaper</a:t>
            </a:r>
            <a:r>
              <a:rPr lang="en-US" sz="700" b="1" dirty="0"/>
              <a:t>:</a:t>
            </a:r>
            <a:r>
              <a:rPr lang="en-US" sz="700" dirty="0"/>
              <a:t> Delays packets as necessary so that the packet stream in a given class does not exceed the traffic rate specified in the profile for that class.</a:t>
            </a:r>
            <a:endParaRPr lang="en-US" sz="700" dirty="0" smtClean="0"/>
          </a:p>
          <a:p>
            <a:pPr>
              <a:lnSpc>
                <a:spcPct val="80000"/>
              </a:lnSpc>
            </a:pPr>
            <a:endParaRPr lang="en-US" sz="700" b="1" dirty="0" smtClean="0"/>
          </a:p>
          <a:p>
            <a:pPr>
              <a:lnSpc>
                <a:spcPct val="80000"/>
              </a:lnSpc>
            </a:pPr>
            <a:r>
              <a:rPr lang="en-US" sz="700" b="1" dirty="0" smtClean="0"/>
              <a:t>Dropper</a:t>
            </a:r>
            <a:r>
              <a:rPr lang="en-US" sz="700" b="1" dirty="0"/>
              <a:t>:</a:t>
            </a:r>
            <a:r>
              <a:rPr lang="en-US" sz="700" dirty="0"/>
              <a:t> Drops packets when the rate of packets of a given class exceeds that specified in the profile for that class.</a:t>
            </a:r>
          </a:p>
          <a:p>
            <a:pPr>
              <a:lnSpc>
                <a:spcPct val="80000"/>
              </a:lnSpc>
            </a:pPr>
            <a:r>
              <a:rPr lang="en-US" sz="700" dirty="0"/>
              <a:t> </a:t>
            </a:r>
          </a:p>
          <a:p>
            <a:pPr>
              <a:lnSpc>
                <a:spcPct val="80000"/>
              </a:lnSpc>
            </a:pPr>
            <a:r>
              <a:rPr lang="en-US" sz="700" dirty="0"/>
              <a:t>	</a:t>
            </a:r>
          </a:p>
        </p:txBody>
      </p:sp>
      <p:sp>
        <p:nvSpPr>
          <p:cNvPr id="77828" name="Slide Number Placeholder 3"/>
          <p:cNvSpPr>
            <a:spLocks noGrp="1"/>
          </p:cNvSpPr>
          <p:nvPr>
            <p:ph type="sldNum" sz="quarter" idx="5"/>
          </p:nvPr>
        </p:nvSpPr>
        <p:spPr>
          <a:noFill/>
        </p:spPr>
        <p:txBody>
          <a:bodyPr/>
          <a:lstStyle/>
          <a:p>
            <a:fld id="{3A099C06-E3C1-2949-9DD2-8262E1990362}" type="slidenum">
              <a:rPr lang="en-US"/>
              <a:pPr/>
              <a:t>88</a:t>
            </a:fld>
            <a:endParaRPr lang="en-US" dirty="0"/>
          </a:p>
        </p:txBody>
      </p:sp>
    </p:spTree>
    <p:extLst>
      <p:ext uri="{BB962C8B-B14F-4D97-AF65-F5344CB8AC3E}">
        <p14:creationId xmlns:p14="http://schemas.microsoft.com/office/powerpoint/2010/main" val="2617823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dirty="0" smtClean="0"/>
              <a:t>Figure 22.10 </a:t>
            </a:r>
            <a:r>
              <a:rPr lang="en-US" dirty="0"/>
              <a:t>illustrates the relationship between the elements of traffic conditioning. After a flow is classified, its resource consumption must be measured. The metering function measures the volume of packets over a particular time interval to determine a flow's compliance with the traffic agreement. If the host is bursty, a simple data rate or packet rate may not be sufficient to capture the desired traffic characteristics. A token bucket scheme, such as that illustrated in Stallings DCC9e Figure </a:t>
            </a:r>
            <a:r>
              <a:rPr lang="en-US" dirty="0" smtClean="0"/>
              <a:t>20.7, </a:t>
            </a:r>
            <a:r>
              <a:rPr lang="en-US" dirty="0"/>
              <a:t>is an example of a way to define a traffic profile to take into account both packet rate and burstiness.</a:t>
            </a:r>
          </a:p>
          <a:p>
            <a:r>
              <a:rPr lang="en-US" dirty="0" smtClean="0"/>
              <a:t>	</a:t>
            </a:r>
          </a:p>
          <a:p>
            <a:r>
              <a:rPr lang="en-US" dirty="0" smtClean="0"/>
              <a:t>If </a:t>
            </a:r>
            <a:r>
              <a:rPr lang="en-US" dirty="0"/>
              <a:t>a traffic flow exceeds some profile, several approaches can be taken. Individual packets in excess of the profile may be re-marked for lower-quality handling and allowed to pass into the DS domain. A traffic shaper may absorb a burst of packets in a buffer and pace the packets over a longer period of time. A dropper may drop packets if the buffer used for pacing becomes saturated.</a:t>
            </a:r>
          </a:p>
          <a:p>
            <a:endParaRPr lang="en-US" dirty="0"/>
          </a:p>
          <a:p>
            <a:endParaRPr lang="en-US" dirty="0"/>
          </a:p>
        </p:txBody>
      </p:sp>
      <p:sp>
        <p:nvSpPr>
          <p:cNvPr id="78852" name="Slide Number Placeholder 3"/>
          <p:cNvSpPr>
            <a:spLocks noGrp="1"/>
          </p:cNvSpPr>
          <p:nvPr>
            <p:ph type="sldNum" sz="quarter" idx="5"/>
          </p:nvPr>
        </p:nvSpPr>
        <p:spPr>
          <a:noFill/>
        </p:spPr>
        <p:txBody>
          <a:bodyPr/>
          <a:lstStyle/>
          <a:p>
            <a:fld id="{5F7A091A-195C-174F-9745-C571F26B6BC3}" type="slidenum">
              <a:rPr lang="en-US"/>
              <a:pPr/>
              <a:t>89</a:t>
            </a:fld>
            <a:endParaRPr lang="en-US" dirty="0"/>
          </a:p>
        </p:txBody>
      </p:sp>
    </p:spTree>
    <p:extLst>
      <p:ext uri="{BB962C8B-B14F-4D97-AF65-F5344CB8AC3E}">
        <p14:creationId xmlns:p14="http://schemas.microsoft.com/office/powerpoint/2010/main" val="41758617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pPr>
              <a:lnSpc>
                <a:spcPct val="80000"/>
              </a:lnSpc>
            </a:pPr>
            <a:r>
              <a:rPr lang="en-US" sz="500" dirty="0"/>
              <a:t>In essence, MPLS is an efficient technique for forwarding and routing packets. MPLS was designed with IP networks in mind, but the technology can be used without IP to construct a network with any link-level protocol, including ATM and frame relay. In an ordinary packet-switching network packet switches must examine various fields within the packet heard to determine destination, route, quality of service (QoS), and any traffic management functions (such as discard or delay) that may be supported. Similarly, in an IP-based network, routers examine a number of fields in the IP header to determine these functions. In an MPLS network, a fixed-length label encapsulates an IP packet or a data link frame. The MPLS label contains all the information needed by an MPLS-enabled router to perform routing, delivery, QoS, and traffic management functions. Unlike IP, MPLS is connection oriented.</a:t>
            </a:r>
          </a:p>
          <a:p>
            <a:pPr>
              <a:lnSpc>
                <a:spcPct val="80000"/>
              </a:lnSpc>
            </a:pPr>
            <a:r>
              <a:rPr lang="en-US" sz="500" dirty="0"/>
              <a:t>	</a:t>
            </a:r>
          </a:p>
        </p:txBody>
      </p:sp>
      <p:sp>
        <p:nvSpPr>
          <p:cNvPr id="46084" name="Slide Number Placeholder 3"/>
          <p:cNvSpPr>
            <a:spLocks noGrp="1"/>
          </p:cNvSpPr>
          <p:nvPr>
            <p:ph type="sldNum" sz="quarter" idx="5"/>
          </p:nvPr>
        </p:nvSpPr>
        <p:spPr>
          <a:noFill/>
        </p:spPr>
        <p:txBody>
          <a:bodyPr/>
          <a:lstStyle/>
          <a:p>
            <a:fld id="{846AC73A-0C26-9B4C-B097-4C60829D97BD}" type="slidenum">
              <a:rPr lang="en-US"/>
              <a:pPr/>
              <a:t>90</a:t>
            </a:fld>
            <a:endParaRPr lang="en-US" dirty="0"/>
          </a:p>
        </p:txBody>
      </p:sp>
    </p:spTree>
    <p:extLst>
      <p:ext uri="{BB962C8B-B14F-4D97-AF65-F5344CB8AC3E}">
        <p14:creationId xmlns:p14="http://schemas.microsoft.com/office/powerpoint/2010/main" val="1952680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pPr>
              <a:lnSpc>
                <a:spcPct val="80000"/>
              </a:lnSpc>
            </a:pPr>
            <a:r>
              <a:rPr lang="en-US" sz="600" dirty="0"/>
              <a:t>The IETF MPLS working group is the lead organization in developing MPLS-related specifications and standards. A number other working groups deal with MPLS-related issues. Briefly, the objectives of these groups are:</a:t>
            </a:r>
          </a:p>
          <a:p>
            <a:pPr>
              <a:lnSpc>
                <a:spcPct val="80000"/>
              </a:lnSpc>
            </a:pPr>
            <a:r>
              <a:rPr lang="en-US" sz="600" dirty="0"/>
              <a:t> </a:t>
            </a:r>
          </a:p>
          <a:p>
            <a:pPr>
              <a:lnSpc>
                <a:spcPct val="80000"/>
              </a:lnSpc>
            </a:pPr>
            <a:r>
              <a:rPr lang="en-US" sz="600" b="1" dirty="0"/>
              <a:t>MPLS: </a:t>
            </a:r>
            <a:r>
              <a:rPr lang="en-US" sz="600" dirty="0"/>
              <a:t>Responsible for standardizing a base technology for using label switching and for the implementation of label-switched paths over various packet based link-level technologies, such as Packet-over-SONET, Frame Relay, ATM, and LAN technologies (e.g. all forms of Ethernet, Token Ring, etc.). This includes procedures and protocols for the distribution of labels between routers and encapsulation.</a:t>
            </a:r>
            <a:endParaRPr lang="en-US" sz="600" dirty="0" smtClean="0"/>
          </a:p>
          <a:p>
            <a:pPr>
              <a:lnSpc>
                <a:spcPct val="80000"/>
              </a:lnSpc>
            </a:pPr>
            <a:endParaRPr lang="en-US" sz="600" b="1" dirty="0" smtClean="0"/>
          </a:p>
          <a:p>
            <a:pPr>
              <a:lnSpc>
                <a:spcPct val="80000"/>
              </a:lnSpc>
            </a:pPr>
            <a:r>
              <a:rPr lang="en-US" sz="600" b="1" dirty="0" smtClean="0"/>
              <a:t>Common </a:t>
            </a:r>
            <a:r>
              <a:rPr lang="en-US" sz="600" b="1" dirty="0"/>
              <a:t>Control and Measurement Plane (CCAMP): </a:t>
            </a:r>
            <a:r>
              <a:rPr lang="en-US" sz="600" dirty="0"/>
              <a:t>responsible for defining a common control plane and a separate common measurement plane for physical path and core tunneling technologies of Internet and telecom service providers (ISPs and SPs), e.g. O-O and O-E-O optical switches, TDM Switches, Ethernet Switches, ATM and Frame Relay switches, IP encapsulation tunneling technologies, and MPLS.</a:t>
            </a:r>
            <a:endParaRPr lang="en-US" sz="600" dirty="0" smtClean="0"/>
          </a:p>
          <a:p>
            <a:pPr>
              <a:lnSpc>
                <a:spcPct val="80000"/>
              </a:lnSpc>
            </a:pPr>
            <a:endParaRPr lang="en-US" sz="600" b="1" dirty="0" smtClean="0"/>
          </a:p>
          <a:p>
            <a:pPr>
              <a:lnSpc>
                <a:spcPct val="80000"/>
              </a:lnSpc>
            </a:pPr>
            <a:r>
              <a:rPr lang="en-US" sz="600" b="1" dirty="0" smtClean="0"/>
              <a:t>Layer </a:t>
            </a:r>
            <a:r>
              <a:rPr lang="en-US" sz="600" b="1" dirty="0"/>
              <a:t>2 Virtual Private Networks (l2vpn): </a:t>
            </a:r>
            <a:r>
              <a:rPr lang="en-US" sz="600" dirty="0"/>
              <a:t>Responsible for defining and specifying a limited number of solutions for supporting provider-provisioned Layer-2 Virtual Private Networks (L2VPNs). The objective is to support link layer interfaces, such as ATM and Ethernet, for providing VPNs for an MPLS-enabled IP packet switched network.</a:t>
            </a:r>
            <a:endParaRPr lang="en-US" sz="600" dirty="0" smtClean="0"/>
          </a:p>
          <a:p>
            <a:pPr>
              <a:lnSpc>
                <a:spcPct val="80000"/>
              </a:lnSpc>
            </a:pPr>
            <a:endParaRPr lang="en-US" sz="600" b="1" dirty="0" smtClean="0"/>
          </a:p>
          <a:p>
            <a:pPr>
              <a:lnSpc>
                <a:spcPct val="80000"/>
              </a:lnSpc>
            </a:pPr>
            <a:r>
              <a:rPr lang="en-US" sz="600" b="1" dirty="0" smtClean="0"/>
              <a:t>Layer </a:t>
            </a:r>
            <a:r>
              <a:rPr lang="en-US" sz="600" b="1" dirty="0"/>
              <a:t>3 Virtual Private Networks (l3vpn): </a:t>
            </a:r>
            <a:r>
              <a:rPr lang="en-US" sz="600" dirty="0"/>
              <a:t>Responsible for defining and specifying a limited number of solutions for supporting provider-provisioned Layer-3 (routed) Virtual Private Networks (L3VPNs). Standardization includes supporting VPNs for end systems that have an IP interface over an MPLS-enabled IP packet switched network.</a:t>
            </a:r>
            <a:endParaRPr lang="en-US" sz="600" dirty="0" smtClean="0"/>
          </a:p>
          <a:p>
            <a:pPr>
              <a:lnSpc>
                <a:spcPct val="80000"/>
              </a:lnSpc>
            </a:pPr>
            <a:endParaRPr lang="en-US" sz="600" b="1" dirty="0" smtClean="0"/>
          </a:p>
          <a:p>
            <a:pPr>
              <a:lnSpc>
                <a:spcPct val="80000"/>
              </a:lnSpc>
            </a:pPr>
            <a:r>
              <a:rPr lang="en-US" sz="600" b="1" dirty="0" err="1" smtClean="0"/>
              <a:t>Pseudowire</a:t>
            </a:r>
            <a:r>
              <a:rPr lang="en-US" sz="600" b="1" dirty="0" smtClean="0"/>
              <a:t> </a:t>
            </a:r>
            <a:r>
              <a:rPr lang="en-US" sz="600" b="1" dirty="0"/>
              <a:t>Emulation Edge to Edge (pwe3):</a:t>
            </a:r>
            <a:r>
              <a:rPr lang="en-US" sz="600" dirty="0"/>
              <a:t> Responsible for specifying protocols for pseudowire emulation over an MPLS network. A pseudowire emulates a point-to-point or point-to-multipoint link, and provides a single service that is perceived by its user as an unshared link or circuit of the chosen service.</a:t>
            </a:r>
            <a:endParaRPr lang="en-US" sz="600" dirty="0" smtClean="0"/>
          </a:p>
          <a:p>
            <a:pPr>
              <a:lnSpc>
                <a:spcPct val="80000"/>
              </a:lnSpc>
            </a:pPr>
            <a:endParaRPr lang="en-US" sz="600" b="1" dirty="0" smtClean="0"/>
          </a:p>
          <a:p>
            <a:pPr>
              <a:lnSpc>
                <a:spcPct val="80000"/>
              </a:lnSpc>
            </a:pPr>
            <a:r>
              <a:rPr lang="en-US" sz="600" b="1" dirty="0" smtClean="0"/>
              <a:t>Path </a:t>
            </a:r>
            <a:r>
              <a:rPr lang="en-US" sz="600" b="1" dirty="0"/>
              <a:t>Computation Element (PCE):</a:t>
            </a:r>
            <a:r>
              <a:rPr lang="en-US" sz="600" dirty="0"/>
              <a:t> Focuses on the architecture and techniques for constraint-based path computation.</a:t>
            </a:r>
          </a:p>
          <a:p>
            <a:pPr>
              <a:lnSpc>
                <a:spcPct val="80000"/>
              </a:lnSpc>
            </a:pPr>
            <a:r>
              <a:rPr lang="en-US" sz="600" dirty="0"/>
              <a:t> </a:t>
            </a:r>
            <a:endParaRPr lang="en-US" sz="600" dirty="0" smtClean="0"/>
          </a:p>
          <a:p>
            <a:pPr>
              <a:lnSpc>
                <a:spcPct val="80000"/>
              </a:lnSpc>
            </a:pPr>
            <a:r>
              <a:rPr lang="en-US" sz="600" dirty="0" smtClean="0"/>
              <a:t>The </a:t>
            </a:r>
            <a:r>
              <a:rPr lang="en-US" sz="600" dirty="0"/>
              <a:t>magnitude of this effort suggests the importance, indeed the coming dominance, of MPLS. A 2009 survey found that 84% of companies are now using MPLS for their wide area networks [REED09]. MPLS is deployed in almost every major IP network. [MARS09] lists the following reasons for the dramatic growth in MPLS acceptance.</a:t>
            </a:r>
          </a:p>
          <a:p>
            <a:pPr>
              <a:lnSpc>
                <a:spcPct val="80000"/>
              </a:lnSpc>
            </a:pPr>
            <a:r>
              <a:rPr lang="en-US" sz="600" dirty="0"/>
              <a:t> </a:t>
            </a:r>
            <a:endParaRPr lang="en-US" sz="600" dirty="0" smtClean="0"/>
          </a:p>
          <a:p>
            <a:pPr>
              <a:lnSpc>
                <a:spcPct val="80000"/>
              </a:lnSpc>
            </a:pPr>
            <a:r>
              <a:rPr lang="en-US" sz="600" b="1" dirty="0" smtClean="0"/>
              <a:t>1.</a:t>
            </a:r>
            <a:r>
              <a:rPr lang="en-US" sz="600" b="1" baseline="0" dirty="0" smtClean="0"/>
              <a:t>  </a:t>
            </a:r>
            <a:r>
              <a:rPr lang="en-US" sz="600" dirty="0" smtClean="0"/>
              <a:t>MPLS </a:t>
            </a:r>
            <a:r>
              <a:rPr lang="en-US" sz="600" dirty="0"/>
              <a:t>embraced IP. In the early 1990s, the telecom industry was pinning their hopes on ATM as the network backbone technology of the future, and made substantial investment. But as Internet usage exploded, carriers needed to refocus their efforts. At the same time, IETF was looking for ways to make circuit-oriented ATM technology run over IP. The result was the MPLS effort, which was quickly adopted by ATM proponents.</a:t>
            </a:r>
            <a:endParaRPr lang="en-US" sz="600" dirty="0" smtClean="0"/>
          </a:p>
          <a:p>
            <a:pPr>
              <a:lnSpc>
                <a:spcPct val="80000"/>
              </a:lnSpc>
            </a:pPr>
            <a:endParaRPr lang="en-US" sz="600" dirty="0" smtClean="0"/>
          </a:p>
          <a:p>
            <a:pPr>
              <a:lnSpc>
                <a:spcPct val="80000"/>
              </a:lnSpc>
            </a:pPr>
            <a:r>
              <a:rPr lang="en-US" sz="600" b="1" dirty="0" smtClean="0"/>
              <a:t>2.</a:t>
            </a:r>
            <a:r>
              <a:rPr lang="en-US" sz="600" b="1" baseline="0" dirty="0" smtClean="0"/>
              <a:t>  </a:t>
            </a:r>
            <a:r>
              <a:rPr lang="en-US" sz="600" dirty="0" smtClean="0"/>
              <a:t>MPLS </a:t>
            </a:r>
            <a:r>
              <a:rPr lang="en-US" sz="600" dirty="0"/>
              <a:t>has built-in flexibility in several ways. MPLS separates out a control component, which enables various applications to directly manipulate label bindings, and a forwarding component, which uses a simple label-swapping paradigm. Also, MPLS allows labels to be stacked, enabling multiple control planes to act on a packet. </a:t>
            </a:r>
          </a:p>
          <a:p>
            <a:pPr>
              <a:lnSpc>
                <a:spcPct val="80000"/>
              </a:lnSpc>
            </a:pPr>
            <a:r>
              <a:rPr lang="en-US" sz="600" dirty="0" smtClean="0"/>
              <a:t>	</a:t>
            </a:r>
          </a:p>
          <a:p>
            <a:pPr marL="228600" indent="-228600">
              <a:lnSpc>
                <a:spcPct val="80000"/>
              </a:lnSpc>
              <a:buAutoNum type="arabicPeriod" startAt="3"/>
            </a:pPr>
            <a:r>
              <a:rPr lang="en-US" sz="600" dirty="0" smtClean="0"/>
              <a:t>MPLS </a:t>
            </a:r>
            <a:r>
              <a:rPr lang="en-US" sz="600" dirty="0"/>
              <a:t>is protocol neutral. MPLS is designed to work in a multiple protocol environment. This enables MPLS to work with ATM, frame relay, SONET, or Ethernet at the core.</a:t>
            </a:r>
            <a:endParaRPr lang="en-US" sz="600" dirty="0" smtClean="0"/>
          </a:p>
          <a:p>
            <a:pPr marL="228600" indent="-228600">
              <a:lnSpc>
                <a:spcPct val="80000"/>
              </a:lnSpc>
              <a:buAutoNum type="arabicPeriod" startAt="3"/>
            </a:pPr>
            <a:endParaRPr lang="en-US" sz="600" b="0" dirty="0" smtClean="0"/>
          </a:p>
          <a:p>
            <a:pPr marL="228600" indent="-228600">
              <a:lnSpc>
                <a:spcPct val="80000"/>
              </a:lnSpc>
              <a:buAutoNum type="arabicPeriod" startAt="3"/>
            </a:pPr>
            <a:r>
              <a:rPr lang="en-US" sz="600" dirty="0" smtClean="0"/>
              <a:t>MPLS </a:t>
            </a:r>
            <a:r>
              <a:rPr lang="en-US" sz="600" dirty="0"/>
              <a:t>is pragmatic. The architecture created only two new protocols: Label Distribution Protocol and Link Management Protocol. Everything else incorporates or adapts existing protocols.</a:t>
            </a:r>
          </a:p>
          <a:p>
            <a:pPr>
              <a:lnSpc>
                <a:spcPct val="80000"/>
              </a:lnSpc>
            </a:pPr>
            <a:r>
              <a:rPr lang="en-US" sz="600" dirty="0" smtClean="0"/>
              <a:t>	</a:t>
            </a:r>
          </a:p>
          <a:p>
            <a:pPr>
              <a:lnSpc>
                <a:spcPct val="80000"/>
              </a:lnSpc>
            </a:pPr>
            <a:r>
              <a:rPr lang="en-US" sz="600" b="1" dirty="0" smtClean="0"/>
              <a:t>5.</a:t>
            </a:r>
            <a:r>
              <a:rPr lang="en-US" sz="600" b="1" baseline="0" dirty="0" smtClean="0"/>
              <a:t>  </a:t>
            </a:r>
            <a:r>
              <a:rPr lang="en-US" sz="600" dirty="0" smtClean="0"/>
              <a:t>MPLS </a:t>
            </a:r>
            <a:r>
              <a:rPr lang="en-US" sz="600" dirty="0"/>
              <a:t>is adaptable. MPLS has evolved over time to support new applications and services, including layer 2 and layer 3 virtual private networks (VPNs), Ethernet services, and traffic engineering.</a:t>
            </a:r>
          </a:p>
          <a:p>
            <a:pPr>
              <a:lnSpc>
                <a:spcPct val="80000"/>
              </a:lnSpc>
            </a:pPr>
            <a:r>
              <a:rPr lang="en-US" sz="600" dirty="0" smtClean="0"/>
              <a:t>	</a:t>
            </a:r>
          </a:p>
          <a:p>
            <a:pPr>
              <a:lnSpc>
                <a:spcPct val="80000"/>
              </a:lnSpc>
            </a:pPr>
            <a:r>
              <a:rPr lang="en-US" sz="600" b="1" dirty="0" smtClean="0"/>
              <a:t>6.</a:t>
            </a:r>
            <a:r>
              <a:rPr lang="en-US" sz="600" b="1" baseline="0" dirty="0" smtClean="0"/>
              <a:t>  </a:t>
            </a:r>
            <a:r>
              <a:rPr lang="en-US" sz="600" dirty="0" smtClean="0"/>
              <a:t>MPLS </a:t>
            </a:r>
            <a:r>
              <a:rPr lang="en-US" sz="600" dirty="0"/>
              <a:t>supports metrics. MPLS allows carriers to collect a wide variety of statistics that can be used for network traffic trend analysis and planning. With MPLS, it’s possible to measure traffic volume, latency and delay between two routers. Carriers also can measure traffic between hubs, metropolitan areas, and regions.</a:t>
            </a:r>
          </a:p>
          <a:p>
            <a:pPr>
              <a:lnSpc>
                <a:spcPct val="80000"/>
              </a:lnSpc>
            </a:pPr>
            <a:r>
              <a:rPr lang="en-US" sz="600" dirty="0" smtClean="0"/>
              <a:t>	</a:t>
            </a:r>
          </a:p>
          <a:p>
            <a:pPr>
              <a:lnSpc>
                <a:spcPct val="80000"/>
              </a:lnSpc>
            </a:pPr>
            <a:r>
              <a:rPr lang="en-US" sz="600" b="1" dirty="0" smtClean="0"/>
              <a:t>7.</a:t>
            </a:r>
            <a:r>
              <a:rPr lang="en-US" sz="600" b="1" baseline="0" dirty="0" smtClean="0"/>
              <a:t>  </a:t>
            </a:r>
            <a:r>
              <a:rPr lang="en-US" sz="600" dirty="0" smtClean="0"/>
              <a:t>MPLS </a:t>
            </a:r>
            <a:r>
              <a:rPr lang="en-US" sz="600" dirty="0"/>
              <a:t>scales. For example, Verizon uses MPLS for several global networks including its public and private IP networks. Verizon’s Public IP network spans 410 points of presence on six continents and spans more than 150 countries.</a:t>
            </a:r>
          </a:p>
          <a:p>
            <a:pPr>
              <a:lnSpc>
                <a:spcPct val="80000"/>
              </a:lnSpc>
            </a:pPr>
            <a:r>
              <a:rPr lang="en-US" sz="600" dirty="0"/>
              <a:t> </a:t>
            </a:r>
            <a:endParaRPr lang="en-US" sz="600" dirty="0" smtClean="0"/>
          </a:p>
          <a:p>
            <a:pPr>
              <a:lnSpc>
                <a:spcPct val="80000"/>
              </a:lnSpc>
            </a:pPr>
            <a:r>
              <a:rPr lang="en-US" sz="600" dirty="0" smtClean="0"/>
              <a:t>It </a:t>
            </a:r>
            <a:r>
              <a:rPr lang="en-US" sz="600" dirty="0"/>
              <a:t>is clear that MPLS will permeate virtually all areas of networking. Hence the need for students to gain a basic understanding of its technology and protocols.</a:t>
            </a:r>
          </a:p>
          <a:p>
            <a:pPr>
              <a:lnSpc>
                <a:spcPct val="80000"/>
              </a:lnSpc>
            </a:pPr>
            <a:endParaRPr lang="en-US" sz="600" dirty="0"/>
          </a:p>
        </p:txBody>
      </p:sp>
      <p:sp>
        <p:nvSpPr>
          <p:cNvPr id="47108" name="Slide Number Placeholder 3"/>
          <p:cNvSpPr>
            <a:spLocks noGrp="1"/>
          </p:cNvSpPr>
          <p:nvPr>
            <p:ph type="sldNum" sz="quarter" idx="5"/>
          </p:nvPr>
        </p:nvSpPr>
        <p:spPr>
          <a:noFill/>
        </p:spPr>
        <p:txBody>
          <a:bodyPr/>
          <a:lstStyle/>
          <a:p>
            <a:fld id="{8048EE98-65D5-1547-AD40-EC71AF960242}" type="slidenum">
              <a:rPr lang="en-US"/>
              <a:pPr/>
              <a:t>91</a:t>
            </a:fld>
            <a:endParaRPr lang="en-US" dirty="0"/>
          </a:p>
        </p:txBody>
      </p:sp>
    </p:spTree>
    <p:extLst>
      <p:ext uri="{BB962C8B-B14F-4D97-AF65-F5344CB8AC3E}">
        <p14:creationId xmlns:p14="http://schemas.microsoft.com/office/powerpoint/2010/main" val="209619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D6D59FBC-63AB-494D-9194-34D9628E2B9C}" type="slidenum">
              <a:rPr lang="en-US">
                <a:ea typeface="ＭＳ Ｐゴシック" pitchFamily="-110" charset="-128"/>
                <a:cs typeface="ＭＳ Ｐゴシック" pitchFamily="-110" charset="-128"/>
              </a:rPr>
              <a:pPr/>
              <a:t>11</a:t>
            </a:fld>
            <a:endParaRPr lang="en-US" dirty="0">
              <a:ea typeface="ＭＳ Ｐゴシック" pitchFamily="-110" charset="-128"/>
              <a:cs typeface="ＭＳ Ｐゴシック" pitchFamily="-110"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network access/data link layer  is discussed in Section 2.2. This layer is concerned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access to and routing data across a network for two end systems attached</a:t>
            </a:r>
          </a:p>
          <a:p>
            <a:r>
              <a:rPr kumimoji="1"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same network. </a:t>
            </a:r>
            <a:endParaRPr lang="en-US" dirty="0"/>
          </a:p>
        </p:txBody>
      </p:sp>
    </p:spTree>
    <p:extLst>
      <p:ext uri="{BB962C8B-B14F-4D97-AF65-F5344CB8AC3E}">
        <p14:creationId xmlns:p14="http://schemas.microsoft.com/office/powerpoint/2010/main" val="4017440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dirty="0"/>
              <a:t>The roots of MPLS go back to a number of efforts in the mid-1990s to provide a comprehensive set of QoS and traffic engineering capabilities in IP-based networks. The first such effort to reach the marketplace was IP switching, developed by Ipsilon. To compete with this offering, numerous other companies announced their own products, notably Cisco Systems (tag switching), IBM (aggregate route-based IP switching), and Cascade (IP navigator). The goal of all these products was to improve the throughput and delay performance of IP, and all took the same basic approach: Use a standard routing protocol such as OSPF to define paths between endpoints and assign packets to these paths as they enter the network.</a:t>
            </a:r>
          </a:p>
          <a:p>
            <a:r>
              <a:rPr lang="en-US" dirty="0"/>
              <a:t>	In response to these proprietary initiatives, the IETF set up the MPLS working group in 1997 to develop a common, standardized approach. The working group issued its first set of Proposed Standards in 2001. The key specification is RFC 3031. MPLS reduces the amount of per-packet processing required at each router in an IP-based network, enhancing router performance even more. More significantly, MPLS provides significant new capabilities in four areas that have ensured its popularity: QoS support, traffic engineering, virtual private networks, and multiprotocol support. Before turning to the details of MPLS, we briefly examine each of these.</a:t>
            </a:r>
          </a:p>
          <a:p>
            <a:endParaRPr lang="en-US" dirty="0"/>
          </a:p>
        </p:txBody>
      </p:sp>
      <p:sp>
        <p:nvSpPr>
          <p:cNvPr id="48132" name="Slide Number Placeholder 3"/>
          <p:cNvSpPr>
            <a:spLocks noGrp="1"/>
          </p:cNvSpPr>
          <p:nvPr>
            <p:ph type="sldNum" sz="quarter" idx="5"/>
          </p:nvPr>
        </p:nvSpPr>
        <p:spPr>
          <a:noFill/>
        </p:spPr>
        <p:txBody>
          <a:bodyPr/>
          <a:lstStyle/>
          <a:p>
            <a:fld id="{39353B74-D96A-5D4B-B23F-49F01EB2BD22}" type="slidenum">
              <a:rPr lang="en-US"/>
              <a:pPr/>
              <a:t>92</a:t>
            </a:fld>
            <a:endParaRPr lang="en-US" dirty="0"/>
          </a:p>
        </p:txBody>
      </p:sp>
    </p:spTree>
    <p:extLst>
      <p:ext uri="{BB962C8B-B14F-4D97-AF65-F5344CB8AC3E}">
        <p14:creationId xmlns:p14="http://schemas.microsoft.com/office/powerpoint/2010/main" val="25260334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a:lnSpc>
                <a:spcPct val="90000"/>
              </a:lnSpc>
            </a:pPr>
            <a:r>
              <a:rPr lang="en-US" sz="1100" dirty="0" smtClean="0"/>
              <a:t>Network </a:t>
            </a:r>
            <a:r>
              <a:rPr lang="en-US" sz="1100" dirty="0"/>
              <a:t>managers and users require increasingly sophisticated QoS support for a number of reasons. [SIKE00] lists the following key requirements:</a:t>
            </a:r>
          </a:p>
          <a:p>
            <a:pPr>
              <a:lnSpc>
                <a:spcPct val="90000"/>
              </a:lnSpc>
            </a:pPr>
            <a:r>
              <a:rPr lang="en-US" sz="1100" dirty="0"/>
              <a:t> </a:t>
            </a:r>
          </a:p>
          <a:p>
            <a:pPr>
              <a:lnSpc>
                <a:spcPct val="90000"/>
              </a:lnSpc>
            </a:pPr>
            <a:r>
              <a:rPr lang="en-US" sz="1100" dirty="0"/>
              <a:t>Guarantee a fixed amount of capacity for specific applications, such as audio/video conference.</a:t>
            </a:r>
            <a:endParaRPr lang="en-US" sz="1100" dirty="0" smtClean="0"/>
          </a:p>
          <a:p>
            <a:pPr>
              <a:lnSpc>
                <a:spcPct val="90000"/>
              </a:lnSpc>
            </a:pPr>
            <a:endParaRPr lang="en-US" sz="1100" dirty="0" smtClean="0"/>
          </a:p>
          <a:p>
            <a:pPr>
              <a:lnSpc>
                <a:spcPct val="90000"/>
              </a:lnSpc>
            </a:pPr>
            <a:r>
              <a:rPr lang="en-US" sz="1100" dirty="0" smtClean="0"/>
              <a:t>Control </a:t>
            </a:r>
            <a:r>
              <a:rPr lang="en-US" sz="1100" dirty="0"/>
              <a:t>latency and jitter and ensure capacity for voice.</a:t>
            </a:r>
            <a:endParaRPr lang="en-US" sz="1100" dirty="0" smtClean="0"/>
          </a:p>
          <a:p>
            <a:pPr>
              <a:lnSpc>
                <a:spcPct val="90000"/>
              </a:lnSpc>
            </a:pPr>
            <a:endParaRPr lang="en-US" sz="1100" dirty="0" smtClean="0"/>
          </a:p>
          <a:p>
            <a:pPr>
              <a:lnSpc>
                <a:spcPct val="90000"/>
              </a:lnSpc>
            </a:pPr>
            <a:r>
              <a:rPr lang="en-US" sz="1100" dirty="0" smtClean="0"/>
              <a:t>Provide </a:t>
            </a:r>
            <a:r>
              <a:rPr lang="en-US" sz="1100" dirty="0"/>
              <a:t>very specific, guaranteed, and quantifiable service level agreements, or traffic contracts.</a:t>
            </a:r>
            <a:endParaRPr lang="en-US" sz="1100" dirty="0" smtClean="0"/>
          </a:p>
          <a:p>
            <a:pPr>
              <a:lnSpc>
                <a:spcPct val="90000"/>
              </a:lnSpc>
            </a:pPr>
            <a:endParaRPr lang="en-US" sz="1100" dirty="0" smtClean="0"/>
          </a:p>
          <a:p>
            <a:pPr>
              <a:lnSpc>
                <a:spcPct val="90000"/>
              </a:lnSpc>
            </a:pPr>
            <a:r>
              <a:rPr lang="en-US" sz="1100" dirty="0" smtClean="0"/>
              <a:t>Configure </a:t>
            </a:r>
            <a:r>
              <a:rPr lang="en-US" sz="1100" dirty="0"/>
              <a:t>varying degrees of QoS for multiple network customers.</a:t>
            </a:r>
          </a:p>
          <a:p>
            <a:pPr>
              <a:lnSpc>
                <a:spcPct val="90000"/>
              </a:lnSpc>
            </a:pPr>
            <a:r>
              <a:rPr lang="en-US" sz="1100" dirty="0"/>
              <a:t> </a:t>
            </a:r>
            <a:endParaRPr lang="en-US" sz="1100" dirty="0" smtClean="0"/>
          </a:p>
          <a:p>
            <a:pPr>
              <a:lnSpc>
                <a:spcPct val="90000"/>
              </a:lnSpc>
            </a:pPr>
            <a:r>
              <a:rPr lang="en-US" sz="1100" dirty="0" smtClean="0"/>
              <a:t>A </a:t>
            </a:r>
            <a:r>
              <a:rPr lang="en-US" sz="1100" dirty="0"/>
              <a:t>connectionless network, such as in IP-based internet, cannot provide truly firm QoS commitments. A differentiated service (DS) framework works in only a general way and upon aggregates of traffic from a number of sources. An IS framework, using RSVP, has some of the flavor of a connection-oriented approach but is nevertheless limited in terms of its flexibility and scalability. For services such as voice and video that require a network with high predictability, the DS and IS approaches, by themselves, may prove inadequate on a heavily loaded network. By contrast, a connection-oriented network, as we have seen, has powerful traffic management and QoS capabilities. MPLS imposes a connection-oriented framework on an IP-based internet and thus provides the foundation for sophisticated and reliable QoS traffic contracts.</a:t>
            </a:r>
          </a:p>
          <a:p>
            <a:pPr>
              <a:lnSpc>
                <a:spcPct val="90000"/>
              </a:lnSpc>
            </a:pPr>
            <a:r>
              <a:rPr lang="en-US" sz="1100" dirty="0"/>
              <a:t> </a:t>
            </a:r>
          </a:p>
          <a:p>
            <a:pPr>
              <a:lnSpc>
                <a:spcPct val="90000"/>
              </a:lnSpc>
            </a:pPr>
            <a:endParaRPr lang="en-US" sz="1100" dirty="0"/>
          </a:p>
        </p:txBody>
      </p:sp>
      <p:sp>
        <p:nvSpPr>
          <p:cNvPr id="49156" name="Slide Number Placeholder 3"/>
          <p:cNvSpPr>
            <a:spLocks noGrp="1"/>
          </p:cNvSpPr>
          <p:nvPr>
            <p:ph type="sldNum" sz="quarter" idx="5"/>
          </p:nvPr>
        </p:nvSpPr>
        <p:spPr>
          <a:noFill/>
        </p:spPr>
        <p:txBody>
          <a:bodyPr/>
          <a:lstStyle/>
          <a:p>
            <a:fld id="{06E418C5-C8F8-DB4D-BFFB-743C73673CD7}" type="slidenum">
              <a:rPr lang="en-US"/>
              <a:pPr/>
              <a:t>93</a:t>
            </a:fld>
            <a:endParaRPr lang="en-US" dirty="0"/>
          </a:p>
        </p:txBody>
      </p:sp>
    </p:spTree>
    <p:extLst>
      <p:ext uri="{BB962C8B-B14F-4D97-AF65-F5344CB8AC3E}">
        <p14:creationId xmlns:p14="http://schemas.microsoft.com/office/powerpoint/2010/main" val="31470695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sz="1100" dirty="0" smtClean="0"/>
              <a:t>MPLS </a:t>
            </a:r>
            <a:r>
              <a:rPr lang="en-US" sz="1100" dirty="0"/>
              <a:t>makes it easy to commit network resources in such a way as to balance the load in the face of a given demand and to commit to differential levels of support to meet various user traffic requirements. The ability to define routes dynamically, plan resource commitments on the basis of known demand, and optimize network utilization is referred to as </a:t>
            </a:r>
            <a:r>
              <a:rPr lang="en-US" sz="1100" b="1" dirty="0"/>
              <a:t>traffic engineering</a:t>
            </a:r>
            <a:r>
              <a:rPr lang="en-US" sz="1100" dirty="0"/>
              <a:t>. Prior to the advent of MPLS, the one networking technology that provided strong traffic engineering capabilities was ATM.</a:t>
            </a:r>
            <a:endParaRPr lang="en-US" sz="1100" dirty="0" smtClean="0"/>
          </a:p>
          <a:p>
            <a:endParaRPr lang="en-US" sz="1100" dirty="0" smtClean="0"/>
          </a:p>
          <a:p>
            <a:r>
              <a:rPr lang="en-US" sz="1100" dirty="0" smtClean="0"/>
              <a:t>With </a:t>
            </a:r>
            <a:r>
              <a:rPr lang="en-US" sz="1100" dirty="0"/>
              <a:t>the basic IP mechanism, there is a primitive form of automated traffic engineering. Specifically, routing protocols such as OSPF enable routers to dynamically change the route to a given destination on a packet-by-packet basis to try to balance load. But such dynamic routing reacts in a very simple manner to congestion and does not provide a way to support QoS. All traffic between two endpoints follows the same route, which may be changed when congestion occurs. MPLS, on the other hand, is aware of not just individual packets but flows of packets in which each flow has certain QoS requirements and a predictable traffic demand. With MPLS, it is possible to set up routes on the basis of these individual flows, with two different flows between the same endpoints perhaps following different routers. Further, when congestion threatens, MPLS paths can be rerouted intelligently. That is, instead of simply changing the route on a packet-by-packet basis, with MPLS, the routes are changed on a flow-by-flow basis, taking advantage of the known traffic demands of each flow. Effective use of traffic engineering can substantially increase usable network capacity.</a:t>
            </a:r>
          </a:p>
        </p:txBody>
      </p:sp>
      <p:sp>
        <p:nvSpPr>
          <p:cNvPr id="50180" name="Slide Number Placeholder 3"/>
          <p:cNvSpPr>
            <a:spLocks noGrp="1"/>
          </p:cNvSpPr>
          <p:nvPr>
            <p:ph type="sldNum" sz="quarter" idx="5"/>
          </p:nvPr>
        </p:nvSpPr>
        <p:spPr>
          <a:noFill/>
        </p:spPr>
        <p:txBody>
          <a:bodyPr/>
          <a:lstStyle/>
          <a:p>
            <a:fld id="{AA934403-AB28-FE45-AF54-A2B92EDEEB0D}" type="slidenum">
              <a:rPr lang="en-US"/>
              <a:pPr/>
              <a:t>94</a:t>
            </a:fld>
            <a:endParaRPr lang="en-US" dirty="0"/>
          </a:p>
        </p:txBody>
      </p:sp>
    </p:spTree>
    <p:extLst>
      <p:ext uri="{BB962C8B-B14F-4D97-AF65-F5344CB8AC3E}">
        <p14:creationId xmlns:p14="http://schemas.microsoft.com/office/powerpoint/2010/main" val="4065410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r>
              <a:rPr lang="en-US" sz="1100" dirty="0" smtClean="0"/>
              <a:t>MPLS </a:t>
            </a:r>
            <a:r>
              <a:rPr lang="en-US" sz="1100" dirty="0"/>
              <a:t>provides an efficient mechanism for supporting VPNs. With a VPN, the traffic of a given enterprise or group passes transparently through an internet in a way that effectively segregates that traffic from other packets on the internet, proving performance guarantees and security.</a:t>
            </a:r>
          </a:p>
          <a:p>
            <a:r>
              <a:rPr lang="en-US" sz="1100" dirty="0"/>
              <a:t> </a:t>
            </a:r>
            <a:endParaRPr lang="en-US" sz="1100" dirty="0" smtClean="0"/>
          </a:p>
          <a:p>
            <a:r>
              <a:rPr lang="en-US" sz="1100" dirty="0" smtClean="0"/>
              <a:t>MPLS </a:t>
            </a:r>
            <a:r>
              <a:rPr lang="en-US" sz="1100" dirty="0"/>
              <a:t>can be used on a number of networking technologies. Our focus in this chapter is on IP-based internets, and this is likely to be the principal area of use. MPLS is an enhancement to the way a connectionless IP-based internet is operated, requiring an upgrade to IP routers to support the MPLS features. MPLS-enabled routers can coexist with ordinary IP routers, facilitating the introduction of evolution to MPLS schemes. MPLS is also designed to work in ATM and frame relay networks. Again, MPLS-enabled ATM switches and MPLS-enabled frame relay switches can be configured to coexist with ordinary switches. Furthermore, MPLS can be used in a pure IP-based internet, a pure ATM network, a pure frame relay network, or an internet that includes two or even all three technologies. This universal nature of MPLS should appeal to users who currently have mixed network technologies and seek ways to optimize resources and expand QoS support.</a:t>
            </a:r>
          </a:p>
          <a:p>
            <a:r>
              <a:rPr lang="en-US" sz="1100" dirty="0" smtClean="0"/>
              <a:t>	</a:t>
            </a:r>
          </a:p>
          <a:p>
            <a:r>
              <a:rPr lang="en-US" sz="1100" dirty="0" smtClean="0"/>
              <a:t>For </a:t>
            </a:r>
            <a:r>
              <a:rPr lang="en-US" sz="1100" dirty="0"/>
              <a:t>the remainder of this discussion, we focus on the use of MPLS in IP-based internets, with brief comments about formatting issues for ATM and frame relay networks. </a:t>
            </a:r>
          </a:p>
        </p:txBody>
      </p:sp>
      <p:sp>
        <p:nvSpPr>
          <p:cNvPr id="51204" name="Slide Number Placeholder 3"/>
          <p:cNvSpPr>
            <a:spLocks noGrp="1"/>
          </p:cNvSpPr>
          <p:nvPr>
            <p:ph type="sldNum" sz="quarter" idx="5"/>
          </p:nvPr>
        </p:nvSpPr>
        <p:spPr>
          <a:noFill/>
        </p:spPr>
        <p:txBody>
          <a:bodyPr/>
          <a:lstStyle/>
          <a:p>
            <a:fld id="{7EC2336B-A202-3947-8EBF-4EB6E2FF99FB}" type="slidenum">
              <a:rPr lang="en-US"/>
              <a:pPr/>
              <a:t>95</a:t>
            </a:fld>
            <a:endParaRPr lang="en-US" dirty="0"/>
          </a:p>
        </p:txBody>
      </p:sp>
    </p:spTree>
    <p:extLst>
      <p:ext uri="{BB962C8B-B14F-4D97-AF65-F5344CB8AC3E}">
        <p14:creationId xmlns:p14="http://schemas.microsoft.com/office/powerpoint/2010/main" val="23738093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a:lnSpc>
                <a:spcPct val="80000"/>
              </a:lnSpc>
            </a:pPr>
            <a:r>
              <a:rPr lang="en-US" sz="900" dirty="0"/>
              <a:t>An MPLS network or internet consists of a set of nodes, called </a:t>
            </a:r>
            <a:r>
              <a:rPr lang="en-US" sz="900" b="1" dirty="0"/>
              <a:t>label switching routers</a:t>
            </a:r>
            <a:r>
              <a:rPr lang="en-US" sz="900" dirty="0"/>
              <a:t> (LSRs) capable of switching and routing packets on the basis of which a label has been appended to each packet. Labels define a flow of packets between two endpoints or, in the case of multicast, between a source endpoint and a multicast group of destination endpoints. For each distinct flow, called a </a:t>
            </a:r>
            <a:r>
              <a:rPr lang="en-US" sz="900" b="1" dirty="0"/>
              <a:t>forwarding equivalence class</a:t>
            </a:r>
            <a:r>
              <a:rPr lang="en-US" sz="900" dirty="0"/>
              <a:t> (FEC), a specific path through the network of LSRs is defined, called a </a:t>
            </a:r>
            <a:r>
              <a:rPr lang="en-US" sz="900" b="1" dirty="0"/>
              <a:t>label switched path</a:t>
            </a:r>
            <a:r>
              <a:rPr lang="en-US" sz="900" dirty="0"/>
              <a:t> (LSP). In essence, an FEC represents a group of packets that share the same transport requirements. All packets in an FEC receive the same treatment en route to the destination. These packets follow the same path and receive the same QoS treatment at each hop. In contrast to the forwarding in ordinary IP networks, the assignment of a particular packet to a particular FEC is done just once, when the packet enters the network of MPLS routers.</a:t>
            </a:r>
          </a:p>
          <a:p>
            <a:pPr>
              <a:lnSpc>
                <a:spcPct val="80000"/>
              </a:lnSpc>
            </a:pPr>
            <a:r>
              <a:rPr lang="en-US" sz="900" dirty="0" smtClean="0"/>
              <a:t>	</a:t>
            </a:r>
          </a:p>
          <a:p>
            <a:pPr>
              <a:lnSpc>
                <a:spcPct val="80000"/>
              </a:lnSpc>
            </a:pPr>
            <a:r>
              <a:rPr lang="en-US" sz="900" dirty="0" smtClean="0"/>
              <a:t>Thus</a:t>
            </a:r>
            <a:r>
              <a:rPr lang="en-US" sz="900" dirty="0"/>
              <a:t>, MPLS is a connection-oriented technology. Associated with each FEC is a traffic characterization that defines the QoS requirements for that flow. The LSRs need not examine or process the IP header but rather simply forward each packet based on its label value. Each LSR builds a table, called a </a:t>
            </a:r>
            <a:r>
              <a:rPr lang="en-US" sz="900" b="1" dirty="0"/>
              <a:t>label information base</a:t>
            </a:r>
            <a:r>
              <a:rPr lang="en-US" sz="900" dirty="0"/>
              <a:t> (LIB), to specify how a packet must be treated and forwarded. Thus, the forwarding process is simpler than with an IP router. </a:t>
            </a:r>
          </a:p>
          <a:p>
            <a:pPr>
              <a:lnSpc>
                <a:spcPct val="80000"/>
              </a:lnSpc>
            </a:pPr>
            <a:r>
              <a:rPr lang="en-US" sz="900" dirty="0"/>
              <a:t>	</a:t>
            </a:r>
          </a:p>
        </p:txBody>
      </p:sp>
      <p:sp>
        <p:nvSpPr>
          <p:cNvPr id="53252" name="Slide Number Placeholder 3"/>
          <p:cNvSpPr>
            <a:spLocks noGrp="1"/>
          </p:cNvSpPr>
          <p:nvPr>
            <p:ph type="sldNum" sz="quarter" idx="5"/>
          </p:nvPr>
        </p:nvSpPr>
        <p:spPr>
          <a:noFill/>
        </p:spPr>
        <p:txBody>
          <a:bodyPr/>
          <a:lstStyle/>
          <a:p>
            <a:fld id="{17A74E65-2604-8547-9440-31AF9C69477E}" type="slidenum">
              <a:rPr lang="en-US"/>
              <a:pPr/>
              <a:t>96</a:t>
            </a:fld>
            <a:endParaRPr lang="en-US" dirty="0"/>
          </a:p>
        </p:txBody>
      </p:sp>
    </p:spTree>
    <p:extLst>
      <p:ext uri="{BB962C8B-B14F-4D97-AF65-F5344CB8AC3E}">
        <p14:creationId xmlns:p14="http://schemas.microsoft.com/office/powerpoint/2010/main" val="2920573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r>
              <a:rPr lang="en-US" dirty="0"/>
              <a:t>Label assignment decisions (i.e., the assignment of a packet to a give FEC and hence a given LSP) may be based on the following criteria:</a:t>
            </a:r>
          </a:p>
          <a:p>
            <a:r>
              <a:rPr lang="en-US" dirty="0"/>
              <a:t> </a:t>
            </a:r>
          </a:p>
          <a:p>
            <a:r>
              <a:rPr lang="en-US" b="1" dirty="0"/>
              <a:t>Destination unicast routing:</a:t>
            </a:r>
            <a:r>
              <a:rPr lang="en-US" dirty="0"/>
              <a:t> in the absence of other criteria, packets flowing from one source to one destination may be assigned to the same FEC.</a:t>
            </a:r>
            <a:endParaRPr lang="en-US" dirty="0" smtClean="0"/>
          </a:p>
          <a:p>
            <a:endParaRPr lang="en-US" b="1" dirty="0" smtClean="0"/>
          </a:p>
          <a:p>
            <a:r>
              <a:rPr lang="en-US" b="1" dirty="0" smtClean="0"/>
              <a:t>Traffic </a:t>
            </a:r>
            <a:r>
              <a:rPr lang="en-US" b="1" dirty="0"/>
              <a:t>engineering:</a:t>
            </a:r>
            <a:r>
              <a:rPr lang="en-US" dirty="0"/>
              <a:t> packet flows may be split up or aggregated to accommodate traffic engineering requirements.</a:t>
            </a:r>
            <a:endParaRPr lang="en-US" dirty="0" smtClean="0"/>
          </a:p>
          <a:p>
            <a:endParaRPr lang="en-US" b="1" dirty="0" smtClean="0"/>
          </a:p>
          <a:p>
            <a:r>
              <a:rPr lang="en-US" b="1" dirty="0" smtClean="0"/>
              <a:t>Multicast</a:t>
            </a:r>
            <a:r>
              <a:rPr lang="en-US" b="1" dirty="0"/>
              <a:t>:</a:t>
            </a:r>
            <a:r>
              <a:rPr lang="en-US" dirty="0"/>
              <a:t> multicast routes through the network may be defined.</a:t>
            </a:r>
            <a:endParaRPr lang="en-US" dirty="0" smtClean="0"/>
          </a:p>
          <a:p>
            <a:endParaRPr lang="en-US" b="1" dirty="0" smtClean="0"/>
          </a:p>
          <a:p>
            <a:r>
              <a:rPr lang="en-US" b="1" dirty="0" smtClean="0"/>
              <a:t>Virtual </a:t>
            </a:r>
            <a:r>
              <a:rPr lang="en-US" b="1" dirty="0"/>
              <a:t>private network (VPN):</a:t>
            </a:r>
            <a:r>
              <a:rPr lang="en-US" dirty="0"/>
              <a:t> Traffic among end systems for a particular customer may be segregated from other traffic on a public MPLS network by means of a dedicated set of LSPs.</a:t>
            </a:r>
            <a:endParaRPr lang="en-US" dirty="0" smtClean="0"/>
          </a:p>
          <a:p>
            <a:endParaRPr lang="en-US" b="1" dirty="0" smtClean="0"/>
          </a:p>
          <a:p>
            <a:r>
              <a:rPr lang="en-US" b="1" dirty="0" err="1" smtClean="0"/>
              <a:t>QoS</a:t>
            </a:r>
            <a:r>
              <a:rPr lang="en-US" b="1" dirty="0"/>
              <a:t>:</a:t>
            </a:r>
            <a:r>
              <a:rPr lang="en-US" dirty="0"/>
              <a:t> Traffic may be assigned different FECs for different QoS requirements.</a:t>
            </a:r>
          </a:p>
          <a:p>
            <a:r>
              <a:rPr lang="en-US" dirty="0"/>
              <a:t>	</a:t>
            </a:r>
          </a:p>
          <a:p>
            <a:endParaRPr lang="en-US" dirty="0"/>
          </a:p>
        </p:txBody>
      </p:sp>
      <p:sp>
        <p:nvSpPr>
          <p:cNvPr id="54276" name="Slide Number Placeholder 3"/>
          <p:cNvSpPr>
            <a:spLocks noGrp="1"/>
          </p:cNvSpPr>
          <p:nvPr>
            <p:ph type="sldNum" sz="quarter" idx="5"/>
          </p:nvPr>
        </p:nvSpPr>
        <p:spPr>
          <a:noFill/>
        </p:spPr>
        <p:txBody>
          <a:bodyPr/>
          <a:lstStyle/>
          <a:p>
            <a:fld id="{C61FE563-7D92-754F-AFC0-FF8422FA9D54}" type="slidenum">
              <a:rPr lang="en-US"/>
              <a:pPr/>
              <a:t>97</a:t>
            </a:fld>
            <a:endParaRPr lang="en-US" dirty="0"/>
          </a:p>
        </p:txBody>
      </p:sp>
    </p:spTree>
    <p:extLst>
      <p:ext uri="{BB962C8B-B14F-4D97-AF65-F5344CB8AC3E}">
        <p14:creationId xmlns:p14="http://schemas.microsoft.com/office/powerpoint/2010/main" val="12223697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a:lnSpc>
                <a:spcPct val="80000"/>
              </a:lnSpc>
            </a:pPr>
            <a:r>
              <a:rPr lang="en-US" sz="600" dirty="0" smtClean="0"/>
              <a:t>Figure 23.1 </a:t>
            </a:r>
            <a:r>
              <a:rPr lang="en-US" sz="600" dirty="0"/>
              <a:t>depicts the operation of MPLS within a domain of MPLS-enabled routers. The following are key elements of the operation:</a:t>
            </a:r>
          </a:p>
          <a:p>
            <a:pPr>
              <a:lnSpc>
                <a:spcPct val="80000"/>
              </a:lnSpc>
            </a:pPr>
            <a:r>
              <a:rPr lang="en-US" sz="600" dirty="0"/>
              <a:t> </a:t>
            </a:r>
            <a:endParaRPr lang="en-US" sz="600" dirty="0" smtClean="0"/>
          </a:p>
          <a:p>
            <a:pPr>
              <a:lnSpc>
                <a:spcPct val="80000"/>
              </a:lnSpc>
            </a:pPr>
            <a:r>
              <a:rPr lang="en-US" sz="600" b="1" dirty="0" smtClean="0"/>
              <a:t>1.</a:t>
            </a:r>
            <a:r>
              <a:rPr lang="en-US" sz="600" b="1" baseline="0" dirty="0" smtClean="0"/>
              <a:t>  </a:t>
            </a:r>
            <a:r>
              <a:rPr lang="en-US" sz="600" dirty="0" smtClean="0"/>
              <a:t>Prior </a:t>
            </a:r>
            <a:r>
              <a:rPr lang="en-US" sz="600" dirty="0"/>
              <a:t>to the routing and delivery of packets in a given FEC, a path through the network, known as a </a:t>
            </a:r>
            <a:r>
              <a:rPr lang="en-US" sz="600" b="1" dirty="0"/>
              <a:t>label switched path</a:t>
            </a:r>
            <a:r>
              <a:rPr lang="en-US" sz="600" dirty="0"/>
              <a:t> (LSP), must be defined and the QoS parameters along that path must be established. The QoS parameters determine (1) how much resources to commit to the path, and (2) what queuing and discarding policy to establish at each LSR for packets in this FEC. To accomplish these tasks, two protocols are used to exchange the necessary information among routers:</a:t>
            </a:r>
          </a:p>
          <a:p>
            <a:pPr>
              <a:lnSpc>
                <a:spcPct val="80000"/>
              </a:lnSpc>
            </a:pPr>
            <a:r>
              <a:rPr lang="en-US" sz="600" dirty="0" smtClean="0"/>
              <a:t>	</a:t>
            </a:r>
          </a:p>
          <a:p>
            <a:pPr>
              <a:lnSpc>
                <a:spcPct val="80000"/>
              </a:lnSpc>
            </a:pPr>
            <a:r>
              <a:rPr lang="en-US" sz="600" b="1" dirty="0" smtClean="0"/>
              <a:t>(</a:t>
            </a:r>
            <a:r>
              <a:rPr lang="en-US" sz="600" b="1" dirty="0"/>
              <a:t>a</a:t>
            </a:r>
            <a:r>
              <a:rPr lang="en-US" sz="600" b="1" dirty="0" smtClean="0"/>
              <a:t>)</a:t>
            </a:r>
            <a:r>
              <a:rPr lang="en-US" sz="600" b="1" baseline="0" dirty="0" smtClean="0"/>
              <a:t>  </a:t>
            </a:r>
            <a:r>
              <a:rPr lang="en-US" sz="600" dirty="0" smtClean="0"/>
              <a:t>An </a:t>
            </a:r>
            <a:r>
              <a:rPr lang="en-US" sz="600" dirty="0"/>
              <a:t>interior routing protocol, such as OSPF, is used to exchange reachability and routing information.</a:t>
            </a:r>
            <a:endParaRPr lang="en-US" sz="600" dirty="0" smtClean="0"/>
          </a:p>
          <a:p>
            <a:pPr>
              <a:lnSpc>
                <a:spcPct val="80000"/>
              </a:lnSpc>
            </a:pPr>
            <a:endParaRPr lang="en-US" sz="600" dirty="0" smtClean="0"/>
          </a:p>
          <a:p>
            <a:pPr>
              <a:lnSpc>
                <a:spcPct val="80000"/>
              </a:lnSpc>
            </a:pPr>
            <a:r>
              <a:rPr lang="en-US" sz="600" b="1" dirty="0" smtClean="0"/>
              <a:t>(</a:t>
            </a:r>
            <a:r>
              <a:rPr lang="en-US" sz="600" b="1" dirty="0" err="1"/>
              <a:t>b</a:t>
            </a:r>
            <a:r>
              <a:rPr lang="en-US" sz="600" b="1" dirty="0" smtClean="0"/>
              <a:t>)</a:t>
            </a:r>
            <a:r>
              <a:rPr lang="en-US" sz="600" b="1" baseline="0" dirty="0" smtClean="0"/>
              <a:t>  </a:t>
            </a:r>
            <a:r>
              <a:rPr lang="en-US" sz="600" dirty="0" smtClean="0"/>
              <a:t>Labels </a:t>
            </a:r>
            <a:r>
              <a:rPr lang="en-US" sz="600" dirty="0"/>
              <a:t>must be assigned to the packets for a particular FEC. Because the use of globally unique labels would impose a management burden and limit the number of usable labels, labels have local significance only, as discussed subsequently. A network operator can specify explicit routes manually and assign the appropriate label values. Alternatively, a protocol is used to determine the route and establish label values between adjacent LSRs. Either of two protocols can be used for this purpose: the Label Distribution Protocol (LDP) or an enhanced version of RSVP. LDP is now considered the standard technique, with the RSVP approach deprecated.</a:t>
            </a:r>
          </a:p>
          <a:p>
            <a:pPr>
              <a:lnSpc>
                <a:spcPct val="80000"/>
              </a:lnSpc>
            </a:pPr>
            <a:r>
              <a:rPr lang="en-US" sz="600" b="1" dirty="0" smtClean="0"/>
              <a:t>	</a:t>
            </a:r>
          </a:p>
          <a:p>
            <a:pPr>
              <a:lnSpc>
                <a:spcPct val="80000"/>
              </a:lnSpc>
            </a:pPr>
            <a:r>
              <a:rPr lang="en-US" sz="600" b="1" dirty="0" smtClean="0"/>
              <a:t>2.</a:t>
            </a:r>
            <a:r>
              <a:rPr lang="en-US" sz="600" b="1" baseline="0" dirty="0" smtClean="0"/>
              <a:t>  </a:t>
            </a:r>
            <a:r>
              <a:rPr lang="en-US" sz="600" dirty="0" smtClean="0"/>
              <a:t>A </a:t>
            </a:r>
            <a:r>
              <a:rPr lang="en-US" sz="600" dirty="0"/>
              <a:t>packet enters an MPLS domain through an ingress edge LSR, where it is processed to determine which network-layer services it requires, defining its QoS. The LSR assigns this packet to a particular FEC, and therefore a particular LSP; appends the appropriate label to the packet; and forwards the packet. If no LSP yet exists for this FEC, the edge LSR must cooperate with the other LSRs in defining a new LSP.</a:t>
            </a:r>
          </a:p>
          <a:p>
            <a:pPr>
              <a:lnSpc>
                <a:spcPct val="80000"/>
              </a:lnSpc>
            </a:pPr>
            <a:r>
              <a:rPr lang="en-US" sz="600" dirty="0" smtClean="0"/>
              <a:t>	</a:t>
            </a:r>
          </a:p>
          <a:p>
            <a:pPr marL="228600" indent="-228600">
              <a:lnSpc>
                <a:spcPct val="80000"/>
              </a:lnSpc>
              <a:buAutoNum type="arabicPeriod" startAt="3"/>
            </a:pPr>
            <a:r>
              <a:rPr lang="en-US" sz="600" dirty="0" smtClean="0"/>
              <a:t>Within </a:t>
            </a:r>
            <a:r>
              <a:rPr lang="en-US" sz="600" dirty="0"/>
              <a:t>the MPLS domain, as each LSR receives a labeled packet, it</a:t>
            </a:r>
            <a:endParaRPr lang="en-US" sz="600" dirty="0" smtClean="0"/>
          </a:p>
          <a:p>
            <a:pPr marL="685800" lvl="1" indent="-228600">
              <a:lnSpc>
                <a:spcPct val="80000"/>
              </a:lnSpc>
              <a:buNone/>
            </a:pPr>
            <a:endParaRPr lang="en-US" sz="600" b="1" dirty="0" smtClean="0"/>
          </a:p>
          <a:p>
            <a:pPr marL="685800" lvl="1" indent="-228600">
              <a:lnSpc>
                <a:spcPct val="80000"/>
              </a:lnSpc>
              <a:buNone/>
            </a:pPr>
            <a:r>
              <a:rPr lang="en-US" sz="600" b="1" dirty="0" smtClean="0"/>
              <a:t>(</a:t>
            </a:r>
            <a:r>
              <a:rPr lang="en-US" sz="600" b="1" dirty="0"/>
              <a:t>a)	</a:t>
            </a:r>
            <a:r>
              <a:rPr lang="en-US" sz="600" dirty="0"/>
              <a:t>Removes the incoming label and attaches the appropriate outgoing label to the packet</a:t>
            </a:r>
          </a:p>
          <a:p>
            <a:pPr>
              <a:lnSpc>
                <a:spcPct val="80000"/>
              </a:lnSpc>
            </a:pPr>
            <a:r>
              <a:rPr lang="en-US" sz="600" dirty="0" smtClean="0"/>
              <a:t>	</a:t>
            </a:r>
          </a:p>
          <a:p>
            <a:pPr>
              <a:lnSpc>
                <a:spcPct val="80000"/>
              </a:lnSpc>
            </a:pPr>
            <a:r>
              <a:rPr lang="en-US" sz="600" b="1" dirty="0" smtClean="0"/>
              <a:t>           (</a:t>
            </a:r>
            <a:r>
              <a:rPr lang="en-US" sz="600" b="1" dirty="0" err="1"/>
              <a:t>b</a:t>
            </a:r>
            <a:r>
              <a:rPr lang="en-US" sz="600" b="1" dirty="0" smtClean="0"/>
              <a:t>)</a:t>
            </a:r>
            <a:r>
              <a:rPr lang="en-US" sz="600" b="1" baseline="0" dirty="0" smtClean="0"/>
              <a:t>  </a:t>
            </a:r>
            <a:r>
              <a:rPr lang="en-US" sz="600" dirty="0" smtClean="0"/>
              <a:t>Forwards </a:t>
            </a:r>
            <a:r>
              <a:rPr lang="en-US" sz="600" dirty="0"/>
              <a:t>the packet to the next LSR along the LSP</a:t>
            </a:r>
          </a:p>
          <a:p>
            <a:pPr>
              <a:lnSpc>
                <a:spcPct val="80000"/>
              </a:lnSpc>
            </a:pPr>
            <a:r>
              <a:rPr lang="en-US" sz="600" dirty="0" smtClean="0"/>
              <a:t>	</a:t>
            </a:r>
          </a:p>
          <a:p>
            <a:pPr>
              <a:lnSpc>
                <a:spcPct val="80000"/>
              </a:lnSpc>
            </a:pPr>
            <a:r>
              <a:rPr lang="en-US" sz="600" b="1" dirty="0" smtClean="0"/>
              <a:t>4.</a:t>
            </a:r>
            <a:r>
              <a:rPr lang="en-US" sz="600" b="1" baseline="0" dirty="0" smtClean="0"/>
              <a:t>  </a:t>
            </a:r>
            <a:r>
              <a:rPr lang="en-US" sz="600" dirty="0" smtClean="0"/>
              <a:t>The </a:t>
            </a:r>
            <a:r>
              <a:rPr lang="en-US" sz="600" dirty="0"/>
              <a:t>egress edge LSR strips the label, reads the IP packet header, and forwards the packet to its final destination.</a:t>
            </a:r>
          </a:p>
          <a:p>
            <a:pPr>
              <a:lnSpc>
                <a:spcPct val="80000"/>
              </a:lnSpc>
            </a:pPr>
            <a:r>
              <a:rPr lang="en-US" sz="600" dirty="0"/>
              <a:t> </a:t>
            </a:r>
            <a:endParaRPr lang="en-US" sz="600" dirty="0" smtClean="0"/>
          </a:p>
          <a:p>
            <a:pPr>
              <a:lnSpc>
                <a:spcPct val="80000"/>
              </a:lnSpc>
            </a:pPr>
            <a:r>
              <a:rPr lang="en-US" sz="600" dirty="0" smtClean="0"/>
              <a:t>Several </a:t>
            </a:r>
            <a:r>
              <a:rPr lang="en-US" sz="600" dirty="0"/>
              <a:t>key features of MLSP operation can be noted at this point:</a:t>
            </a:r>
          </a:p>
          <a:p>
            <a:pPr>
              <a:lnSpc>
                <a:spcPct val="80000"/>
              </a:lnSpc>
            </a:pPr>
            <a:r>
              <a:rPr lang="en-US" sz="600" dirty="0"/>
              <a:t> </a:t>
            </a:r>
            <a:endParaRPr lang="en-US" sz="600" dirty="0" smtClean="0"/>
          </a:p>
          <a:p>
            <a:pPr>
              <a:lnSpc>
                <a:spcPct val="80000"/>
              </a:lnSpc>
            </a:pPr>
            <a:r>
              <a:rPr lang="en-US" sz="600" b="1" dirty="0" smtClean="0"/>
              <a:t>1.</a:t>
            </a:r>
            <a:r>
              <a:rPr lang="en-US" sz="600" b="0" baseline="0" dirty="0" smtClean="0"/>
              <a:t>  </a:t>
            </a:r>
            <a:r>
              <a:rPr lang="en-US" sz="600" dirty="0" smtClean="0"/>
              <a:t>An </a:t>
            </a:r>
            <a:r>
              <a:rPr lang="en-US" sz="600" dirty="0"/>
              <a:t>MPLS domain consists of a contiguous, or connected, set of MPLS-enabled routers. Traffic can enter or exit the domain from an endpoint on a directly connected network, as shown in the upper-right corner of Figure 21.1. Traffic may also arrive from an ordinary router that connects to a portion of the internet not using MPLS, as shown in the upper-left corner of Figure 21.1.</a:t>
            </a:r>
          </a:p>
          <a:p>
            <a:pPr>
              <a:lnSpc>
                <a:spcPct val="80000"/>
              </a:lnSpc>
            </a:pPr>
            <a:r>
              <a:rPr lang="en-US" sz="600" dirty="0" smtClean="0"/>
              <a:t>	</a:t>
            </a:r>
          </a:p>
          <a:p>
            <a:pPr>
              <a:lnSpc>
                <a:spcPct val="80000"/>
              </a:lnSpc>
            </a:pPr>
            <a:r>
              <a:rPr lang="en-US" sz="600" b="1" dirty="0" smtClean="0"/>
              <a:t>2.</a:t>
            </a:r>
            <a:r>
              <a:rPr lang="en-US" sz="600" b="1" baseline="0" dirty="0" smtClean="0"/>
              <a:t>  </a:t>
            </a:r>
            <a:r>
              <a:rPr lang="en-US" sz="600" dirty="0" smtClean="0"/>
              <a:t>The </a:t>
            </a:r>
            <a:r>
              <a:rPr lang="en-US" sz="600" dirty="0"/>
              <a:t>FEC for a packet can be determined by one or more of a number of parameters, as specified by the network manager. Among the possible parameters:</a:t>
            </a:r>
          </a:p>
          <a:p>
            <a:pPr>
              <a:lnSpc>
                <a:spcPct val="80000"/>
              </a:lnSpc>
            </a:pPr>
            <a:r>
              <a:rPr lang="en-US" sz="600" dirty="0" smtClean="0"/>
              <a:t>	</a:t>
            </a:r>
          </a:p>
          <a:p>
            <a:pPr>
              <a:lnSpc>
                <a:spcPct val="80000"/>
              </a:lnSpc>
            </a:pPr>
            <a:r>
              <a:rPr lang="en-US" sz="600" dirty="0" smtClean="0"/>
              <a:t>—</a:t>
            </a:r>
            <a:r>
              <a:rPr lang="en-US" sz="600" dirty="0"/>
              <a:t>Source and/or destination IP addresses or IP network addresses</a:t>
            </a:r>
            <a:endParaRPr lang="en-US" sz="600" dirty="0" smtClean="0"/>
          </a:p>
          <a:p>
            <a:pPr>
              <a:lnSpc>
                <a:spcPct val="80000"/>
              </a:lnSpc>
            </a:pPr>
            <a:endParaRPr lang="en-US" sz="600" dirty="0" smtClean="0"/>
          </a:p>
          <a:p>
            <a:pPr>
              <a:lnSpc>
                <a:spcPct val="80000"/>
              </a:lnSpc>
            </a:pPr>
            <a:r>
              <a:rPr lang="en-US" sz="600" dirty="0" smtClean="0"/>
              <a:t>	</a:t>
            </a:r>
            <a:r>
              <a:rPr lang="en-US" sz="600" dirty="0"/>
              <a:t>—Source and/or destination port numbers</a:t>
            </a:r>
            <a:endParaRPr lang="en-US" sz="600" dirty="0" smtClean="0"/>
          </a:p>
          <a:p>
            <a:pPr>
              <a:lnSpc>
                <a:spcPct val="80000"/>
              </a:lnSpc>
            </a:pPr>
            <a:endParaRPr lang="en-US" sz="600" dirty="0" smtClean="0"/>
          </a:p>
          <a:p>
            <a:pPr>
              <a:lnSpc>
                <a:spcPct val="80000"/>
              </a:lnSpc>
            </a:pPr>
            <a:r>
              <a:rPr lang="en-US" sz="600" dirty="0" smtClean="0"/>
              <a:t>	</a:t>
            </a:r>
            <a:r>
              <a:rPr lang="en-US" sz="600" dirty="0"/>
              <a:t>—IP protocol ID</a:t>
            </a:r>
            <a:endParaRPr lang="en-US" sz="600" dirty="0" smtClean="0"/>
          </a:p>
          <a:p>
            <a:pPr>
              <a:lnSpc>
                <a:spcPct val="80000"/>
              </a:lnSpc>
            </a:pPr>
            <a:endParaRPr lang="en-US" sz="600" dirty="0" smtClean="0"/>
          </a:p>
          <a:p>
            <a:pPr>
              <a:lnSpc>
                <a:spcPct val="80000"/>
              </a:lnSpc>
            </a:pPr>
            <a:r>
              <a:rPr lang="en-US" sz="600" dirty="0" smtClean="0"/>
              <a:t>	</a:t>
            </a:r>
            <a:r>
              <a:rPr lang="en-US" sz="600" dirty="0"/>
              <a:t>—Differentiated services </a:t>
            </a:r>
            <a:r>
              <a:rPr lang="en-US" sz="600" dirty="0" err="1"/>
              <a:t>codepoint</a:t>
            </a:r>
            <a:endParaRPr lang="en-US" sz="600" dirty="0" smtClean="0"/>
          </a:p>
          <a:p>
            <a:pPr>
              <a:lnSpc>
                <a:spcPct val="80000"/>
              </a:lnSpc>
            </a:pPr>
            <a:endParaRPr lang="en-US" sz="600" dirty="0" smtClean="0"/>
          </a:p>
          <a:p>
            <a:pPr>
              <a:lnSpc>
                <a:spcPct val="80000"/>
              </a:lnSpc>
            </a:pPr>
            <a:r>
              <a:rPr lang="en-US" sz="600" dirty="0" smtClean="0"/>
              <a:t>	</a:t>
            </a:r>
            <a:r>
              <a:rPr lang="en-US" sz="600" dirty="0"/>
              <a:t>—IPv6 flow </a:t>
            </a:r>
            <a:r>
              <a:rPr lang="en-US" sz="600" dirty="0" smtClean="0"/>
              <a:t>label</a:t>
            </a:r>
          </a:p>
          <a:p>
            <a:pPr>
              <a:lnSpc>
                <a:spcPct val="80000"/>
              </a:lnSpc>
            </a:pPr>
            <a:r>
              <a:rPr lang="en-US" sz="600" dirty="0" smtClean="0"/>
              <a:t>	</a:t>
            </a:r>
          </a:p>
          <a:p>
            <a:pPr>
              <a:lnSpc>
                <a:spcPct val="80000"/>
              </a:lnSpc>
            </a:pPr>
            <a:r>
              <a:rPr lang="en-US" sz="600" b="1" dirty="0" smtClean="0"/>
              <a:t>3.</a:t>
            </a:r>
            <a:r>
              <a:rPr lang="en-US" sz="600" b="1" baseline="0" dirty="0" smtClean="0"/>
              <a:t>  </a:t>
            </a:r>
            <a:r>
              <a:rPr lang="en-US" sz="600" dirty="0" smtClean="0"/>
              <a:t>Forwarding </a:t>
            </a:r>
            <a:r>
              <a:rPr lang="en-US" sz="600" dirty="0"/>
              <a:t>is achieved by doing a simple lookup in a predefined table that maps label values to next hop addresses. There is no need to examine or process the IP header or to make a routing decision based on destination IP address. This not only makes it possible to separate types of traffic, such as best effort traffic from mission-critical traffic, it also renders an MPLS solution highly scalable. MPLS decouples packet forwarding from IP header information because it uses different mechanisms to assign labels. Labels have local significance only; therefore, it’s nearly impossible to run out of labels. This characteristic is essential to implementing advanced IP services such as QoS, VPNs, and traffic engineering</a:t>
            </a:r>
          </a:p>
          <a:p>
            <a:pPr>
              <a:lnSpc>
                <a:spcPct val="80000"/>
              </a:lnSpc>
            </a:pPr>
            <a:r>
              <a:rPr lang="en-US" sz="600" dirty="0" smtClean="0"/>
              <a:t>	</a:t>
            </a:r>
          </a:p>
          <a:p>
            <a:pPr>
              <a:lnSpc>
                <a:spcPct val="80000"/>
              </a:lnSpc>
            </a:pPr>
            <a:r>
              <a:rPr lang="en-US" sz="600" b="1" dirty="0" smtClean="0"/>
              <a:t>4.</a:t>
            </a:r>
            <a:r>
              <a:rPr lang="en-US" sz="600" b="1" baseline="0" dirty="0" smtClean="0"/>
              <a:t>  </a:t>
            </a:r>
            <a:r>
              <a:rPr lang="en-US" sz="600" dirty="0" smtClean="0"/>
              <a:t>A </a:t>
            </a:r>
            <a:r>
              <a:rPr lang="en-US" sz="600" dirty="0"/>
              <a:t>particular per-hop behavior (PHB) can be defined at an LSR for a given FEC. The PHB defines the queuing priority of the packets for this FEC and the discard policy.</a:t>
            </a:r>
          </a:p>
          <a:p>
            <a:pPr>
              <a:lnSpc>
                <a:spcPct val="80000"/>
              </a:lnSpc>
            </a:pPr>
            <a:r>
              <a:rPr lang="en-US" sz="600" dirty="0" smtClean="0"/>
              <a:t>	</a:t>
            </a:r>
          </a:p>
          <a:p>
            <a:pPr>
              <a:lnSpc>
                <a:spcPct val="80000"/>
              </a:lnSpc>
            </a:pPr>
            <a:r>
              <a:rPr lang="en-US" sz="600" b="1" dirty="0" smtClean="0"/>
              <a:t>5.</a:t>
            </a:r>
            <a:r>
              <a:rPr lang="en-US" sz="600" b="1" baseline="0" dirty="0" smtClean="0"/>
              <a:t>  </a:t>
            </a:r>
            <a:r>
              <a:rPr lang="en-US" sz="600" dirty="0" smtClean="0"/>
              <a:t>Packets </a:t>
            </a:r>
            <a:r>
              <a:rPr lang="en-US" sz="600" dirty="0"/>
              <a:t>sent between the same endpoints may belong to different FECs. Thus, they will be labeled differently, will experience different PHB at each LSR, and may follow different paths through the network.</a:t>
            </a:r>
          </a:p>
          <a:p>
            <a:pPr>
              <a:lnSpc>
                <a:spcPct val="80000"/>
              </a:lnSpc>
            </a:pPr>
            <a:endParaRPr lang="en-US" sz="600" dirty="0"/>
          </a:p>
        </p:txBody>
      </p:sp>
      <p:sp>
        <p:nvSpPr>
          <p:cNvPr id="55300" name="Slide Number Placeholder 3"/>
          <p:cNvSpPr>
            <a:spLocks noGrp="1"/>
          </p:cNvSpPr>
          <p:nvPr>
            <p:ph type="sldNum" sz="quarter" idx="5"/>
          </p:nvPr>
        </p:nvSpPr>
        <p:spPr>
          <a:noFill/>
        </p:spPr>
        <p:txBody>
          <a:bodyPr/>
          <a:lstStyle/>
          <a:p>
            <a:fld id="{A2043734-EB38-F941-BBE0-F852C1966FB7}" type="slidenum">
              <a:rPr lang="en-US"/>
              <a:pPr/>
              <a:t>98</a:t>
            </a:fld>
            <a:endParaRPr lang="en-US" dirty="0"/>
          </a:p>
        </p:txBody>
      </p:sp>
    </p:spTree>
    <p:extLst>
      <p:ext uri="{BB962C8B-B14F-4D97-AF65-F5344CB8AC3E}">
        <p14:creationId xmlns:p14="http://schemas.microsoft.com/office/powerpoint/2010/main" val="16655788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a:lnSpc>
                <a:spcPct val="80000"/>
              </a:lnSpc>
            </a:pPr>
            <a:r>
              <a:rPr lang="en-US" sz="1000" dirty="0" smtClean="0"/>
              <a:t>Figure 23.2 </a:t>
            </a:r>
            <a:r>
              <a:rPr lang="en-US" sz="1000" dirty="0"/>
              <a:t>shows the label-handling and forwarding operation in more detail. Each LSR maintains a forwarding table for each LSP passing through the LSR. When a labeled packet arrives, the LSR indexes the forwarding table to determine the next hop. For scalability, as was mentioned, labels have local significance only. Thus, the LSR removes the incoming label from the packet and attaches the matching outgoing label before forwarding the packet. The ingress edge LSR determines the FEC for each incoming unlabeled packet and, on the basis of the FEC, assigns the packet to a particular LSP, attaches the corresponding label, and forwards the packet. In this example, the first packet arrives at the edge LSR, which reads the IP header for the destination address prefix, 128.89. The LSR then looks up the destination address in the switching table, inserts a label with a 20-bit label value of 19, and forwards the labeled packet out interface 1. This interface is attached via a link to a core LSR, which receives the packet on its interface 2. The LSR in the core reads the label and looks up its match in its switching table, then replaces label 19 with label 24, and forwards it out interface 0. The egress LSR reads and looks up label 4 in its table, which says to strip the label and forward the packet out interface 0.</a:t>
            </a:r>
          </a:p>
          <a:p>
            <a:pPr>
              <a:lnSpc>
                <a:spcPct val="80000"/>
              </a:lnSpc>
            </a:pPr>
            <a:r>
              <a:rPr lang="en-US" sz="1000" dirty="0"/>
              <a:t>	</a:t>
            </a:r>
          </a:p>
        </p:txBody>
      </p:sp>
      <p:sp>
        <p:nvSpPr>
          <p:cNvPr id="56324" name="Slide Number Placeholder 3"/>
          <p:cNvSpPr>
            <a:spLocks noGrp="1"/>
          </p:cNvSpPr>
          <p:nvPr>
            <p:ph type="sldNum" sz="quarter" idx="5"/>
          </p:nvPr>
        </p:nvSpPr>
        <p:spPr>
          <a:noFill/>
        </p:spPr>
        <p:txBody>
          <a:bodyPr/>
          <a:lstStyle/>
          <a:p>
            <a:fld id="{2D1049A6-EC18-B648-A5D7-137B44412AF7}" type="slidenum">
              <a:rPr lang="en-US"/>
              <a:pPr/>
              <a:t>99</a:t>
            </a:fld>
            <a:endParaRPr lang="en-US" dirty="0"/>
          </a:p>
        </p:txBody>
      </p:sp>
    </p:spTree>
    <p:extLst>
      <p:ext uri="{BB962C8B-B14F-4D97-AF65-F5344CB8AC3E}">
        <p14:creationId xmlns:p14="http://schemas.microsoft.com/office/powerpoint/2010/main" val="42264497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dirty="0" smtClean="0"/>
              <a:t>An </a:t>
            </a:r>
            <a:r>
              <a:rPr lang="en-US" dirty="0"/>
              <a:t>MPLS label is a 32-bit field consisting of the following elements </a:t>
            </a:r>
            <a:r>
              <a:rPr lang="en-US" dirty="0" smtClean="0"/>
              <a:t>( </a:t>
            </a:r>
            <a:r>
              <a:rPr lang="en-US" dirty="0"/>
              <a:t>Figure </a:t>
            </a:r>
            <a:r>
              <a:rPr lang="en-US" dirty="0" smtClean="0"/>
              <a:t>23.4</a:t>
            </a:r>
            <a:r>
              <a:rPr lang="en-US" dirty="0"/>
              <a:t>), defined in RFC 3032:</a:t>
            </a:r>
          </a:p>
          <a:p>
            <a:r>
              <a:rPr lang="en-US" dirty="0"/>
              <a:t> </a:t>
            </a:r>
          </a:p>
          <a:p>
            <a:r>
              <a:rPr lang="en-US" b="1" dirty="0"/>
              <a:t>Label value:</a:t>
            </a:r>
            <a:r>
              <a:rPr lang="en-US" dirty="0"/>
              <a:t> Locally significant 20-bit label. Values 0 through 15 are reserved.</a:t>
            </a:r>
            <a:endParaRPr lang="en-US" dirty="0" smtClean="0"/>
          </a:p>
          <a:p>
            <a:endParaRPr lang="en-US" b="1" dirty="0" smtClean="0"/>
          </a:p>
          <a:p>
            <a:r>
              <a:rPr lang="en-US" b="1" dirty="0" smtClean="0"/>
              <a:t>Traffic </a:t>
            </a:r>
            <a:r>
              <a:rPr lang="en-US" b="1" dirty="0"/>
              <a:t>class (TC):</a:t>
            </a:r>
            <a:r>
              <a:rPr lang="en-US" dirty="0"/>
              <a:t> 3 bits used to carry traffic class information.</a:t>
            </a:r>
            <a:endParaRPr lang="en-US" dirty="0" smtClean="0"/>
          </a:p>
          <a:p>
            <a:endParaRPr lang="en-US" b="1" dirty="0" smtClean="0"/>
          </a:p>
          <a:p>
            <a:r>
              <a:rPr lang="en-US" b="1" dirty="0" smtClean="0"/>
              <a:t>S</a:t>
            </a:r>
            <a:r>
              <a:rPr lang="en-US" b="1" dirty="0"/>
              <a:t>:</a:t>
            </a:r>
            <a:r>
              <a:rPr lang="en-US" dirty="0"/>
              <a:t> Set to one for the oldest entry in the stack, and zero for all other entries. Thus, this bit marks the bottom of the stack.</a:t>
            </a:r>
            <a:endParaRPr lang="en-US" dirty="0" smtClean="0"/>
          </a:p>
          <a:p>
            <a:endParaRPr lang="en-US" b="1" dirty="0" smtClean="0"/>
          </a:p>
          <a:p>
            <a:r>
              <a:rPr lang="en-US" b="1" dirty="0" smtClean="0"/>
              <a:t>Time </a:t>
            </a:r>
            <a:r>
              <a:rPr lang="en-US" b="1" dirty="0"/>
              <a:t>to live (TTL):</a:t>
            </a:r>
            <a:r>
              <a:rPr lang="en-US" dirty="0"/>
              <a:t> 8 bits used to encode a hop count, or time to live, value.</a:t>
            </a:r>
          </a:p>
          <a:p>
            <a:r>
              <a:rPr lang="en-US" dirty="0"/>
              <a:t> </a:t>
            </a:r>
          </a:p>
          <a:p>
            <a:endParaRPr lang="en-US" dirty="0"/>
          </a:p>
        </p:txBody>
      </p:sp>
      <p:sp>
        <p:nvSpPr>
          <p:cNvPr id="59396" name="Slide Number Placeholder 3"/>
          <p:cNvSpPr>
            <a:spLocks noGrp="1"/>
          </p:cNvSpPr>
          <p:nvPr>
            <p:ph type="sldNum" sz="quarter" idx="5"/>
          </p:nvPr>
        </p:nvSpPr>
        <p:spPr>
          <a:noFill/>
        </p:spPr>
        <p:txBody>
          <a:bodyPr/>
          <a:lstStyle/>
          <a:p>
            <a:fld id="{B64FD468-8084-BB43-AA72-C6C751212218}" type="slidenum">
              <a:rPr lang="en-US"/>
              <a:pPr/>
              <a:t>100</a:t>
            </a:fld>
            <a:endParaRPr lang="en-US" dirty="0"/>
          </a:p>
        </p:txBody>
      </p:sp>
    </p:spTree>
    <p:extLst>
      <p:ext uri="{BB962C8B-B14F-4D97-AF65-F5344CB8AC3E}">
        <p14:creationId xmlns:p14="http://schemas.microsoft.com/office/powerpoint/2010/main" val="24965411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a:lnSpc>
                <a:spcPct val="90000"/>
              </a:lnSpc>
            </a:pPr>
            <a:r>
              <a:rPr lang="en-US" dirty="0" smtClean="0"/>
              <a:t>The </a:t>
            </a:r>
            <a:r>
              <a:rPr lang="en-US" dirty="0"/>
              <a:t>label stack entries appear after the data link layer headers, but before any network layer headers. The top of the label stack appears earliest in the packet (closest to the data link header), and the bottom appears latest (closest to the network layer header), as shown in</a:t>
            </a:r>
            <a:r>
              <a:rPr lang="en-US" dirty="0" smtClean="0"/>
              <a:t> Figure 23.5</a:t>
            </a:r>
            <a:r>
              <a:rPr lang="en-US" dirty="0"/>
              <a:t>. The network layer packet immediately follows the label stack entry that has the S bit set. </a:t>
            </a:r>
          </a:p>
        </p:txBody>
      </p:sp>
      <p:sp>
        <p:nvSpPr>
          <p:cNvPr id="62468" name="Slide Number Placeholder 3"/>
          <p:cNvSpPr>
            <a:spLocks noGrp="1"/>
          </p:cNvSpPr>
          <p:nvPr>
            <p:ph type="sldNum" sz="quarter" idx="5"/>
          </p:nvPr>
        </p:nvSpPr>
        <p:spPr>
          <a:noFill/>
        </p:spPr>
        <p:txBody>
          <a:bodyPr/>
          <a:lstStyle/>
          <a:p>
            <a:fld id="{71EFEE05-82C7-B44B-83C0-5F647EB0D3F9}" type="slidenum">
              <a:rPr lang="en-US"/>
              <a:pPr/>
              <a:t>101</a:t>
            </a:fld>
            <a:endParaRPr lang="en-US" dirty="0"/>
          </a:p>
        </p:txBody>
      </p:sp>
    </p:spTree>
    <p:extLst>
      <p:ext uri="{BB962C8B-B14F-4D97-AF65-F5344CB8AC3E}">
        <p14:creationId xmlns:p14="http://schemas.microsoft.com/office/powerpoint/2010/main" val="329050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2354975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3393639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72389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196266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32480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261786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308355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50884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780657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383062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1225373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C14A9E-3D93-6645-9515-77362D14FB87}" type="slidenum">
              <a:rPr lang="en-US" smtClean="0"/>
              <a:pPr/>
              <a:t>‹#›</a:t>
            </a:fld>
            <a:endParaRPr lang="en-US" dirty="0"/>
          </a:p>
        </p:txBody>
      </p:sp>
    </p:spTree>
    <p:extLst>
      <p:ext uri="{BB962C8B-B14F-4D97-AF65-F5344CB8AC3E}">
        <p14:creationId xmlns:p14="http://schemas.microsoft.com/office/powerpoint/2010/main" val="330828767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6.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7.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9.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w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lass.svuca.edu/~sandy/class/CS54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emf"/></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wmf"/></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6.wmf"/></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7.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wmf"/></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emf"/></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4.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6.emf"/></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7.emf"/></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smtClean="0"/>
              <a:t>CS 540</a:t>
            </a:r>
            <a:br>
              <a:rPr kumimoji="1" lang="en-US" dirty="0" smtClean="0"/>
            </a:br>
            <a:r>
              <a:rPr kumimoji="1" lang="en-US" dirty="0" smtClean="0"/>
              <a:t>Computer Networks II</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Sandy Wang</a:t>
            </a:r>
          </a:p>
          <a:p>
            <a:pPr eaLnBrk="1" hangingPunct="1"/>
            <a:r>
              <a:rPr lang="en-US" sz="2800" dirty="0"/>
              <a:t>c</a:t>
            </a:r>
            <a:r>
              <a:rPr lang="en-US" sz="2800" dirty="0" smtClean="0"/>
              <a:t>hwang_98@yahoo.com</a:t>
            </a:r>
            <a:endParaRPr lang="en-US" sz="2800" dirty="0"/>
          </a:p>
          <a:p>
            <a:pPr eaLnBrk="1" hangingPunct="1"/>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defRPr/>
            </a:pPr>
            <a:r>
              <a:rPr kumimoji="1" lang="en-US" dirty="0">
                <a:ea typeface="+mj-ea"/>
                <a:cs typeface="+mj-cs"/>
              </a:rPr>
              <a:t>Physical Layer</a:t>
            </a:r>
          </a:p>
        </p:txBody>
      </p:sp>
      <p:sp>
        <p:nvSpPr>
          <p:cNvPr id="151555" name="Rectangle 3"/>
          <p:cNvSpPr>
            <a:spLocks noGrp="1" noChangeArrowheads="1"/>
          </p:cNvSpPr>
          <p:nvPr>
            <p:ph idx="1"/>
          </p:nvPr>
        </p:nvSpPr>
        <p:spPr>
          <a:xfrm>
            <a:off x="457200" y="1676400"/>
            <a:ext cx="8382000" cy="4800600"/>
          </a:xfrm>
        </p:spPr>
        <p:txBody>
          <a:bodyPr/>
          <a:lstStyle/>
          <a:p>
            <a:pPr eaLnBrk="1" hangingPunct="1">
              <a:defRPr/>
            </a:pPr>
            <a:r>
              <a:rPr kumimoji="1" lang="en-US" dirty="0" smtClean="0"/>
              <a:t>Covers the physical interface between computer and network</a:t>
            </a:r>
          </a:p>
          <a:p>
            <a:pPr eaLnBrk="1" hangingPunct="1">
              <a:defRPr/>
            </a:pPr>
            <a:r>
              <a:rPr kumimoji="1" lang="en-US" dirty="0" smtClean="0"/>
              <a:t>Concerned with issues like:</a:t>
            </a:r>
          </a:p>
          <a:p>
            <a:pPr lvl="1" eaLnBrk="1" hangingPunct="1">
              <a:defRPr/>
            </a:pPr>
            <a:r>
              <a:rPr kumimoji="1" lang="en-US" dirty="0" smtClean="0"/>
              <a:t>Characteristics of transmission medium</a:t>
            </a:r>
          </a:p>
          <a:p>
            <a:pPr lvl="1" eaLnBrk="1" hangingPunct="1">
              <a:defRPr/>
            </a:pPr>
            <a:r>
              <a:rPr kumimoji="1" lang="en-US" dirty="0" smtClean="0"/>
              <a:t>Nature of the signals</a:t>
            </a:r>
          </a:p>
          <a:p>
            <a:pPr lvl="1" eaLnBrk="1" hangingPunct="1">
              <a:defRPr/>
            </a:pPr>
            <a:r>
              <a:rPr kumimoji="1" lang="en-US" dirty="0" smtClean="0"/>
              <a:t>Data rates</a:t>
            </a:r>
          </a:p>
        </p:txBody>
      </p:sp>
      <p:pic>
        <p:nvPicPr>
          <p:cNvPr id="7" name="Picture 6"/>
          <p:cNvPicPr>
            <a:picLocks noChangeAspect="1"/>
          </p:cNvPicPr>
          <p:nvPr/>
        </p:nvPicPr>
        <p:blipFill>
          <a:blip r:embed="rId3"/>
          <a:stretch>
            <a:fillRect/>
          </a:stretch>
        </p:blipFill>
        <p:spPr>
          <a:xfrm>
            <a:off x="6400800" y="4648200"/>
            <a:ext cx="1905000" cy="2074135"/>
          </a:xfrm>
          <a:prstGeom prst="rect">
            <a:avLst/>
          </a:prstGeom>
        </p:spPr>
      </p:pic>
    </p:spTree>
    <p:extLst>
      <p:ext uri="{BB962C8B-B14F-4D97-AF65-F5344CB8AC3E}">
        <p14:creationId xmlns:p14="http://schemas.microsoft.com/office/powerpoint/2010/main" val="720154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4.pdf"/>
          <p:cNvPicPr>
            <a:picLocks noChangeAspect="1"/>
          </p:cNvPicPr>
          <p:nvPr/>
        </p:nvPicPr>
        <p:blipFill>
          <a:blip r:embed="rId3">
            <a:lum contrast="40000"/>
          </a:blip>
          <a:srcRect l="1176" t="18182" b="48182"/>
          <a:stretch>
            <a:fillRect/>
          </a:stretch>
        </p:blipFill>
        <p:spPr>
          <a:xfrm>
            <a:off x="255372" y="1752600"/>
            <a:ext cx="8649652" cy="3809999"/>
          </a:xfrm>
          <a:prstGeom prst="rect">
            <a:avLst/>
          </a:prstGeom>
          <a:noFill/>
        </p:spPr>
      </p:pic>
    </p:spTree>
    <p:extLst>
      <p:ext uri="{BB962C8B-B14F-4D97-AF65-F5344CB8AC3E}">
        <p14:creationId xmlns:p14="http://schemas.microsoft.com/office/powerpoint/2010/main" val="40066532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5.pdf"/>
          <p:cNvPicPr>
            <a:picLocks noChangeAspect="1"/>
          </p:cNvPicPr>
          <p:nvPr/>
        </p:nvPicPr>
        <p:blipFill>
          <a:blip r:embed="rId3">
            <a:lum contrast="40000"/>
          </a:blip>
          <a:srcRect t="20000" b="36364"/>
          <a:stretch>
            <a:fillRect/>
          </a:stretch>
        </p:blipFill>
        <p:spPr>
          <a:xfrm>
            <a:off x="-304800" y="-381000"/>
            <a:ext cx="9715566" cy="5486400"/>
          </a:xfrm>
          <a:prstGeom prst="rect">
            <a:avLst/>
          </a:prstGeom>
          <a:noFill/>
        </p:spPr>
      </p:pic>
    </p:spTree>
    <p:extLst>
      <p:ext uri="{BB962C8B-B14F-4D97-AF65-F5344CB8AC3E}">
        <p14:creationId xmlns:p14="http://schemas.microsoft.com/office/powerpoint/2010/main" val="381369128"/>
      </p:ext>
    </p:extLst>
  </p:cSld>
  <p:clrMapOvr>
    <a:masterClrMapping/>
  </p:clrMapOvr>
  <p:transition spd="slow">
    <p:dissolv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6.pdf"/>
          <p:cNvPicPr>
            <a:picLocks noChangeAspect="1"/>
          </p:cNvPicPr>
          <p:nvPr/>
        </p:nvPicPr>
        <p:blipFill>
          <a:blip r:embed="rId3">
            <a:lum contrast="40000"/>
          </a:blip>
          <a:srcRect t="17273" b="13636"/>
          <a:stretch>
            <a:fillRect/>
          </a:stretch>
        </p:blipFill>
        <p:spPr>
          <a:xfrm>
            <a:off x="-304800" y="-381000"/>
            <a:ext cx="8382000" cy="7494423"/>
          </a:xfrm>
          <a:prstGeom prst="rect">
            <a:avLst/>
          </a:prstGeom>
          <a:noFill/>
        </p:spPr>
      </p:pic>
    </p:spTree>
    <p:extLst>
      <p:ext uri="{BB962C8B-B14F-4D97-AF65-F5344CB8AC3E}">
        <p14:creationId xmlns:p14="http://schemas.microsoft.com/office/powerpoint/2010/main" val="1871373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8.pdf"/>
          <p:cNvPicPr>
            <a:picLocks noChangeAspect="1"/>
          </p:cNvPicPr>
          <p:nvPr/>
        </p:nvPicPr>
        <p:blipFill>
          <a:blip r:embed="rId3">
            <a:lum contrast="40000"/>
          </a:blip>
          <a:srcRect t="1818" b="2727"/>
          <a:stretch>
            <a:fillRect/>
          </a:stretch>
        </p:blipFill>
        <p:spPr>
          <a:xfrm>
            <a:off x="-304800" y="-152400"/>
            <a:ext cx="5867400" cy="7247940"/>
          </a:xfrm>
          <a:prstGeom prst="rect">
            <a:avLst/>
          </a:prstGeom>
          <a:noFill/>
        </p:spPr>
      </p:pic>
    </p:spTree>
    <p:extLst>
      <p:ext uri="{BB962C8B-B14F-4D97-AF65-F5344CB8AC3E}">
        <p14:creationId xmlns:p14="http://schemas.microsoft.com/office/powerpoint/2010/main" val="3389706008"/>
      </p:ext>
    </p:extLst>
  </p:cSld>
  <p:clrMapOvr>
    <a:masterClrMapping/>
  </p:clrMapOvr>
  <p:transition spd="slow">
    <p:dissolv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2.pdf"/>
          <p:cNvPicPr>
            <a:picLocks noChangeAspect="1"/>
          </p:cNvPicPr>
          <p:nvPr/>
        </p:nvPicPr>
        <p:blipFill>
          <a:blip r:embed="rId3">
            <a:lum contrast="40000"/>
          </a:blip>
          <a:srcRect t="20909" b="8182"/>
          <a:stretch>
            <a:fillRect/>
          </a:stretch>
        </p:blipFill>
        <p:spPr>
          <a:xfrm>
            <a:off x="-304800" y="-381001"/>
            <a:ext cx="8153400" cy="7481953"/>
          </a:xfrm>
          <a:prstGeom prst="rect">
            <a:avLst/>
          </a:prstGeom>
          <a:noFill/>
        </p:spPr>
      </p:pic>
    </p:spTree>
    <p:extLst>
      <p:ext uri="{BB962C8B-B14F-4D97-AF65-F5344CB8AC3E}">
        <p14:creationId xmlns:p14="http://schemas.microsoft.com/office/powerpoint/2010/main" val="2085819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228600" y="307975"/>
            <a:ext cx="7696200" cy="1139825"/>
          </a:xfrm>
        </p:spPr>
        <p:txBody>
          <a:bodyPr/>
          <a:lstStyle/>
          <a:p>
            <a:pPr eaLnBrk="1" hangingPunct="1">
              <a:defRPr/>
            </a:pPr>
            <a:r>
              <a:rPr kumimoji="1" lang="en-US" dirty="0">
                <a:ea typeface="+mj-ea"/>
                <a:cs typeface="+mj-cs"/>
              </a:rPr>
              <a:t>Network </a:t>
            </a:r>
            <a:r>
              <a:rPr kumimoji="1" lang="en-US" dirty="0" smtClean="0">
                <a:ea typeface="+mj-ea"/>
                <a:cs typeface="+mj-cs"/>
              </a:rPr>
              <a:t>Access/Data Link </a:t>
            </a:r>
            <a:r>
              <a:rPr kumimoji="1" lang="en-US" dirty="0">
                <a:ea typeface="+mj-ea"/>
                <a:cs typeface="+mj-cs"/>
              </a:rPr>
              <a:t>Layer</a:t>
            </a:r>
          </a:p>
        </p:txBody>
      </p:sp>
      <p:sp>
        <p:nvSpPr>
          <p:cNvPr id="152579" name="Rectangle 3"/>
          <p:cNvSpPr>
            <a:spLocks noGrp="1" noChangeArrowheads="1"/>
          </p:cNvSpPr>
          <p:nvPr>
            <p:ph idx="1"/>
          </p:nvPr>
        </p:nvSpPr>
        <p:spPr>
          <a:xfrm>
            <a:off x="457200" y="1676400"/>
            <a:ext cx="8229600" cy="4724400"/>
          </a:xfrm>
        </p:spPr>
        <p:txBody>
          <a:bodyPr/>
          <a:lstStyle/>
          <a:p>
            <a:pPr eaLnBrk="1" hangingPunct="1">
              <a:lnSpc>
                <a:spcPct val="90000"/>
              </a:lnSpc>
              <a:defRPr/>
            </a:pPr>
            <a:r>
              <a:rPr kumimoji="1" lang="en-US" sz="2400" dirty="0" smtClean="0"/>
              <a:t>Covers the exchange of data between an end system and the network that it is attached to</a:t>
            </a:r>
          </a:p>
          <a:p>
            <a:pPr eaLnBrk="1" hangingPunct="1">
              <a:lnSpc>
                <a:spcPct val="90000"/>
              </a:lnSpc>
              <a:defRPr/>
            </a:pPr>
            <a:r>
              <a:rPr kumimoji="1" lang="en-US" sz="2400" dirty="0" smtClean="0"/>
              <a:t>Concerned with:</a:t>
            </a:r>
          </a:p>
          <a:p>
            <a:pPr lvl="1" eaLnBrk="1" hangingPunct="1">
              <a:lnSpc>
                <a:spcPct val="90000"/>
              </a:lnSpc>
              <a:defRPr/>
            </a:pPr>
            <a:r>
              <a:rPr kumimoji="1" lang="en-US" sz="2000" dirty="0" smtClean="0"/>
              <a:t>Access to and routing data across a network for two end systems attached to the same network</a:t>
            </a:r>
          </a:p>
          <a:p>
            <a:pPr eaLnBrk="1" hangingPunct="1">
              <a:lnSpc>
                <a:spcPct val="90000"/>
              </a:lnSpc>
              <a:defRPr/>
            </a:pPr>
            <a:endParaRPr kumimoji="1" lang="en-US" dirty="0" smtClean="0"/>
          </a:p>
        </p:txBody>
      </p:sp>
      <p:pic>
        <p:nvPicPr>
          <p:cNvPr id="5" name="Picture 4"/>
          <p:cNvPicPr>
            <a:picLocks noChangeAspect="1"/>
          </p:cNvPicPr>
          <p:nvPr/>
        </p:nvPicPr>
        <p:blipFill>
          <a:blip r:embed="rId3"/>
          <a:stretch>
            <a:fillRect/>
          </a:stretch>
        </p:blipFill>
        <p:spPr>
          <a:xfrm>
            <a:off x="5181600" y="4648200"/>
            <a:ext cx="2977662" cy="1524000"/>
          </a:xfrm>
          <a:prstGeom prst="rect">
            <a:avLst/>
          </a:prstGeom>
        </p:spPr>
      </p:pic>
    </p:spTree>
    <p:extLst>
      <p:ext uri="{BB962C8B-B14F-4D97-AF65-F5344CB8AC3E}">
        <p14:creationId xmlns:p14="http://schemas.microsoft.com/office/powerpoint/2010/main" val="327006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lum contrast="40000"/>
          </a:blip>
          <a:srcRect t="4545" b="20000"/>
          <a:stretch>
            <a:fillRect/>
          </a:stretch>
        </p:blipFill>
        <p:spPr>
          <a:xfrm>
            <a:off x="-381000" y="-228600"/>
            <a:ext cx="8229600" cy="7220558"/>
          </a:xfrm>
          <a:prstGeom prst="rect">
            <a:avLst/>
          </a:prstGeom>
          <a:noFill/>
        </p:spPr>
      </p:pic>
    </p:spTree>
    <p:extLst>
      <p:ext uri="{BB962C8B-B14F-4D97-AF65-F5344CB8AC3E}">
        <p14:creationId xmlns:p14="http://schemas.microsoft.com/office/powerpoint/2010/main" val="3736023312"/>
      </p:ext>
    </p:extLst>
  </p:cSld>
  <p:clrMapOvr>
    <a:masterClrMapping/>
  </p:clrMapOvr>
  <p:transition spd="slow">
    <p:circl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304800"/>
            <a:ext cx="9144000" cy="1139825"/>
          </a:xfrm>
        </p:spPr>
        <p:txBody>
          <a:bodyPr/>
          <a:lstStyle/>
          <a:p>
            <a:pPr eaLnBrk="1" hangingPunct="1">
              <a:defRPr/>
            </a:pPr>
            <a:r>
              <a:rPr kumimoji="1" lang="en-US" dirty="0"/>
              <a:t>IEEE 802</a:t>
            </a:r>
            <a:r>
              <a:rPr kumimoji="1" lang="en-US" dirty="0" smtClean="0"/>
              <a:t> Reference Model </a:t>
            </a:r>
            <a:endParaRPr kumimoji="1" lang="en-US" dirty="0"/>
          </a:p>
        </p:txBody>
      </p:sp>
      <p:sp>
        <p:nvSpPr>
          <p:cNvPr id="11267" name="Rectangle 3"/>
          <p:cNvSpPr>
            <a:spLocks noGrp="1" noChangeArrowheads="1"/>
          </p:cNvSpPr>
          <p:nvPr>
            <p:ph idx="1"/>
          </p:nvPr>
        </p:nvSpPr>
        <p:spPr>
          <a:xfrm>
            <a:off x="609600" y="1752600"/>
            <a:ext cx="4724400" cy="4724400"/>
          </a:xfrm>
        </p:spPr>
        <p:txBody>
          <a:bodyPr>
            <a:normAutofit/>
          </a:bodyPr>
          <a:lstStyle/>
          <a:p>
            <a:pPr eaLnBrk="1" hangingPunct="1"/>
            <a:r>
              <a:rPr kumimoji="1" lang="en-US" b="1" dirty="0" smtClean="0"/>
              <a:t>Lowest layer corresponds to the physical layer of the OSI model</a:t>
            </a:r>
          </a:p>
          <a:p>
            <a:pPr marL="342900" lvl="1" indent="-342900" eaLnBrk="1" hangingPunct="1">
              <a:buClr>
                <a:schemeClr val="hlink"/>
              </a:buClr>
              <a:buSzPct val="80000"/>
              <a:buFont typeface="Wingdings" pitchFamily="32" charset="2"/>
              <a:buChar char="Ø"/>
            </a:pPr>
            <a:r>
              <a:rPr kumimoji="1" lang="en-US" sz="3200" b="1" dirty="0" smtClean="0">
                <a:ea typeface="+mn-ea"/>
                <a:cs typeface="+mn-cs"/>
              </a:rPr>
              <a:t>Includes a specification of the transmission </a:t>
            </a:r>
            <a:r>
              <a:rPr kumimoji="1" lang="en-US" sz="3200" b="1" dirty="0">
                <a:ea typeface="+mn-ea"/>
                <a:cs typeface="+mn-cs"/>
              </a:rPr>
              <a:t>medium and</a:t>
            </a:r>
            <a:r>
              <a:rPr kumimoji="1" lang="en-US" sz="3200" b="1" dirty="0" smtClean="0">
                <a:ea typeface="+mn-ea"/>
                <a:cs typeface="+mn-cs"/>
              </a:rPr>
              <a:t> the topology</a:t>
            </a:r>
            <a:endParaRPr kumimoji="1" lang="en-US" sz="3200" b="1" dirty="0">
              <a:ea typeface="+mn-ea"/>
              <a:cs typeface="+mn-cs"/>
            </a:endParaRPr>
          </a:p>
          <a:p>
            <a:pPr eaLnBrk="1" hangingPunct="1"/>
            <a:endParaRPr kumimoji="1" lang="en-US" dirty="0"/>
          </a:p>
        </p:txBody>
      </p:sp>
      <p:graphicFrame>
        <p:nvGraphicFramePr>
          <p:cNvPr id="2" name="Diagram 1"/>
          <p:cNvGraphicFramePr/>
          <p:nvPr>
            <p:extLst>
              <p:ext uri="{D42A27DB-BD31-4B8C-83A1-F6EECF244321}">
                <p14:modId xmlns:p14="http://schemas.microsoft.com/office/powerpoint/2010/main" val="2031864096"/>
              </p:ext>
            </p:extLst>
          </p:nvPr>
        </p:nvGraphicFramePr>
        <p:xfrm>
          <a:off x="5562600" y="1524000"/>
          <a:ext cx="2971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7533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kumimoji="1" lang="en-US" dirty="0"/>
              <a:t>IEEE 802 Layers</a:t>
            </a:r>
            <a:r>
              <a:rPr kumimoji="1" lang="en-US" dirty="0" smtClean="0"/>
              <a:t> </a:t>
            </a:r>
            <a:endParaRPr kumimoji="1" lang="en-US" dirty="0"/>
          </a:p>
        </p:txBody>
      </p:sp>
      <p:sp>
        <p:nvSpPr>
          <p:cNvPr id="12291" name="Rectangle 3"/>
          <p:cNvSpPr>
            <a:spLocks noGrp="1" noChangeArrowheads="1"/>
          </p:cNvSpPr>
          <p:nvPr>
            <p:ph sz="half" idx="1"/>
          </p:nvPr>
        </p:nvSpPr>
        <p:spPr/>
        <p:txBody>
          <a:bodyPr/>
          <a:lstStyle/>
          <a:p>
            <a:pPr eaLnBrk="1" hangingPunct="1">
              <a:lnSpc>
                <a:spcPct val="90000"/>
              </a:lnSpc>
            </a:pPr>
            <a:r>
              <a:rPr kumimoji="1" lang="en-US" b="1" dirty="0"/>
              <a:t>Logical Link Control Layer (LLC)</a:t>
            </a:r>
            <a:endParaRPr kumimoji="1" lang="en-US" b="1" dirty="0" smtClean="0"/>
          </a:p>
          <a:p>
            <a:pPr lvl="1" eaLnBrk="1" hangingPunct="1">
              <a:lnSpc>
                <a:spcPct val="90000"/>
              </a:lnSpc>
            </a:pPr>
            <a:r>
              <a:rPr kumimoji="1" lang="en-US" dirty="0">
                <a:ea typeface="ＭＳ Ｐゴシック" pitchFamily="32" charset="-128"/>
              </a:rPr>
              <a:t>P</a:t>
            </a:r>
            <a:r>
              <a:rPr kumimoji="1" lang="en-US" dirty="0" smtClean="0">
                <a:ea typeface="ＭＳ Ｐゴシック" pitchFamily="32" charset="-128"/>
              </a:rPr>
              <a:t>rovide </a:t>
            </a:r>
            <a:r>
              <a:rPr kumimoji="1" lang="en-US" dirty="0">
                <a:ea typeface="ＭＳ Ｐゴシック" pitchFamily="32" charset="-128"/>
              </a:rPr>
              <a:t>interface to higher levels</a:t>
            </a:r>
            <a:endParaRPr kumimoji="1" lang="en-US" dirty="0" smtClean="0">
              <a:ea typeface="ＭＳ Ｐゴシック" pitchFamily="32" charset="-128"/>
            </a:endParaRPr>
          </a:p>
          <a:p>
            <a:pPr lvl="1" eaLnBrk="1" hangingPunct="1">
              <a:lnSpc>
                <a:spcPct val="90000"/>
              </a:lnSpc>
            </a:pPr>
            <a:r>
              <a:rPr kumimoji="1" lang="en-US" dirty="0">
                <a:ea typeface="ＭＳ Ｐゴシック" pitchFamily="32" charset="-128"/>
              </a:rPr>
              <a:t>P</a:t>
            </a:r>
            <a:r>
              <a:rPr kumimoji="1" lang="en-US" dirty="0" smtClean="0">
                <a:ea typeface="ＭＳ Ｐゴシック" pitchFamily="32" charset="-128"/>
              </a:rPr>
              <a:t>erform </a:t>
            </a:r>
            <a:r>
              <a:rPr kumimoji="1" lang="en-US" dirty="0">
                <a:ea typeface="ＭＳ Ｐゴシック" pitchFamily="32" charset="-128"/>
              </a:rPr>
              <a:t>flow and error control</a:t>
            </a:r>
          </a:p>
          <a:p>
            <a:pPr eaLnBrk="1" hangingPunct="1">
              <a:lnSpc>
                <a:spcPct val="90000"/>
              </a:lnSpc>
            </a:pPr>
            <a:endParaRPr kumimoji="1" lang="en-US" dirty="0"/>
          </a:p>
          <a:p>
            <a:pPr eaLnBrk="1" hangingPunct="1">
              <a:lnSpc>
                <a:spcPct val="90000"/>
              </a:lnSpc>
            </a:pPr>
            <a:endParaRPr kumimoji="1" lang="en-US" dirty="0"/>
          </a:p>
          <a:p>
            <a:pPr eaLnBrk="1" hangingPunct="1">
              <a:lnSpc>
                <a:spcPct val="90000"/>
              </a:lnSpc>
            </a:pPr>
            <a:endParaRPr kumimoji="1" lang="en-US" dirty="0"/>
          </a:p>
        </p:txBody>
      </p:sp>
      <p:sp>
        <p:nvSpPr>
          <p:cNvPr id="2" name="Content Placeholder 1"/>
          <p:cNvSpPr>
            <a:spLocks noGrp="1"/>
          </p:cNvSpPr>
          <p:nvPr>
            <p:ph sz="half" idx="2"/>
          </p:nvPr>
        </p:nvSpPr>
        <p:spPr/>
        <p:txBody>
          <a:bodyPr/>
          <a:lstStyle/>
          <a:p>
            <a:pPr eaLnBrk="1" hangingPunct="1">
              <a:lnSpc>
                <a:spcPct val="90000"/>
              </a:lnSpc>
            </a:pPr>
            <a:r>
              <a:rPr kumimoji="1" lang="en-GB" b="1" dirty="0"/>
              <a:t>Media</a:t>
            </a:r>
            <a:r>
              <a:rPr kumimoji="1" lang="en-US" b="1" dirty="0"/>
              <a:t> Access </a:t>
            </a:r>
            <a:r>
              <a:rPr kumimoji="1" lang="en-US" b="1" dirty="0" smtClean="0"/>
              <a:t>Control (MAC)</a:t>
            </a:r>
          </a:p>
          <a:p>
            <a:pPr lvl="1" eaLnBrk="1" hangingPunct="1">
              <a:lnSpc>
                <a:spcPct val="90000"/>
              </a:lnSpc>
            </a:pPr>
            <a:r>
              <a:rPr kumimoji="1" lang="en-US" dirty="0">
                <a:ea typeface="ＭＳ Ｐゴシック" pitchFamily="32" charset="-128"/>
              </a:rPr>
              <a:t>O</a:t>
            </a:r>
            <a:r>
              <a:rPr kumimoji="1" lang="en-US" dirty="0" smtClean="0">
                <a:ea typeface="ＭＳ Ｐゴシック" pitchFamily="32" charset="-128"/>
              </a:rPr>
              <a:t>n </a:t>
            </a:r>
            <a:r>
              <a:rPr kumimoji="1" lang="en-US" dirty="0">
                <a:ea typeface="ＭＳ Ｐゴシック" pitchFamily="32" charset="-128"/>
              </a:rPr>
              <a:t>transmit assemble data into frame </a:t>
            </a:r>
            <a:endParaRPr kumimoji="1" lang="en-US" dirty="0" smtClean="0">
              <a:ea typeface="ＭＳ Ｐゴシック" pitchFamily="32" charset="-128"/>
            </a:endParaRPr>
          </a:p>
          <a:p>
            <a:pPr lvl="1" eaLnBrk="1" hangingPunct="1">
              <a:lnSpc>
                <a:spcPct val="90000"/>
              </a:lnSpc>
            </a:pPr>
            <a:r>
              <a:rPr kumimoji="1" lang="en-US" dirty="0">
                <a:ea typeface="ＭＳ Ｐゴシック" pitchFamily="32" charset="-128"/>
              </a:rPr>
              <a:t>O</a:t>
            </a:r>
            <a:r>
              <a:rPr kumimoji="1" lang="en-US" dirty="0" smtClean="0">
                <a:ea typeface="ＭＳ Ｐゴシック" pitchFamily="32" charset="-128"/>
              </a:rPr>
              <a:t>n </a:t>
            </a:r>
            <a:r>
              <a:rPr kumimoji="1" lang="en-US" dirty="0">
                <a:ea typeface="ＭＳ Ｐゴシック" pitchFamily="32" charset="-128"/>
              </a:rPr>
              <a:t>reception disassemble frame, perform address recognition and error detection</a:t>
            </a:r>
            <a:endParaRPr kumimoji="1" lang="en-US" dirty="0" smtClean="0">
              <a:ea typeface="ＭＳ Ｐゴシック" pitchFamily="32" charset="-128"/>
            </a:endParaRPr>
          </a:p>
          <a:p>
            <a:pPr lvl="1" eaLnBrk="1" hangingPunct="1">
              <a:lnSpc>
                <a:spcPct val="90000"/>
              </a:lnSpc>
            </a:pPr>
            <a:r>
              <a:rPr kumimoji="1" lang="en-US" dirty="0">
                <a:ea typeface="ＭＳ Ｐゴシック" pitchFamily="32" charset="-128"/>
              </a:rPr>
              <a:t>G</a:t>
            </a:r>
            <a:r>
              <a:rPr kumimoji="1" lang="en-US" dirty="0" smtClean="0">
                <a:ea typeface="ＭＳ Ｐゴシック" pitchFamily="32" charset="-128"/>
              </a:rPr>
              <a:t>overn </a:t>
            </a:r>
            <a:r>
              <a:rPr kumimoji="1" lang="en-US" dirty="0">
                <a:ea typeface="ＭＳ Ｐゴシック" pitchFamily="32" charset="-128"/>
              </a:rPr>
              <a:t>access </a:t>
            </a:r>
            <a:r>
              <a:rPr kumimoji="1" lang="en-US" dirty="0" smtClean="0">
                <a:ea typeface="ＭＳ Ｐゴシック" pitchFamily="32" charset="-128"/>
              </a:rPr>
              <a:t>to LAN </a:t>
            </a:r>
            <a:r>
              <a:rPr kumimoji="1" lang="en-US" dirty="0">
                <a:ea typeface="ＭＳ Ｐゴシック" pitchFamily="32" charset="-128"/>
              </a:rPr>
              <a:t>transmission </a:t>
            </a:r>
            <a:r>
              <a:rPr kumimoji="1" lang="en-US" dirty="0" smtClean="0">
                <a:ea typeface="ＭＳ Ｐゴシック" pitchFamily="32" charset="-128"/>
              </a:rPr>
              <a:t>medium</a:t>
            </a:r>
          </a:p>
          <a:p>
            <a:pPr eaLnBrk="1" hangingPunct="1"/>
            <a:endParaRPr lang="en-US" dirty="0"/>
          </a:p>
        </p:txBody>
      </p:sp>
      <p:cxnSp>
        <p:nvCxnSpPr>
          <p:cNvPr id="21509" name="Straight Connector 3"/>
          <p:cNvCxnSpPr>
            <a:cxnSpLocks noChangeShapeType="1"/>
            <a:stCxn id="12290" idx="2"/>
          </p:cNvCxnSpPr>
          <p:nvPr/>
        </p:nvCxnSpPr>
        <p:spPr bwMode="auto">
          <a:xfrm>
            <a:off x="4572000" y="1417638"/>
            <a:ext cx="0" cy="5440362"/>
          </a:xfrm>
          <a:prstGeom prst="line">
            <a:avLst/>
          </a:prstGeom>
          <a:noFill/>
          <a:ln w="9525">
            <a:solidFill>
              <a:srgbClr val="FFFF00"/>
            </a:solidFill>
            <a:round/>
            <a:headEnd/>
            <a:tailEnd/>
          </a:ln>
        </p:spPr>
      </p:cxnSp>
      <p:pic>
        <p:nvPicPr>
          <p:cNvPr id="6" name="Picture 5"/>
          <p:cNvPicPr>
            <a:picLocks noChangeAspect="1"/>
          </p:cNvPicPr>
          <p:nvPr/>
        </p:nvPicPr>
        <p:blipFill>
          <a:blip r:embed="rId3"/>
          <a:stretch>
            <a:fillRect/>
          </a:stretch>
        </p:blipFill>
        <p:spPr>
          <a:xfrm>
            <a:off x="838200" y="4572000"/>
            <a:ext cx="3048000" cy="1282700"/>
          </a:xfrm>
          <a:prstGeom prst="rect">
            <a:avLst/>
          </a:prstGeom>
        </p:spPr>
      </p:pic>
    </p:spTree>
    <p:extLst>
      <p:ext uri="{BB962C8B-B14F-4D97-AF65-F5344CB8AC3E}">
        <p14:creationId xmlns:p14="http://schemas.microsoft.com/office/powerpoint/2010/main" val="1544508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lum contrast="40000"/>
          </a:blip>
          <a:srcRect t="20000" b="12727"/>
          <a:stretch>
            <a:fillRect/>
          </a:stretch>
        </p:blipFill>
        <p:spPr>
          <a:xfrm>
            <a:off x="152400" y="-381000"/>
            <a:ext cx="8686800" cy="7562638"/>
          </a:xfrm>
          <a:prstGeom prst="rect">
            <a:avLst/>
          </a:prstGeom>
          <a:noFill/>
        </p:spPr>
      </p:pic>
    </p:spTree>
    <p:extLst>
      <p:ext uri="{BB962C8B-B14F-4D97-AF65-F5344CB8AC3E}">
        <p14:creationId xmlns:p14="http://schemas.microsoft.com/office/powerpoint/2010/main" val="3288007090"/>
      </p:ext>
    </p:extLst>
  </p:cSld>
  <p:clrMapOvr>
    <a:masterClrMapping/>
  </p:clrMapOvr>
  <p:transition spd="slow">
    <p:circl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kumimoji="1" lang="en-US" dirty="0"/>
              <a:t>Logical Link Control </a:t>
            </a:r>
          </a:p>
        </p:txBody>
      </p:sp>
      <p:sp>
        <p:nvSpPr>
          <p:cNvPr id="27651" name="Rectangle 3"/>
          <p:cNvSpPr>
            <a:spLocks noGrp="1" noChangeArrowheads="1"/>
          </p:cNvSpPr>
          <p:nvPr>
            <p:ph idx="1"/>
          </p:nvPr>
        </p:nvSpPr>
        <p:spPr>
          <a:xfrm>
            <a:off x="457200" y="1676400"/>
            <a:ext cx="8229600" cy="4800600"/>
          </a:xfrm>
        </p:spPr>
        <p:txBody>
          <a:bodyPr/>
          <a:lstStyle/>
          <a:p>
            <a:pPr eaLnBrk="1" hangingPunct="1">
              <a:lnSpc>
                <a:spcPct val="90000"/>
              </a:lnSpc>
              <a:buFont typeface="Wingdings" pitchFamily="-110" charset="2"/>
              <a:buChar char="Ø"/>
              <a:defRPr/>
            </a:pPr>
            <a:r>
              <a:rPr kumimoji="1" lang="en-US" dirty="0"/>
              <a:t>T</a:t>
            </a:r>
            <a:r>
              <a:rPr kumimoji="1" lang="en-US" dirty="0" smtClean="0"/>
              <a:t>ransmission </a:t>
            </a:r>
            <a:r>
              <a:rPr kumimoji="1" lang="en-US" dirty="0"/>
              <a:t>of link level PDUs between stations</a:t>
            </a:r>
            <a:endParaRPr kumimoji="1" lang="en-US" dirty="0" smtClean="0"/>
          </a:p>
          <a:p>
            <a:pPr eaLnBrk="1" hangingPunct="1">
              <a:lnSpc>
                <a:spcPct val="90000"/>
              </a:lnSpc>
              <a:buFont typeface="Wingdings" pitchFamily="-110" charset="2"/>
              <a:buChar char="Ø"/>
              <a:defRPr/>
            </a:pPr>
            <a:r>
              <a:rPr kumimoji="1" lang="en-US" dirty="0"/>
              <a:t>M</a:t>
            </a:r>
            <a:r>
              <a:rPr kumimoji="1" lang="en-US" dirty="0" smtClean="0"/>
              <a:t>ust </a:t>
            </a:r>
            <a:r>
              <a:rPr kumimoji="1" lang="en-US" dirty="0"/>
              <a:t>support</a:t>
            </a:r>
            <a:r>
              <a:rPr kumimoji="1" lang="en-US" dirty="0" smtClean="0"/>
              <a:t> multi-access, </a:t>
            </a:r>
            <a:r>
              <a:rPr kumimoji="1" lang="en-US" dirty="0"/>
              <a:t>shared medium</a:t>
            </a:r>
            <a:endParaRPr kumimoji="1" lang="en-US" dirty="0" smtClean="0"/>
          </a:p>
          <a:p>
            <a:pPr eaLnBrk="1" hangingPunct="1">
              <a:lnSpc>
                <a:spcPct val="90000"/>
              </a:lnSpc>
              <a:buFont typeface="Wingdings" pitchFamily="-110" charset="2"/>
              <a:buChar char="Ø"/>
              <a:defRPr/>
            </a:pPr>
            <a:r>
              <a:rPr kumimoji="1" lang="en-US" dirty="0"/>
              <a:t>R</a:t>
            </a:r>
            <a:r>
              <a:rPr kumimoji="1" lang="en-US" dirty="0" smtClean="0"/>
              <a:t>elieved of some details of link access by the MAC layer</a:t>
            </a:r>
          </a:p>
          <a:p>
            <a:pPr eaLnBrk="1" hangingPunct="1">
              <a:lnSpc>
                <a:spcPct val="90000"/>
              </a:lnSpc>
              <a:buFont typeface="Wingdings" pitchFamily="-110" charset="2"/>
              <a:buChar char="Ø"/>
              <a:defRPr/>
            </a:pPr>
            <a:r>
              <a:rPr kumimoji="1" lang="en-US" dirty="0"/>
              <a:t>A</a:t>
            </a:r>
            <a:r>
              <a:rPr kumimoji="1" lang="en-US" dirty="0" smtClean="0"/>
              <a:t>ddressing </a:t>
            </a:r>
            <a:r>
              <a:rPr kumimoji="1" lang="en-US" dirty="0"/>
              <a:t>involves specifying source and destination LLC users</a:t>
            </a:r>
            <a:endParaRPr kumimoji="1" lang="en-US" dirty="0" smtClean="0"/>
          </a:p>
          <a:p>
            <a:pPr lvl="1" eaLnBrk="1" hangingPunct="1">
              <a:lnSpc>
                <a:spcPct val="90000"/>
              </a:lnSpc>
              <a:buFont typeface="Wingdings" pitchFamily="-110" charset="2"/>
              <a:buChar char="l"/>
              <a:defRPr/>
            </a:pPr>
            <a:r>
              <a:rPr kumimoji="1" lang="en-US" dirty="0"/>
              <a:t>R</a:t>
            </a:r>
            <a:r>
              <a:rPr kumimoji="1" lang="en-US" dirty="0" smtClean="0"/>
              <a:t>eferred </a:t>
            </a:r>
            <a:r>
              <a:rPr kumimoji="1" lang="en-US" dirty="0"/>
              <a:t>to as service access points (</a:t>
            </a:r>
            <a:r>
              <a:rPr kumimoji="1" lang="en-US" dirty="0" smtClean="0"/>
              <a:t>SAPs)</a:t>
            </a:r>
          </a:p>
        </p:txBody>
      </p:sp>
    </p:spTree>
    <p:extLst>
      <p:ext uri="{BB962C8B-B14F-4D97-AF65-F5344CB8AC3E}">
        <p14:creationId xmlns:p14="http://schemas.microsoft.com/office/powerpoint/2010/main" val="33325101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lum contrast="40000"/>
          </a:blip>
          <a:srcRect t="22727" b="17273"/>
          <a:stretch>
            <a:fillRect/>
          </a:stretch>
        </p:blipFill>
        <p:spPr>
          <a:xfrm>
            <a:off x="0" y="-381001"/>
            <a:ext cx="9448800" cy="7336685"/>
          </a:xfrm>
          <a:prstGeom prst="rect">
            <a:avLst/>
          </a:prstGeom>
          <a:noFill/>
        </p:spPr>
      </p:pic>
    </p:spTree>
    <p:extLst>
      <p:ext uri="{BB962C8B-B14F-4D97-AF65-F5344CB8AC3E}">
        <p14:creationId xmlns:p14="http://schemas.microsoft.com/office/powerpoint/2010/main" val="717172269"/>
      </p:ext>
    </p:extLst>
  </p:cSld>
  <p:clrMapOvr>
    <a:masterClrMapping/>
  </p:clrMapOvr>
  <p:transition spd="slow">
    <p:circl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kumimoji="1" lang="en-US" dirty="0" smtClean="0"/>
              <a:t>Medium </a:t>
            </a:r>
            <a:r>
              <a:rPr kumimoji="1" lang="en-US" dirty="0"/>
              <a:t>Access </a:t>
            </a:r>
            <a:r>
              <a:rPr kumimoji="1" lang="en-US" dirty="0" smtClean="0"/>
              <a:t>Control (MAC) Protocol</a:t>
            </a:r>
            <a:endParaRPr kumimoji="1" lang="en-US" dirty="0"/>
          </a:p>
        </p:txBody>
      </p:sp>
      <p:sp>
        <p:nvSpPr>
          <p:cNvPr id="22531" name="Rectangle 3"/>
          <p:cNvSpPr>
            <a:spLocks noGrp="1" noChangeArrowheads="1"/>
          </p:cNvSpPr>
          <p:nvPr>
            <p:ph idx="1"/>
          </p:nvPr>
        </p:nvSpPr>
        <p:spPr>
          <a:xfrm>
            <a:off x="457200" y="1600200"/>
            <a:ext cx="8534400" cy="4876800"/>
          </a:xfrm>
        </p:spPr>
        <p:txBody>
          <a:bodyPr>
            <a:normAutofit/>
          </a:bodyPr>
          <a:lstStyle/>
          <a:p>
            <a:pPr eaLnBrk="1" hangingPunct="1">
              <a:buFont typeface="Wingdings" pitchFamily="-110" charset="2"/>
              <a:buChar char="Ø"/>
              <a:defRPr/>
            </a:pPr>
            <a:r>
              <a:rPr kumimoji="1" lang="en-US" dirty="0"/>
              <a:t>C</a:t>
            </a:r>
            <a:r>
              <a:rPr kumimoji="1" lang="en-US" dirty="0" smtClean="0"/>
              <a:t>ontrols access to the transmission medium</a:t>
            </a:r>
          </a:p>
          <a:p>
            <a:pPr eaLnBrk="1" hangingPunct="1">
              <a:buFont typeface="Wingdings" pitchFamily="-110" charset="2"/>
              <a:buChar char="Ø"/>
              <a:defRPr/>
            </a:pPr>
            <a:r>
              <a:rPr kumimoji="1" lang="en-US" dirty="0"/>
              <a:t>K</a:t>
            </a:r>
            <a:r>
              <a:rPr kumimoji="1" lang="en-US" dirty="0" smtClean="0"/>
              <a:t>ey parameters:</a:t>
            </a:r>
          </a:p>
          <a:p>
            <a:pPr lvl="1" eaLnBrk="1" hangingPunct="1">
              <a:buFont typeface="Wingdings" pitchFamily="-110" charset="2"/>
              <a:buChar char="l"/>
              <a:defRPr/>
            </a:pPr>
            <a:r>
              <a:rPr kumimoji="1" lang="en-US" b="1" dirty="0" smtClean="0"/>
              <a:t>Where</a:t>
            </a:r>
            <a:endParaRPr kumimoji="1" lang="en-US" dirty="0" smtClean="0"/>
          </a:p>
          <a:p>
            <a:pPr lvl="2" eaLnBrk="1" hangingPunct="1">
              <a:defRPr/>
            </a:pPr>
            <a:r>
              <a:rPr kumimoji="1" lang="en-US" sz="1800" dirty="0"/>
              <a:t>G</a:t>
            </a:r>
            <a:r>
              <a:rPr kumimoji="1" lang="en-US" sz="1800" dirty="0" smtClean="0"/>
              <a:t>reater </a:t>
            </a:r>
            <a:r>
              <a:rPr kumimoji="1" lang="en-US" sz="1800" dirty="0"/>
              <a:t>control, single point of </a:t>
            </a:r>
            <a:r>
              <a:rPr kumimoji="1" lang="en-US" sz="1800" dirty="0" smtClean="0"/>
              <a:t>failure</a:t>
            </a:r>
          </a:p>
          <a:p>
            <a:pPr lvl="2" eaLnBrk="1" hangingPunct="1">
              <a:defRPr/>
            </a:pPr>
            <a:r>
              <a:rPr kumimoji="1" lang="en-US" sz="1800" dirty="0" smtClean="0"/>
              <a:t>More complex, but more redundant</a:t>
            </a:r>
          </a:p>
          <a:p>
            <a:pPr lvl="1" eaLnBrk="1" hangingPunct="1">
              <a:buFont typeface="Wingdings" pitchFamily="-110" charset="2"/>
              <a:buChar char="l"/>
              <a:defRPr/>
            </a:pPr>
            <a:r>
              <a:rPr kumimoji="1" lang="en-US" b="1" dirty="0" smtClean="0"/>
              <a:t>How</a:t>
            </a:r>
          </a:p>
          <a:p>
            <a:pPr lvl="2" eaLnBrk="1" hangingPunct="1">
              <a:defRPr/>
            </a:pPr>
            <a:r>
              <a:rPr kumimoji="1" lang="en-US" sz="2000" dirty="0" smtClean="0"/>
              <a:t>Synchronous</a:t>
            </a:r>
          </a:p>
          <a:p>
            <a:pPr lvl="3" eaLnBrk="1" hangingPunct="1">
              <a:buFont typeface="Wingdings" pitchFamily="-110" charset="2"/>
              <a:buChar char="l"/>
              <a:defRPr/>
            </a:pPr>
            <a:r>
              <a:rPr kumimoji="1" lang="en-US" sz="1800" dirty="0" smtClean="0"/>
              <a:t> Capacity </a:t>
            </a:r>
            <a:r>
              <a:rPr kumimoji="1" lang="en-US" sz="1800" dirty="0"/>
              <a:t>dedicated to connection, not optimal</a:t>
            </a:r>
            <a:endParaRPr kumimoji="1" lang="en-US" sz="1800" dirty="0" smtClean="0"/>
          </a:p>
          <a:p>
            <a:pPr lvl="2" eaLnBrk="1" hangingPunct="1">
              <a:defRPr/>
            </a:pPr>
            <a:r>
              <a:rPr kumimoji="1" lang="en-US" sz="2000" dirty="0"/>
              <a:t>A</a:t>
            </a:r>
            <a:r>
              <a:rPr kumimoji="1" lang="en-US" sz="2000" dirty="0" smtClean="0"/>
              <a:t>synchronous</a:t>
            </a:r>
          </a:p>
          <a:p>
            <a:pPr lvl="3" eaLnBrk="1" hangingPunct="1">
              <a:buFont typeface="Wingdings" pitchFamily="-110" charset="2"/>
              <a:buChar char="l"/>
              <a:defRPr/>
            </a:pPr>
            <a:r>
              <a:rPr kumimoji="1" lang="en-US" sz="1800" dirty="0" smtClean="0"/>
              <a:t> Response </a:t>
            </a:r>
            <a:r>
              <a:rPr kumimoji="1" lang="en-US" sz="1800" dirty="0"/>
              <a:t>to </a:t>
            </a:r>
            <a:r>
              <a:rPr kumimoji="1" lang="en-US" sz="1800" dirty="0" smtClean="0"/>
              <a:t>demand</a:t>
            </a:r>
          </a:p>
          <a:p>
            <a:pPr lvl="3" eaLnBrk="1" hangingPunct="1">
              <a:buFont typeface="Wingdings" pitchFamily="-110" charset="2"/>
              <a:buChar char="l"/>
              <a:defRPr/>
            </a:pPr>
            <a:r>
              <a:rPr kumimoji="1" lang="en-US" sz="1800" dirty="0" smtClean="0"/>
              <a:t> Round robin, reservation, contention</a:t>
            </a:r>
            <a:endParaRPr kumimoji="1" lang="en-US" sz="1800" dirty="0"/>
          </a:p>
        </p:txBody>
      </p:sp>
    </p:spTree>
    <p:extLst>
      <p:ext uri="{BB962C8B-B14F-4D97-AF65-F5344CB8AC3E}">
        <p14:creationId xmlns:p14="http://schemas.microsoft.com/office/powerpoint/2010/main" val="3054414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2400"/>
            <a:ext cx="8229600" cy="1139825"/>
          </a:xfrm>
        </p:spPr>
        <p:txBody>
          <a:bodyPr/>
          <a:lstStyle/>
          <a:p>
            <a:pPr eaLnBrk="1" hangingPunct="1">
              <a:defRPr/>
            </a:pPr>
            <a:r>
              <a:rPr kumimoji="1" lang="en-US" dirty="0"/>
              <a:t>MAC Frame Handling</a:t>
            </a:r>
          </a:p>
        </p:txBody>
      </p:sp>
      <p:sp>
        <p:nvSpPr>
          <p:cNvPr id="24579" name="Rectangle 3"/>
          <p:cNvSpPr>
            <a:spLocks noGrp="1" noChangeArrowheads="1"/>
          </p:cNvSpPr>
          <p:nvPr>
            <p:ph idx="1"/>
          </p:nvPr>
        </p:nvSpPr>
        <p:spPr>
          <a:xfrm>
            <a:off x="381000" y="1524000"/>
            <a:ext cx="3810000" cy="5181600"/>
          </a:xfrm>
        </p:spPr>
        <p:txBody>
          <a:bodyPr/>
          <a:lstStyle/>
          <a:p>
            <a:pPr eaLnBrk="1" hangingPunct="1">
              <a:buFont typeface="Wingdings" pitchFamily="-110" charset="2"/>
              <a:buChar char="Ø"/>
              <a:defRPr/>
            </a:pPr>
            <a:r>
              <a:rPr kumimoji="1" lang="en-US" sz="2800" dirty="0"/>
              <a:t>MAC layer receives data from LLC </a:t>
            </a:r>
            <a:r>
              <a:rPr kumimoji="1" lang="en-US" sz="2800" dirty="0" smtClean="0"/>
              <a:t>layer</a:t>
            </a:r>
          </a:p>
          <a:p>
            <a:pPr eaLnBrk="1" hangingPunct="1">
              <a:buFont typeface="Wingdings" pitchFamily="-110" charset="2"/>
              <a:buChar char="Ø"/>
              <a:defRPr/>
            </a:pPr>
            <a:r>
              <a:rPr kumimoji="1" lang="en-US" sz="2800" dirty="0" smtClean="0"/>
              <a:t>PDU is referred to as a MAC frame</a:t>
            </a:r>
          </a:p>
          <a:p>
            <a:pPr eaLnBrk="1" hangingPunct="1">
              <a:buFont typeface="Wingdings" pitchFamily="-110" charset="2"/>
              <a:buChar char="Ø"/>
              <a:defRPr/>
            </a:pPr>
            <a:r>
              <a:rPr kumimoji="1" lang="en-US" sz="2800" dirty="0" smtClean="0"/>
              <a:t>MAC </a:t>
            </a:r>
            <a:r>
              <a:rPr kumimoji="1" lang="en-US" sz="2800" dirty="0"/>
              <a:t>layer detects errors and discards frames</a:t>
            </a:r>
          </a:p>
          <a:p>
            <a:pPr eaLnBrk="1" hangingPunct="1">
              <a:buFont typeface="Wingdings" pitchFamily="-110" charset="2"/>
              <a:buChar char="Ø"/>
              <a:defRPr/>
            </a:pPr>
            <a:r>
              <a:rPr kumimoji="1" lang="en-US" sz="2800" dirty="0"/>
              <a:t>LLC optionally retransmits unsuccessful frames</a:t>
            </a:r>
          </a:p>
        </p:txBody>
      </p:sp>
      <p:graphicFrame>
        <p:nvGraphicFramePr>
          <p:cNvPr id="2" name="Diagram 1"/>
          <p:cNvGraphicFramePr/>
          <p:nvPr>
            <p:extLst>
              <p:ext uri="{D42A27DB-BD31-4B8C-83A1-F6EECF244321}">
                <p14:modId xmlns:p14="http://schemas.microsoft.com/office/powerpoint/2010/main" val="1205290489"/>
              </p:ext>
            </p:extLst>
          </p:nvPr>
        </p:nvGraphicFramePr>
        <p:xfrm>
          <a:off x="4839369" y="1990558"/>
          <a:ext cx="3928979" cy="317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4814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endParaRPr kumimoji="1" lang="en-US" sz="3200" cap="none" dirty="0">
              <a:latin typeface="Arial" pitchFamily="-110" charset="0"/>
            </a:endParaRPr>
          </a:p>
        </p:txBody>
      </p:sp>
      <p:sp>
        <p:nvSpPr>
          <p:cNvPr id="5" name="Text Placeholder 4"/>
          <p:cNvSpPr>
            <a:spLocks noGrp="1"/>
          </p:cNvSpPr>
          <p:nvPr>
            <p:ph type="body" idx="1"/>
          </p:nvPr>
        </p:nvSpPr>
        <p:spPr>
          <a:xfrm>
            <a:off x="685800" y="1905000"/>
            <a:ext cx="7772400" cy="1500187"/>
          </a:xfrm>
        </p:spPr>
        <p:txBody>
          <a:bodyPr/>
          <a:lstStyle/>
          <a:p>
            <a:pPr algn="ctr"/>
            <a:r>
              <a:rPr kumimoji="1" lang="en-US" sz="4000" b="1" cap="all" dirty="0" smtClean="0">
                <a:solidFill>
                  <a:schemeClr val="tx2"/>
                </a:solidFill>
                <a:latin typeface="Arial" pitchFamily="-110" charset="0"/>
              </a:rPr>
              <a:t>1. Overview</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pdf"/>
          <p:cNvPicPr>
            <a:picLocks noChangeAspect="1"/>
          </p:cNvPicPr>
          <p:nvPr/>
        </p:nvPicPr>
        <p:blipFill>
          <a:blip r:embed="rId3">
            <a:lum contrast="40000"/>
          </a:blip>
          <a:srcRect t="19091" b="17273"/>
          <a:stretch>
            <a:fillRect/>
          </a:stretch>
        </p:blipFill>
        <p:spPr>
          <a:xfrm>
            <a:off x="-228600" y="-304800"/>
            <a:ext cx="8991600" cy="7404832"/>
          </a:xfrm>
          <a:prstGeom prst="rect">
            <a:avLst/>
          </a:prstGeom>
          <a:noFill/>
        </p:spPr>
      </p:pic>
    </p:spTree>
    <p:extLst>
      <p:ext uri="{BB962C8B-B14F-4D97-AF65-F5344CB8AC3E}">
        <p14:creationId xmlns:p14="http://schemas.microsoft.com/office/powerpoint/2010/main" val="2547385032"/>
      </p:ext>
    </p:extLst>
  </p:cSld>
  <p:clrMapOvr>
    <a:masterClrMapping/>
  </p:clrMapOvr>
  <p:transition spd="slow">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lum contrast="40000"/>
          </a:blip>
          <a:srcRect t="4545" b="6364"/>
          <a:stretch>
            <a:fillRect/>
          </a:stretch>
        </p:blipFill>
        <p:spPr>
          <a:xfrm>
            <a:off x="-152400" y="-152400"/>
            <a:ext cx="6248400" cy="7203909"/>
          </a:xfrm>
          <a:prstGeom prst="rect">
            <a:avLst/>
          </a:prstGeom>
          <a:noFill/>
        </p:spPr>
      </p:pic>
    </p:spTree>
    <p:extLst>
      <p:ext uri="{BB962C8B-B14F-4D97-AF65-F5344CB8AC3E}">
        <p14:creationId xmlns:p14="http://schemas.microsoft.com/office/powerpoint/2010/main" val="38330758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defRPr/>
            </a:pPr>
            <a:r>
              <a:rPr kumimoji="1" lang="en-US" dirty="0">
                <a:ea typeface="+mj-ea"/>
                <a:cs typeface="+mj-cs"/>
              </a:rPr>
              <a:t>TCP/IP Protocol Architecture</a:t>
            </a:r>
          </a:p>
        </p:txBody>
      </p:sp>
      <p:graphicFrame>
        <p:nvGraphicFramePr>
          <p:cNvPr id="10" name="Diagram 9"/>
          <p:cNvGraphicFramePr/>
          <p:nvPr>
            <p:extLst>
              <p:ext uri="{D42A27DB-BD31-4B8C-83A1-F6EECF244321}">
                <p14:modId xmlns:p14="http://schemas.microsoft.com/office/powerpoint/2010/main" val="1633002680"/>
              </p:ext>
            </p:extLst>
          </p:nvPr>
        </p:nvGraphicFramePr>
        <p:xfrm>
          <a:off x="457200" y="16764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631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orient="vert"/>
          </p:nvPr>
        </p:nvSpPr>
        <p:spPr>
          <a:xfrm>
            <a:off x="7051538" y="304800"/>
            <a:ext cx="2057400" cy="5853112"/>
          </a:xfrm>
        </p:spPr>
        <p:txBody>
          <a:bodyPr/>
          <a:lstStyle/>
          <a:p>
            <a:pPr eaLnBrk="1" hangingPunct="1">
              <a:defRPr/>
            </a:pPr>
            <a:r>
              <a:rPr kumimoji="1" lang="en-US" dirty="0"/>
              <a:t>Internet Layer</a:t>
            </a:r>
          </a:p>
        </p:txBody>
      </p:sp>
      <p:graphicFrame>
        <p:nvGraphicFramePr>
          <p:cNvPr id="10" name="Diagram 9"/>
          <p:cNvGraphicFramePr/>
          <p:nvPr>
            <p:extLst>
              <p:ext uri="{D42A27DB-BD31-4B8C-83A1-F6EECF244321}">
                <p14:modId xmlns:p14="http://schemas.microsoft.com/office/powerpoint/2010/main" val="7314446"/>
              </p:ext>
            </p:extLst>
          </p:nvPr>
        </p:nvGraphicFramePr>
        <p:xfrm>
          <a:off x="-1447800" y="228600"/>
          <a:ext cx="10287000" cy="6823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2593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228600"/>
            <a:ext cx="8382000" cy="1398588"/>
          </a:xfrm>
        </p:spPr>
        <p:txBody>
          <a:bodyPr/>
          <a:lstStyle/>
          <a:p>
            <a:pPr eaLnBrk="1" hangingPunct="1">
              <a:defRPr/>
            </a:pPr>
            <a:r>
              <a:rPr kumimoji="1" lang="en-US" dirty="0" smtClean="0">
                <a:ea typeface="+mj-ea"/>
                <a:cs typeface="+mj-cs"/>
              </a:rPr>
              <a:t>Host-to-Host (Transport) Layer</a:t>
            </a:r>
            <a:endParaRPr kumimoji="1" lang="en-US" dirty="0">
              <a:ea typeface="+mj-ea"/>
              <a:cs typeface="+mj-cs"/>
            </a:endParaRPr>
          </a:p>
        </p:txBody>
      </p:sp>
      <p:graphicFrame>
        <p:nvGraphicFramePr>
          <p:cNvPr id="6" name="Diagram 5"/>
          <p:cNvGraphicFramePr/>
          <p:nvPr>
            <p:extLst>
              <p:ext uri="{D42A27DB-BD31-4B8C-83A1-F6EECF244321}">
                <p14:modId xmlns:p14="http://schemas.microsoft.com/office/powerpoint/2010/main" val="103793532"/>
              </p:ext>
            </p:extLst>
          </p:nvPr>
        </p:nvGraphicFramePr>
        <p:xfrm>
          <a:off x="228600" y="1143000"/>
          <a:ext cx="8458200" cy="529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3466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US" dirty="0"/>
          </a:p>
        </p:txBody>
      </p:sp>
      <p:sp>
        <p:nvSpPr>
          <p:cNvPr id="3" name="Content Placeholder 2"/>
          <p:cNvSpPr>
            <a:spLocks noGrp="1"/>
          </p:cNvSpPr>
          <p:nvPr>
            <p:ph idx="1"/>
          </p:nvPr>
        </p:nvSpPr>
        <p:spPr/>
        <p:txBody>
          <a:bodyPr/>
          <a:lstStyle/>
          <a:p>
            <a:r>
              <a:rPr lang="en-US" dirty="0" smtClean="0"/>
              <a:t>Contains the logic needed to support the various user applications</a:t>
            </a:r>
          </a:p>
          <a:p>
            <a:r>
              <a:rPr lang="en-US" dirty="0" smtClean="0"/>
              <a:t>A separate module is needed for each different type of application that is peculiar to that application</a:t>
            </a:r>
          </a:p>
        </p:txBody>
      </p:sp>
      <p:pic>
        <p:nvPicPr>
          <p:cNvPr id="4" name="Picture 3"/>
          <p:cNvPicPr>
            <a:picLocks noChangeAspect="1"/>
          </p:cNvPicPr>
          <p:nvPr/>
        </p:nvPicPr>
        <p:blipFill>
          <a:blip r:embed="rId3"/>
          <a:stretch>
            <a:fillRect/>
          </a:stretch>
        </p:blipFill>
        <p:spPr>
          <a:xfrm>
            <a:off x="6400800" y="4495800"/>
            <a:ext cx="2097131" cy="2141127"/>
          </a:xfrm>
          <a:prstGeom prst="rect">
            <a:avLst/>
          </a:prstGeom>
        </p:spPr>
      </p:pic>
    </p:spTree>
    <p:extLst>
      <p:ext uri="{BB962C8B-B14F-4D97-AF65-F5344CB8AC3E}">
        <p14:creationId xmlns:p14="http://schemas.microsoft.com/office/powerpoint/2010/main" val="2060053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813"/>
            <a:ext cx="8534400" cy="1139825"/>
          </a:xfrm>
        </p:spPr>
        <p:txBody>
          <a:bodyPr/>
          <a:lstStyle/>
          <a:p>
            <a:pPr eaLnBrk="1" hangingPunct="1">
              <a:defRPr/>
            </a:pPr>
            <a:r>
              <a:rPr lang="en-US" dirty="0" smtClean="0">
                <a:ea typeface="+mj-ea"/>
                <a:cs typeface="+mj-cs"/>
              </a:rPr>
              <a:t>TCP/IP Address Requirements</a:t>
            </a:r>
          </a:p>
        </p:txBody>
      </p:sp>
      <p:sp>
        <p:nvSpPr>
          <p:cNvPr id="3" name="Content Placeholder 2"/>
          <p:cNvSpPr>
            <a:spLocks noGrp="1"/>
          </p:cNvSpPr>
          <p:nvPr>
            <p:ph idx="1"/>
          </p:nvPr>
        </p:nvSpPr>
        <p:spPr>
          <a:xfrm>
            <a:off x="457200" y="1676400"/>
            <a:ext cx="8229600" cy="5029200"/>
          </a:xfrm>
        </p:spPr>
        <p:txBody>
          <a:bodyPr/>
          <a:lstStyle/>
          <a:p>
            <a:pPr eaLnBrk="1" hangingPunct="1">
              <a:buFont typeface="Wingdings" pitchFamily="-110" charset="2"/>
              <a:buNone/>
              <a:defRPr/>
            </a:pPr>
            <a:r>
              <a:rPr lang="en-US" dirty="0" smtClean="0">
                <a:ea typeface="+mn-ea"/>
                <a:cs typeface="+mn-cs"/>
              </a:rPr>
              <a:t>Two levels of addressing are needed:</a:t>
            </a:r>
          </a:p>
          <a:p>
            <a:pPr eaLnBrk="1" hangingPunct="1">
              <a:buFont typeface="Wingdings" pitchFamily="-110" charset="2"/>
              <a:buNone/>
              <a:defRPr/>
            </a:pPr>
            <a:endParaRPr lang="en-US" sz="1000" dirty="0" smtClean="0">
              <a:ea typeface="+mn-ea"/>
              <a:cs typeface="+mn-cs"/>
            </a:endParaRPr>
          </a:p>
        </p:txBody>
      </p:sp>
      <p:graphicFrame>
        <p:nvGraphicFramePr>
          <p:cNvPr id="4" name="Diagram 3"/>
          <p:cNvGraphicFramePr/>
          <p:nvPr>
            <p:extLst>
              <p:ext uri="{D42A27DB-BD31-4B8C-83A1-F6EECF244321}">
                <p14:modId xmlns:p14="http://schemas.microsoft.com/office/powerpoint/2010/main" val="1886534286"/>
              </p:ext>
            </p:extLst>
          </p:nvPr>
        </p:nvGraphicFramePr>
        <p:xfrm>
          <a:off x="1600200" y="2590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029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lum contrast="40000"/>
          </a:blip>
          <a:srcRect l="9091" t="8235" r="3636" b="7059"/>
          <a:stretch>
            <a:fillRect/>
          </a:stretch>
        </p:blipFill>
        <p:spPr>
          <a:xfrm>
            <a:off x="-304800" y="-533401"/>
            <a:ext cx="9296400" cy="6972191"/>
          </a:xfrm>
          <a:prstGeom prst="rect">
            <a:avLst/>
          </a:prstGeom>
          <a:noFill/>
        </p:spPr>
      </p:pic>
    </p:spTree>
    <p:extLst>
      <p:ext uri="{BB962C8B-B14F-4D97-AF65-F5344CB8AC3E}">
        <p14:creationId xmlns:p14="http://schemas.microsoft.com/office/powerpoint/2010/main" val="3596432378"/>
      </p:ext>
    </p:extLst>
  </p:cSld>
  <p:clrMapOvr>
    <a:masterClrMapping/>
  </p:clrMapOvr>
  <p:transition spd="slow">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lum contrast="40000"/>
          </a:blip>
          <a:srcRect l="3529" t="4545" r="1176" b="60000"/>
          <a:stretch>
            <a:fillRect/>
          </a:stretch>
        </p:blipFill>
        <p:spPr>
          <a:xfrm>
            <a:off x="-381000" y="-304800"/>
            <a:ext cx="9970462" cy="4800600"/>
          </a:xfrm>
          <a:prstGeom prst="rect">
            <a:avLst/>
          </a:prstGeom>
          <a:noFill/>
        </p:spPr>
      </p:pic>
    </p:spTree>
    <p:extLst>
      <p:ext uri="{BB962C8B-B14F-4D97-AF65-F5344CB8AC3E}">
        <p14:creationId xmlns:p14="http://schemas.microsoft.com/office/powerpoint/2010/main" val="175461754"/>
      </p:ext>
    </p:extLst>
  </p:cSld>
  <p:clrMapOvr>
    <a:masterClrMapping/>
  </p:clrMapOvr>
  <p:transition spd="slow">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lum contrast="40000"/>
          </a:blip>
          <a:srcRect l="4706" t="36364" r="1176" b="5455"/>
          <a:stretch>
            <a:fillRect/>
          </a:stretch>
        </p:blipFill>
        <p:spPr>
          <a:xfrm>
            <a:off x="-228600" y="-304800"/>
            <a:ext cx="9144000" cy="7315148"/>
          </a:xfrm>
          <a:prstGeom prst="rect">
            <a:avLst/>
          </a:prstGeom>
          <a:noFill/>
        </p:spPr>
      </p:pic>
    </p:spTree>
    <p:extLst>
      <p:ext uri="{BB962C8B-B14F-4D97-AF65-F5344CB8AC3E}">
        <p14:creationId xmlns:p14="http://schemas.microsoft.com/office/powerpoint/2010/main" val="6089322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Topics</a:t>
            </a:r>
            <a:endParaRPr lang="en-US" b="1" dirty="0"/>
          </a:p>
        </p:txBody>
      </p:sp>
      <p:sp>
        <p:nvSpPr>
          <p:cNvPr id="3" name="Content Placeholder 2"/>
          <p:cNvSpPr>
            <a:spLocks noGrp="1"/>
          </p:cNvSpPr>
          <p:nvPr>
            <p:ph idx="1"/>
          </p:nvPr>
        </p:nvSpPr>
        <p:spPr>
          <a:xfrm>
            <a:off x="628650" y="1371600"/>
            <a:ext cx="7886700" cy="5105400"/>
          </a:xfrm>
        </p:spPr>
        <p:txBody>
          <a:bodyPr>
            <a:normAutofit/>
          </a:bodyPr>
          <a:lstStyle/>
          <a:p>
            <a:pPr marL="800100" lvl="1" indent="-457200">
              <a:buFont typeface="+mj-lt"/>
              <a:buAutoNum type="arabicPeriod"/>
            </a:pPr>
            <a:r>
              <a:rPr lang="en-US" sz="2000" dirty="0" smtClean="0"/>
              <a:t>Overview</a:t>
            </a:r>
          </a:p>
          <a:p>
            <a:pPr marL="800100" lvl="1" indent="-457200">
              <a:buFont typeface="+mj-lt"/>
              <a:buAutoNum type="arabicPeriod"/>
            </a:pPr>
            <a:r>
              <a:rPr lang="en-US" sz="2000" dirty="0" smtClean="0"/>
              <a:t>LAN Switching</a:t>
            </a:r>
          </a:p>
          <a:p>
            <a:pPr marL="800100" lvl="1" indent="-457200">
              <a:buFont typeface="+mj-lt"/>
              <a:buAutoNum type="arabicPeriod"/>
            </a:pPr>
            <a:r>
              <a:rPr lang="en-US" sz="2000" dirty="0" smtClean="0"/>
              <a:t>IPv4</a:t>
            </a:r>
          </a:p>
          <a:p>
            <a:pPr marL="800100" lvl="1" indent="-457200">
              <a:buFont typeface="+mj-lt"/>
              <a:buAutoNum type="arabicPeriod"/>
            </a:pPr>
            <a:r>
              <a:rPr lang="en-US" sz="2000" dirty="0" smtClean="0"/>
              <a:t>IPv6</a:t>
            </a:r>
          </a:p>
          <a:p>
            <a:pPr marL="800100" lvl="1" indent="-457200">
              <a:buFont typeface="+mj-lt"/>
              <a:buAutoNum type="arabicPeriod"/>
            </a:pPr>
            <a:r>
              <a:rPr lang="en-US" sz="2000" dirty="0" smtClean="0"/>
              <a:t>Routing Protocols -- RIP, </a:t>
            </a:r>
            <a:r>
              <a:rPr lang="en-US" sz="2000" dirty="0" err="1" smtClean="0"/>
              <a:t>RIPng</a:t>
            </a:r>
            <a:r>
              <a:rPr lang="en-US" sz="2000" dirty="0" smtClean="0"/>
              <a:t>, OSPF</a:t>
            </a:r>
          </a:p>
          <a:p>
            <a:pPr marL="800100" lvl="1" indent="-457200">
              <a:buFont typeface="+mj-lt"/>
              <a:buAutoNum type="arabicPeriod"/>
            </a:pPr>
            <a:r>
              <a:rPr lang="en-US" sz="2000" dirty="0" smtClean="0"/>
              <a:t>Routing Protocols -- ISIS, BGP</a:t>
            </a:r>
          </a:p>
          <a:p>
            <a:pPr marL="800100" lvl="1" indent="-457200">
              <a:buFont typeface="+mj-lt"/>
              <a:buAutoNum type="arabicPeriod"/>
            </a:pPr>
            <a:r>
              <a:rPr lang="en-US" sz="2000" dirty="0" smtClean="0"/>
              <a:t>MPLS</a:t>
            </a:r>
          </a:p>
          <a:p>
            <a:pPr marL="800100" lvl="1" indent="-457200">
              <a:buFont typeface="+mj-lt"/>
              <a:buAutoNum type="arabicPeriod"/>
            </a:pPr>
            <a:r>
              <a:rPr lang="en-US" sz="2000" dirty="0" smtClean="0"/>
              <a:t>Midterm Exam</a:t>
            </a:r>
          </a:p>
          <a:p>
            <a:pPr marL="800100" lvl="1" indent="-457200">
              <a:buFont typeface="+mj-lt"/>
              <a:buAutoNum type="arabicPeriod"/>
            </a:pPr>
            <a:r>
              <a:rPr lang="en-US" sz="2000" dirty="0" smtClean="0"/>
              <a:t>Transport Layer -- TCP/UDP</a:t>
            </a:r>
          </a:p>
          <a:p>
            <a:pPr marL="800100" lvl="1" indent="-457200">
              <a:buFont typeface="+mj-lt"/>
              <a:buAutoNum type="arabicPeriod"/>
            </a:pPr>
            <a:r>
              <a:rPr lang="en-US" sz="2000" dirty="0" smtClean="0"/>
              <a:t>Congestion Control &amp; Quality of Service (</a:t>
            </a:r>
            <a:r>
              <a:rPr lang="en-US" sz="2000" dirty="0" err="1" smtClean="0"/>
              <a:t>QoS</a:t>
            </a:r>
            <a:r>
              <a:rPr lang="en-US" sz="2000" dirty="0" smtClean="0"/>
              <a:t>)</a:t>
            </a:r>
          </a:p>
          <a:p>
            <a:pPr marL="800100" lvl="1" indent="-457200">
              <a:buFont typeface="+mj-lt"/>
              <a:buAutoNum type="arabicPeriod"/>
            </a:pPr>
            <a:r>
              <a:rPr lang="en-US" sz="2000" dirty="0" smtClean="0"/>
              <a:t>Access Control List (ACL)</a:t>
            </a:r>
          </a:p>
          <a:p>
            <a:pPr marL="800100" lvl="1" indent="-457200">
              <a:buFont typeface="+mj-lt"/>
              <a:buAutoNum type="arabicPeriod"/>
            </a:pPr>
            <a:r>
              <a:rPr lang="en-US" sz="2000" dirty="0" smtClean="0"/>
              <a:t>Application Layer Protocols</a:t>
            </a:r>
          </a:p>
          <a:p>
            <a:pPr marL="800100" lvl="1" indent="-457200">
              <a:buFont typeface="+mj-lt"/>
              <a:buAutoNum type="arabicPeriod"/>
            </a:pPr>
            <a:r>
              <a:rPr lang="en-US" sz="2000" dirty="0" smtClean="0"/>
              <a:t>Application Layer Protocols continue</a:t>
            </a:r>
          </a:p>
          <a:p>
            <a:pPr marL="800100" lvl="1" indent="-457200">
              <a:buFont typeface="+mj-lt"/>
              <a:buAutoNum type="arabicPeriod"/>
            </a:pPr>
            <a:r>
              <a:rPr lang="en-US" sz="2000" dirty="0" smtClean="0"/>
              <a:t>Others – Multicast, SDN</a:t>
            </a:r>
          </a:p>
          <a:p>
            <a:pPr marL="800100" lvl="1" indent="-457200">
              <a:buFont typeface="+mj-lt"/>
              <a:buAutoNum type="arabicPeriod"/>
            </a:pPr>
            <a:r>
              <a:rPr lang="en-US" sz="2000" dirty="0" smtClean="0"/>
              <a:t>Final Exam</a:t>
            </a:r>
          </a:p>
          <a:p>
            <a:endParaRPr lang="en-US" dirty="0"/>
          </a:p>
        </p:txBody>
      </p:sp>
    </p:spTree>
    <p:extLst>
      <p:ext uri="{BB962C8B-B14F-4D97-AF65-F5344CB8AC3E}">
        <p14:creationId xmlns:p14="http://schemas.microsoft.com/office/powerpoint/2010/main" val="12962113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defRPr/>
            </a:pPr>
            <a:r>
              <a:rPr kumimoji="1" lang="en-GB" sz="4000" dirty="0">
                <a:ea typeface="+mj-ea"/>
                <a:cs typeface="+mj-cs"/>
              </a:rPr>
              <a:t>Transmission Control Protocol (</a:t>
            </a:r>
            <a:r>
              <a:rPr kumimoji="1" lang="en-GB" dirty="0">
                <a:ea typeface="+mj-ea"/>
                <a:cs typeface="+mj-cs"/>
              </a:rPr>
              <a:t>TCP)</a:t>
            </a:r>
            <a:endParaRPr kumimoji="1" lang="en-US" dirty="0">
              <a:ea typeface="+mj-ea"/>
              <a:cs typeface="+mj-cs"/>
            </a:endParaRPr>
          </a:p>
        </p:txBody>
      </p:sp>
      <p:sp>
        <p:nvSpPr>
          <p:cNvPr id="157699" name="Rectangle 3"/>
          <p:cNvSpPr>
            <a:spLocks noGrp="1" noChangeArrowheads="1"/>
          </p:cNvSpPr>
          <p:nvPr>
            <p:ph idx="1"/>
          </p:nvPr>
        </p:nvSpPr>
        <p:spPr>
          <a:xfrm>
            <a:off x="457200" y="1676400"/>
            <a:ext cx="8229600" cy="4800600"/>
          </a:xfrm>
        </p:spPr>
        <p:txBody>
          <a:bodyPr/>
          <a:lstStyle/>
          <a:p>
            <a:pPr eaLnBrk="1" hangingPunct="1">
              <a:lnSpc>
                <a:spcPct val="90000"/>
              </a:lnSpc>
            </a:pPr>
            <a:r>
              <a:rPr kumimoji="1" lang="en-GB" sz="2800" dirty="0" smtClean="0"/>
              <a:t>TCP is the transport layer protocol for most applications</a:t>
            </a:r>
          </a:p>
          <a:p>
            <a:pPr eaLnBrk="1" hangingPunct="1">
              <a:lnSpc>
                <a:spcPct val="90000"/>
              </a:lnSpc>
              <a:buFont typeface="Wingdings" pitchFamily="-110" charset="2"/>
              <a:buNone/>
            </a:pPr>
            <a:endParaRPr kumimoji="1" lang="en-GB" sz="800" dirty="0" smtClean="0"/>
          </a:p>
          <a:p>
            <a:pPr eaLnBrk="1" hangingPunct="1">
              <a:lnSpc>
                <a:spcPct val="90000"/>
              </a:lnSpc>
            </a:pPr>
            <a:r>
              <a:rPr kumimoji="1" lang="en-GB" sz="2800" dirty="0" smtClean="0"/>
              <a:t>TCP provides a reliable connection for transfer of data between applications</a:t>
            </a:r>
          </a:p>
          <a:p>
            <a:pPr eaLnBrk="1" hangingPunct="1">
              <a:lnSpc>
                <a:spcPct val="90000"/>
              </a:lnSpc>
              <a:buFont typeface="Wingdings" pitchFamily="-110" charset="2"/>
              <a:buNone/>
            </a:pPr>
            <a:endParaRPr kumimoji="1" lang="en-GB" sz="800" dirty="0" smtClean="0"/>
          </a:p>
          <a:p>
            <a:pPr eaLnBrk="1" hangingPunct="1">
              <a:lnSpc>
                <a:spcPct val="90000"/>
              </a:lnSpc>
            </a:pPr>
            <a:r>
              <a:rPr kumimoji="1" lang="en-GB" sz="2800" dirty="0" smtClean="0"/>
              <a:t>A TCP segment is the basic protocol unit</a:t>
            </a:r>
          </a:p>
          <a:p>
            <a:pPr eaLnBrk="1" hangingPunct="1">
              <a:lnSpc>
                <a:spcPct val="90000"/>
              </a:lnSpc>
              <a:buFont typeface="Wingdings" pitchFamily="-110" charset="2"/>
              <a:buNone/>
            </a:pPr>
            <a:endParaRPr kumimoji="1" lang="en-GB" sz="800" dirty="0" smtClean="0"/>
          </a:p>
          <a:p>
            <a:pPr eaLnBrk="1" hangingPunct="1">
              <a:lnSpc>
                <a:spcPct val="90000"/>
              </a:lnSpc>
            </a:pPr>
            <a:r>
              <a:rPr kumimoji="1" lang="en-GB" sz="2800" dirty="0" smtClean="0"/>
              <a:t>TCP tracks segments between entities for duration of each connection</a:t>
            </a:r>
          </a:p>
        </p:txBody>
      </p:sp>
      <p:pic>
        <p:nvPicPr>
          <p:cNvPr id="4" name="Picture 3"/>
          <p:cNvPicPr>
            <a:picLocks noChangeAspect="1"/>
          </p:cNvPicPr>
          <p:nvPr/>
        </p:nvPicPr>
        <p:blipFill>
          <a:blip r:embed="rId3"/>
          <a:stretch>
            <a:fillRect/>
          </a:stretch>
        </p:blipFill>
        <p:spPr>
          <a:xfrm rot="16200000">
            <a:off x="6677527" y="4600073"/>
            <a:ext cx="1422400" cy="2433053"/>
          </a:xfrm>
          <a:prstGeom prst="rect">
            <a:avLst/>
          </a:prstGeom>
        </p:spPr>
      </p:pic>
    </p:spTree>
    <p:extLst>
      <p:ext uri="{BB962C8B-B14F-4D97-AF65-F5344CB8AC3E}">
        <p14:creationId xmlns:p14="http://schemas.microsoft.com/office/powerpoint/2010/main" val="1212739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lum contrast="40000"/>
          </a:blip>
          <a:srcRect l="3529" t="17273" r="3529" b="5455"/>
          <a:stretch>
            <a:fillRect/>
          </a:stretch>
        </p:blipFill>
        <p:spPr>
          <a:xfrm>
            <a:off x="-228600" y="-152401"/>
            <a:ext cx="6477000" cy="6968907"/>
          </a:xfrm>
          <a:prstGeom prst="rect">
            <a:avLst/>
          </a:prstGeom>
          <a:noFill/>
        </p:spPr>
      </p:pic>
    </p:spTree>
    <p:extLst>
      <p:ext uri="{BB962C8B-B14F-4D97-AF65-F5344CB8AC3E}">
        <p14:creationId xmlns:p14="http://schemas.microsoft.com/office/powerpoint/2010/main" val="703948881"/>
      </p:ext>
    </p:extLst>
  </p:cSld>
  <p:clrMapOvr>
    <a:masterClrMapping/>
  </p:clrMapOvr>
  <p:transition spd="slow">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defRPr/>
            </a:pPr>
            <a:r>
              <a:rPr kumimoji="1" lang="en-GB" dirty="0">
                <a:ea typeface="+mj-ea"/>
                <a:cs typeface="+mj-cs"/>
              </a:rPr>
              <a:t>User Datagram Protocol</a:t>
            </a:r>
            <a:br>
              <a:rPr kumimoji="1" lang="en-GB" dirty="0">
                <a:ea typeface="+mj-ea"/>
                <a:cs typeface="+mj-cs"/>
              </a:rPr>
            </a:br>
            <a:r>
              <a:rPr kumimoji="1" lang="en-GB" dirty="0">
                <a:ea typeface="+mj-ea"/>
                <a:cs typeface="+mj-cs"/>
              </a:rPr>
              <a:t>(UDP)</a:t>
            </a:r>
            <a:endParaRPr kumimoji="1" lang="en-US" dirty="0">
              <a:ea typeface="+mj-ea"/>
              <a:cs typeface="+mj-cs"/>
            </a:endParaRPr>
          </a:p>
        </p:txBody>
      </p:sp>
      <p:sp>
        <p:nvSpPr>
          <p:cNvPr id="158723" name="Rectangle 3"/>
          <p:cNvSpPr>
            <a:spLocks noGrp="1" noChangeArrowheads="1"/>
          </p:cNvSpPr>
          <p:nvPr>
            <p:ph idx="1"/>
          </p:nvPr>
        </p:nvSpPr>
        <p:spPr>
          <a:xfrm>
            <a:off x="381000" y="2057400"/>
            <a:ext cx="8229600" cy="4454525"/>
          </a:xfrm>
        </p:spPr>
        <p:txBody>
          <a:bodyPr>
            <a:normAutofit/>
          </a:bodyPr>
          <a:lstStyle/>
          <a:p>
            <a:pPr eaLnBrk="1" hangingPunct="1"/>
            <a:r>
              <a:rPr kumimoji="1" lang="en-GB" dirty="0" smtClean="0"/>
              <a:t>Alternative to TCP</a:t>
            </a:r>
          </a:p>
          <a:p>
            <a:pPr eaLnBrk="1" hangingPunct="1"/>
            <a:r>
              <a:rPr kumimoji="1" lang="en-GB" dirty="0" smtClean="0"/>
              <a:t>Does not guarantee delivery, preservation of sequence, or protection against duplication</a:t>
            </a:r>
          </a:p>
          <a:p>
            <a:pPr eaLnBrk="1" hangingPunct="1"/>
            <a:r>
              <a:rPr kumimoji="1" lang="en-GB" dirty="0" smtClean="0"/>
              <a:t>Enables a procedure to send messages to other procedures with a minimum of protocol mechanism</a:t>
            </a:r>
          </a:p>
          <a:p>
            <a:pPr eaLnBrk="1" hangingPunct="1"/>
            <a:r>
              <a:rPr kumimoji="1" lang="en-GB" dirty="0" smtClean="0"/>
              <a:t>Adds port addressing capability to IP</a:t>
            </a:r>
          </a:p>
          <a:p>
            <a:pPr eaLnBrk="1" hangingPunct="1"/>
            <a:r>
              <a:rPr kumimoji="1" lang="en-GB" dirty="0" smtClean="0"/>
              <a:t>Used with Simple Network Management Protocol (SNMP) </a:t>
            </a:r>
          </a:p>
          <a:p>
            <a:pPr eaLnBrk="1" hangingPunct="1"/>
            <a:r>
              <a:rPr kumimoji="1" lang="en-GB" dirty="0" smtClean="0"/>
              <a:t>Includes a checksum to verify that no error occurs in the data</a:t>
            </a:r>
            <a:endParaRPr kumimoji="1" lang="en-US" dirty="0" smtClean="0"/>
          </a:p>
        </p:txBody>
      </p:sp>
    </p:spTree>
    <p:extLst>
      <p:ext uri="{BB962C8B-B14F-4D97-AF65-F5344CB8AC3E}">
        <p14:creationId xmlns:p14="http://schemas.microsoft.com/office/powerpoint/2010/main" val="218417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lum contrast="40000"/>
          </a:blip>
          <a:srcRect l="-2353" t="17273" r="-1176" b="13636"/>
          <a:stretch>
            <a:fillRect/>
          </a:stretch>
        </p:blipFill>
        <p:spPr>
          <a:xfrm>
            <a:off x="-228600" y="-304800"/>
            <a:ext cx="8686800" cy="7502116"/>
          </a:xfrm>
          <a:prstGeom prst="rect">
            <a:avLst/>
          </a:prstGeom>
          <a:noFill/>
        </p:spPr>
      </p:pic>
    </p:spTree>
    <p:extLst>
      <p:ext uri="{BB962C8B-B14F-4D97-AF65-F5344CB8AC3E}">
        <p14:creationId xmlns:p14="http://schemas.microsoft.com/office/powerpoint/2010/main" val="8044916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lum contrast="40000"/>
          </a:blip>
          <a:srcRect t="20909" b="21818"/>
          <a:stretch>
            <a:fillRect/>
          </a:stretch>
        </p:blipFill>
        <p:spPr>
          <a:xfrm>
            <a:off x="-228600" y="-228600"/>
            <a:ext cx="9252795" cy="6858000"/>
          </a:xfrm>
          <a:prstGeom prst="rect">
            <a:avLst/>
          </a:prstGeom>
          <a:noFill/>
        </p:spPr>
      </p:pic>
    </p:spTree>
    <p:extLst>
      <p:ext uri="{BB962C8B-B14F-4D97-AF65-F5344CB8AC3E}">
        <p14:creationId xmlns:p14="http://schemas.microsoft.com/office/powerpoint/2010/main" val="661515572"/>
      </p:ext>
    </p:extLst>
  </p:cSld>
  <p:clrMapOvr>
    <a:masterClrMapping/>
  </p:clrMapOvr>
  <p:transition spd="slow">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277813"/>
            <a:ext cx="9144000" cy="1139825"/>
          </a:xfrm>
        </p:spPr>
        <p:txBody>
          <a:bodyPr/>
          <a:lstStyle/>
          <a:p>
            <a:pPr eaLnBrk="1" hangingPunct="1">
              <a:defRPr/>
            </a:pPr>
            <a:r>
              <a:rPr kumimoji="1" lang="en-GB" dirty="0">
                <a:ea typeface="+mj-ea"/>
                <a:cs typeface="+mj-cs"/>
              </a:rPr>
              <a:t>Service Primitives and Parameters</a:t>
            </a:r>
            <a:endParaRPr kumimoji="1" lang="en-US" dirty="0">
              <a:ea typeface="+mj-ea"/>
              <a:cs typeface="+mj-cs"/>
            </a:endParaRPr>
          </a:p>
        </p:txBody>
      </p:sp>
      <p:sp>
        <p:nvSpPr>
          <p:cNvPr id="132099" name="Rectangle 3"/>
          <p:cNvSpPr>
            <a:spLocks noGrp="1" noChangeArrowheads="1"/>
          </p:cNvSpPr>
          <p:nvPr>
            <p:ph idx="1"/>
          </p:nvPr>
        </p:nvSpPr>
        <p:spPr>
          <a:xfrm>
            <a:off x="457200" y="1600200"/>
            <a:ext cx="8229600" cy="3962400"/>
          </a:xfrm>
        </p:spPr>
        <p:txBody>
          <a:bodyPr/>
          <a:lstStyle/>
          <a:p>
            <a:pPr eaLnBrk="1" hangingPunct="1">
              <a:defRPr/>
            </a:pPr>
            <a:r>
              <a:rPr kumimoji="1" lang="en-GB" dirty="0" smtClean="0">
                <a:ea typeface="+mn-ea"/>
                <a:cs typeface="+mn-cs"/>
              </a:rPr>
              <a:t>Services </a:t>
            </a:r>
            <a:r>
              <a:rPr kumimoji="1" lang="en-GB" dirty="0">
                <a:ea typeface="+mn-ea"/>
                <a:cs typeface="+mn-cs"/>
              </a:rPr>
              <a:t>between adjacent </a:t>
            </a:r>
            <a:r>
              <a:rPr kumimoji="1" lang="en-GB" dirty="0" smtClean="0">
                <a:ea typeface="+mn-ea"/>
                <a:cs typeface="+mn-cs"/>
              </a:rPr>
              <a:t>layers</a:t>
            </a:r>
          </a:p>
          <a:p>
            <a:pPr eaLnBrk="1" hangingPunct="1">
              <a:defRPr/>
            </a:pPr>
            <a:r>
              <a:rPr kumimoji="1" lang="en-GB" dirty="0" smtClean="0">
                <a:ea typeface="+mn-ea"/>
                <a:cs typeface="+mn-cs"/>
              </a:rPr>
              <a:t>Expressed as:</a:t>
            </a:r>
          </a:p>
          <a:p>
            <a:pPr lvl="1" eaLnBrk="1" hangingPunct="1">
              <a:buFont typeface="Arial"/>
              <a:buChar char="•"/>
              <a:defRPr/>
            </a:pPr>
            <a:r>
              <a:rPr kumimoji="1" lang="en-GB" sz="3200" dirty="0" smtClean="0">
                <a:ln w="18415" cmpd="sng">
                  <a:solidFill>
                    <a:srgbClr val="FFFFFF"/>
                  </a:solidFill>
                  <a:prstDash val="solid"/>
                </a:ln>
                <a:effectLst>
                  <a:outerShdw blurRad="63500" dir="3600000" algn="tl" rotWithShape="0">
                    <a:srgbClr val="000000">
                      <a:alpha val="70000"/>
                    </a:srgbClr>
                  </a:outerShdw>
                </a:effectLst>
                <a:ea typeface="+mn-ea"/>
                <a:cs typeface="+mn-cs"/>
              </a:rPr>
              <a:t>Primitive</a:t>
            </a:r>
            <a:r>
              <a:rPr kumimoji="1" lang="en-GB" sz="3200" dirty="0" smtClean="0">
                <a:ea typeface="+mn-ea"/>
                <a:cs typeface="+mn-cs"/>
              </a:rPr>
              <a:t>s</a:t>
            </a:r>
          </a:p>
          <a:p>
            <a:pPr lvl="2" eaLnBrk="1" hangingPunct="1">
              <a:buFont typeface="Arial"/>
              <a:buChar char="•"/>
              <a:defRPr/>
            </a:pPr>
            <a:r>
              <a:rPr kumimoji="1" lang="en-GB" sz="1800" dirty="0" smtClean="0">
                <a:ea typeface="+mn-ea"/>
                <a:cs typeface="+mn-cs"/>
              </a:rPr>
              <a:t>Specify the </a:t>
            </a:r>
            <a:r>
              <a:rPr kumimoji="1" lang="en-GB" sz="1800" dirty="0">
                <a:ea typeface="+mn-ea"/>
                <a:cs typeface="+mn-cs"/>
              </a:rPr>
              <a:t>function</a:t>
            </a:r>
            <a:r>
              <a:rPr kumimoji="1" lang="en-GB" sz="1800" dirty="0" smtClean="0">
                <a:ea typeface="+mn-ea"/>
                <a:cs typeface="+mn-cs"/>
              </a:rPr>
              <a:t> to be performed</a:t>
            </a:r>
          </a:p>
          <a:p>
            <a:pPr lvl="1" eaLnBrk="1" hangingPunct="1">
              <a:buFont typeface="Arial"/>
              <a:buChar char="•"/>
              <a:defRPr/>
            </a:pPr>
            <a:r>
              <a:rPr kumimoji="1" lang="en-GB" sz="3200" dirty="0">
                <a:ln w="18415" cmpd="sng">
                  <a:solidFill>
                    <a:srgbClr val="FFFFFF"/>
                  </a:solidFill>
                  <a:prstDash val="solid"/>
                </a:ln>
                <a:effectLst>
                  <a:outerShdw blurRad="63500" dir="3600000" algn="tl" rotWithShape="0">
                    <a:srgbClr val="000000">
                      <a:alpha val="70000"/>
                    </a:srgbClr>
                  </a:outerShdw>
                </a:effectLst>
                <a:ea typeface="+mn-ea"/>
                <a:cs typeface="+mn-cs"/>
              </a:rPr>
              <a:t>P</a:t>
            </a:r>
            <a:r>
              <a:rPr kumimoji="1" lang="en-GB" sz="3200" dirty="0" smtClean="0">
                <a:ln w="18415" cmpd="sng">
                  <a:solidFill>
                    <a:srgbClr val="FFFFFF"/>
                  </a:solidFill>
                  <a:prstDash val="solid"/>
                </a:ln>
                <a:effectLst>
                  <a:outerShdw blurRad="63500" dir="3600000" algn="tl" rotWithShape="0">
                    <a:srgbClr val="000000">
                      <a:alpha val="70000"/>
                    </a:srgbClr>
                  </a:outerShdw>
                </a:effectLst>
                <a:ea typeface="+mn-ea"/>
                <a:cs typeface="+mn-cs"/>
              </a:rPr>
              <a:t>arameters</a:t>
            </a:r>
            <a:r>
              <a:rPr kumimoji="1" lang="en-GB" sz="3200" dirty="0" smtClean="0">
                <a:ea typeface="+mn-ea"/>
                <a:cs typeface="+mn-cs"/>
              </a:rPr>
              <a:t> </a:t>
            </a:r>
          </a:p>
          <a:p>
            <a:pPr lvl="2" eaLnBrk="1" hangingPunct="1">
              <a:buFont typeface="Arial"/>
              <a:buChar char="•"/>
              <a:defRPr/>
            </a:pPr>
            <a:r>
              <a:rPr kumimoji="1" lang="en-GB" sz="1800" dirty="0" smtClean="0">
                <a:ea typeface="+mn-ea"/>
                <a:cs typeface="+mn-cs"/>
              </a:rPr>
              <a:t>Used to </a:t>
            </a:r>
            <a:r>
              <a:rPr kumimoji="1" lang="en-GB" sz="1800" dirty="0">
                <a:ea typeface="+mn-ea"/>
                <a:cs typeface="+mn-cs"/>
              </a:rPr>
              <a:t>pass data and control </a:t>
            </a:r>
            <a:r>
              <a:rPr kumimoji="1" lang="en-GB" sz="1800" dirty="0" smtClean="0">
                <a:ea typeface="+mn-ea"/>
                <a:cs typeface="+mn-cs"/>
              </a:rPr>
              <a:t>information</a:t>
            </a:r>
          </a:p>
          <a:p>
            <a:pPr eaLnBrk="1" hangingPunct="1">
              <a:defRPr/>
            </a:pPr>
            <a:endParaRPr kumimoji="1" lang="en-US" dirty="0">
              <a:ea typeface="+mn-ea"/>
              <a:cs typeface="+mn-cs"/>
            </a:endParaRPr>
          </a:p>
        </p:txBody>
      </p:sp>
    </p:spTree>
    <p:extLst>
      <p:ext uri="{BB962C8B-B14F-4D97-AF65-F5344CB8AC3E}">
        <p14:creationId xmlns:p14="http://schemas.microsoft.com/office/powerpoint/2010/main" val="60609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lum contrast="40000"/>
          </a:blip>
          <a:srcRect b="7956"/>
          <a:stretch>
            <a:fillRect/>
          </a:stretch>
        </p:blipFill>
        <p:spPr>
          <a:xfrm>
            <a:off x="304800" y="2362200"/>
            <a:ext cx="8706166" cy="3021769"/>
          </a:xfrm>
          <a:prstGeom prst="rect">
            <a:avLst/>
          </a:prstGeom>
          <a:noFill/>
        </p:spPr>
      </p:pic>
      <p:sp>
        <p:nvSpPr>
          <p:cNvPr id="5" name="TextBox 4"/>
          <p:cNvSpPr txBox="1"/>
          <p:nvPr/>
        </p:nvSpPr>
        <p:spPr>
          <a:xfrm>
            <a:off x="0" y="381000"/>
            <a:ext cx="9144000" cy="1569660"/>
          </a:xfrm>
          <a:prstGeom prst="rect">
            <a:avLst/>
          </a:prstGeom>
          <a:noFill/>
        </p:spPr>
        <p:txBody>
          <a:bodyPr wrap="square" rtlCol="0">
            <a:spAutoFit/>
          </a:bodyPr>
          <a:lstStyle/>
          <a:p>
            <a:pPr algn="ctr"/>
            <a:r>
              <a:rPr lang="en-US" sz="4800" b="1" dirty="0" smtClean="0"/>
              <a:t>Table 2.1  </a:t>
            </a:r>
          </a:p>
          <a:p>
            <a:pPr algn="ctr"/>
            <a:r>
              <a:rPr lang="en-US" sz="4800" b="1" dirty="0" smtClean="0"/>
              <a:t>Service Primitive Types</a:t>
            </a:r>
            <a:r>
              <a:rPr lang="en-US" sz="4800" dirty="0" smtClean="0"/>
              <a:t> </a:t>
            </a:r>
            <a:endParaRPr lang="en-US" sz="4800" dirty="0"/>
          </a:p>
        </p:txBody>
      </p:sp>
    </p:spTree>
    <p:extLst>
      <p:ext uri="{BB962C8B-B14F-4D97-AF65-F5344CB8AC3E}">
        <p14:creationId xmlns:p14="http://schemas.microsoft.com/office/powerpoint/2010/main" val="263502387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a:blip r:embed="rId3">
            <a:lum contrast="40000"/>
          </a:blip>
          <a:srcRect l="4545" t="11765" r="4545" b="7059"/>
          <a:stretch>
            <a:fillRect/>
          </a:stretch>
        </p:blipFill>
        <p:spPr>
          <a:xfrm>
            <a:off x="0" y="-152400"/>
            <a:ext cx="9144000" cy="6309328"/>
          </a:xfrm>
          <a:prstGeom prst="rect">
            <a:avLst/>
          </a:prstGeom>
          <a:noFill/>
        </p:spPr>
      </p:pic>
    </p:spTree>
    <p:extLst>
      <p:ext uri="{BB962C8B-B14F-4D97-AF65-F5344CB8AC3E}">
        <p14:creationId xmlns:p14="http://schemas.microsoft.com/office/powerpoint/2010/main" val="3342532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r>
              <a:rPr lang="en-US" dirty="0" smtClean="0"/>
              <a:t>Traditional Internet-Based Applications</a:t>
            </a:r>
            <a:endParaRPr lang="en-US" dirty="0"/>
          </a:p>
        </p:txBody>
      </p:sp>
      <p:sp>
        <p:nvSpPr>
          <p:cNvPr id="3" name="Content Placeholder 2"/>
          <p:cNvSpPr>
            <a:spLocks noGrp="1"/>
          </p:cNvSpPr>
          <p:nvPr>
            <p:ph idx="1"/>
          </p:nvPr>
        </p:nvSpPr>
        <p:spPr>
          <a:xfrm>
            <a:off x="469900" y="1143000"/>
            <a:ext cx="8229600" cy="1295400"/>
          </a:xfrm>
        </p:spPr>
        <p:txBody>
          <a:bodyPr>
            <a:normAutofit/>
          </a:bodyPr>
          <a:lstStyle/>
          <a:p>
            <a:r>
              <a:rPr lang="en-US" dirty="0" smtClean="0"/>
              <a:t>Three common applications that have been standardized to operate on top of TCP are:</a:t>
            </a:r>
          </a:p>
        </p:txBody>
      </p:sp>
      <p:graphicFrame>
        <p:nvGraphicFramePr>
          <p:cNvPr id="4" name="Diagram 3"/>
          <p:cNvGraphicFramePr/>
          <p:nvPr>
            <p:extLst>
              <p:ext uri="{D42A27DB-BD31-4B8C-83A1-F6EECF244321}">
                <p14:modId xmlns:p14="http://schemas.microsoft.com/office/powerpoint/2010/main" val="536215746"/>
              </p:ext>
            </p:extLst>
          </p:nvPr>
        </p:nvGraphicFramePr>
        <p:xfrm>
          <a:off x="482600" y="2133600"/>
          <a:ext cx="822959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0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Sockets Programming</a:t>
            </a:r>
            <a:endParaRPr lang="en-US" dirty="0"/>
          </a:p>
        </p:txBody>
      </p:sp>
      <p:sp>
        <p:nvSpPr>
          <p:cNvPr id="3" name="Content Placeholder 2"/>
          <p:cNvSpPr>
            <a:spLocks noGrp="1"/>
          </p:cNvSpPr>
          <p:nvPr>
            <p:ph idx="1"/>
          </p:nvPr>
        </p:nvSpPr>
        <p:spPr/>
        <p:txBody>
          <a:bodyPr>
            <a:normAutofit/>
          </a:bodyPr>
          <a:lstStyle/>
          <a:p>
            <a:r>
              <a:rPr lang="en-US" dirty="0" smtClean="0"/>
              <a:t>Concept was developed in the 1980s in the UNIX environment as the Berkeley Sockets Interface</a:t>
            </a:r>
          </a:p>
          <a:p>
            <a:pPr lvl="1"/>
            <a:r>
              <a:rPr lang="en-US" sz="2000" dirty="0" smtClean="0"/>
              <a:t>De facto standard application programming interface (API)</a:t>
            </a:r>
          </a:p>
          <a:p>
            <a:pPr lvl="1"/>
            <a:r>
              <a:rPr lang="en-US" sz="2000" dirty="0" smtClean="0"/>
              <a:t>Basis for Window Sockets (WinSock)</a:t>
            </a:r>
          </a:p>
          <a:p>
            <a:r>
              <a:rPr lang="en-US" dirty="0" smtClean="0"/>
              <a:t>Enables communication between a client and server process</a:t>
            </a:r>
          </a:p>
          <a:p>
            <a:r>
              <a:rPr lang="en-US" dirty="0" smtClean="0"/>
              <a:t>May be connection oriented or connectionless</a:t>
            </a:r>
            <a:endParaRPr lang="en-US" dirty="0"/>
          </a:p>
        </p:txBody>
      </p:sp>
    </p:spTree>
    <p:extLst>
      <p:ext uri="{BB962C8B-B14F-4D97-AF65-F5344CB8AC3E}">
        <p14:creationId xmlns:p14="http://schemas.microsoft.com/office/powerpoint/2010/main" val="3878416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 Books</a:t>
            </a:r>
            <a:endParaRPr lang="en-US" b="1" dirty="0"/>
          </a:p>
        </p:txBody>
      </p:sp>
      <p:sp>
        <p:nvSpPr>
          <p:cNvPr id="3" name="Content Placeholder 2"/>
          <p:cNvSpPr>
            <a:spLocks noGrp="1"/>
          </p:cNvSpPr>
          <p:nvPr>
            <p:ph idx="1"/>
          </p:nvPr>
        </p:nvSpPr>
        <p:spPr>
          <a:xfrm>
            <a:off x="628650" y="1524000"/>
            <a:ext cx="7886700" cy="4876800"/>
          </a:xfrm>
        </p:spPr>
        <p:txBody>
          <a:bodyPr>
            <a:normAutofit/>
          </a:bodyPr>
          <a:lstStyle/>
          <a:p>
            <a:r>
              <a:rPr lang="en-US" b="1" dirty="0" smtClean="0"/>
              <a:t>Routing TCP/IP Volume I, 2ne Edition </a:t>
            </a:r>
            <a:r>
              <a:rPr lang="en-US" dirty="0"/>
              <a:t>by</a:t>
            </a:r>
            <a:r>
              <a:rPr lang="en-US" b="1" dirty="0"/>
              <a:t> </a:t>
            </a:r>
            <a:r>
              <a:rPr lang="en-US" dirty="0"/>
              <a:t>Jeff Doyle and Jennifer </a:t>
            </a:r>
            <a:r>
              <a:rPr lang="en-US" dirty="0" smtClean="0"/>
              <a:t>Carroll</a:t>
            </a:r>
          </a:p>
          <a:p>
            <a:pPr marL="0" indent="0">
              <a:buNone/>
            </a:pPr>
            <a:r>
              <a:rPr lang="en-US" dirty="0" smtClean="0"/>
              <a:t>   ISBN</a:t>
            </a:r>
            <a:r>
              <a:rPr lang="en-US" dirty="0"/>
              <a:t>: </a:t>
            </a:r>
            <a:r>
              <a:rPr lang="en-US" dirty="0" smtClean="0"/>
              <a:t>1-57870-089-2</a:t>
            </a:r>
            <a:endParaRPr lang="en-US" b="1" dirty="0" smtClean="0"/>
          </a:p>
          <a:p>
            <a:r>
              <a:rPr lang="en-US" b="1" dirty="0" smtClean="0"/>
              <a:t>Routing TCP/IP Volume II </a:t>
            </a:r>
            <a:r>
              <a:rPr lang="en-US" dirty="0" smtClean="0"/>
              <a:t>by</a:t>
            </a:r>
            <a:r>
              <a:rPr lang="en-US" b="1" dirty="0" smtClean="0"/>
              <a:t> </a:t>
            </a:r>
            <a:r>
              <a:rPr lang="en-US" dirty="0" smtClean="0"/>
              <a:t>Jeff Doyle and Jennifer </a:t>
            </a:r>
            <a:r>
              <a:rPr lang="en-US" dirty="0" err="1" smtClean="0"/>
              <a:t>DeHaven</a:t>
            </a:r>
            <a:r>
              <a:rPr lang="en-US" dirty="0"/>
              <a:t> </a:t>
            </a:r>
            <a:r>
              <a:rPr lang="en-US" dirty="0" smtClean="0"/>
              <a:t>      ISBN: 1-57870-089-2</a:t>
            </a:r>
          </a:p>
          <a:p>
            <a:r>
              <a:rPr lang="en-US" b="1" dirty="0" smtClean="0"/>
              <a:t>Cisco </a:t>
            </a:r>
            <a:r>
              <a:rPr lang="en-US" b="1" dirty="0"/>
              <a:t>CCNA Routing and Switching ICND2 200-101 Official Cert Guide, Academic </a:t>
            </a:r>
            <a:r>
              <a:rPr lang="en-US" b="1" dirty="0" smtClean="0"/>
              <a:t>Edition </a:t>
            </a:r>
            <a:r>
              <a:rPr lang="en-US" dirty="0" smtClean="0"/>
              <a:t>by </a:t>
            </a:r>
            <a:r>
              <a:rPr lang="en-US" dirty="0" err="1" smtClean="0"/>
              <a:t>Wendel</a:t>
            </a:r>
            <a:r>
              <a:rPr lang="en-US" dirty="0" smtClean="0"/>
              <a:t> Odom --</a:t>
            </a:r>
            <a:r>
              <a:rPr lang="en-US" b="1" dirty="0" smtClean="0"/>
              <a:t> </a:t>
            </a:r>
            <a:r>
              <a:rPr lang="en-US" dirty="0" smtClean="0"/>
              <a:t>July </a:t>
            </a:r>
            <a:r>
              <a:rPr lang="en-US" dirty="0"/>
              <a:t>10, </a:t>
            </a:r>
            <a:r>
              <a:rPr lang="en-US" dirty="0" smtClean="0"/>
              <a:t>2013</a:t>
            </a:r>
            <a:r>
              <a:rPr lang="en-US" b="1" dirty="0" smtClean="0"/>
              <a:t>.          </a:t>
            </a:r>
            <a:r>
              <a:rPr lang="en-US" dirty="0"/>
              <a:t>ISBN-13: 978-1587144882</a:t>
            </a:r>
            <a:endParaRPr lang="en-US" b="1" dirty="0"/>
          </a:p>
          <a:p>
            <a:r>
              <a:rPr lang="en-US" b="1" dirty="0"/>
              <a:t>The TCP/IP Guide: A Comprehensive, Illustrated Internet Protocols </a:t>
            </a:r>
            <a:r>
              <a:rPr lang="en-US" b="1" dirty="0" smtClean="0"/>
              <a:t>Reference </a:t>
            </a:r>
            <a:r>
              <a:rPr lang="en-US" dirty="0" smtClean="0"/>
              <a:t>by</a:t>
            </a:r>
            <a:r>
              <a:rPr lang="en-US" b="1" dirty="0" smtClean="0"/>
              <a:t> </a:t>
            </a:r>
            <a:r>
              <a:rPr lang="en-US" dirty="0"/>
              <a:t>Charles M. </a:t>
            </a:r>
            <a:r>
              <a:rPr lang="en-US" dirty="0" err="1"/>
              <a:t>Kozierok</a:t>
            </a:r>
            <a:r>
              <a:rPr lang="en-US" b="1" dirty="0" smtClean="0"/>
              <a:t> </a:t>
            </a:r>
            <a:r>
              <a:rPr lang="en-US" dirty="0" smtClean="0"/>
              <a:t>– </a:t>
            </a:r>
            <a:r>
              <a:rPr lang="en-US" dirty="0"/>
              <a:t>October 1, </a:t>
            </a:r>
            <a:r>
              <a:rPr lang="en-US" dirty="0" smtClean="0"/>
              <a:t>2005.                    </a:t>
            </a:r>
            <a:r>
              <a:rPr lang="en-US" b="1" dirty="0" smtClean="0"/>
              <a:t> </a:t>
            </a:r>
            <a:r>
              <a:rPr lang="en-US" dirty="0"/>
              <a:t>ISBN-13: </a:t>
            </a:r>
            <a:r>
              <a:rPr lang="en-US" dirty="0" smtClean="0"/>
              <a:t>978-1593270476</a:t>
            </a:r>
          </a:p>
          <a:p>
            <a:r>
              <a:rPr lang="en-US" b="1" dirty="0"/>
              <a:t>CCNA Routing and Switching 200-120 Network </a:t>
            </a:r>
            <a:r>
              <a:rPr lang="en-US" b="1" dirty="0" smtClean="0"/>
              <a:t>Simulator. </a:t>
            </a:r>
            <a:r>
              <a:rPr lang="en-US" dirty="0" smtClean="0"/>
              <a:t>By </a:t>
            </a:r>
            <a:r>
              <a:rPr lang="en-US" dirty="0"/>
              <a:t>Wendell Odom, Sean </a:t>
            </a:r>
            <a:r>
              <a:rPr lang="en-US" dirty="0" smtClean="0"/>
              <a:t>Wilkins. Published </a:t>
            </a:r>
            <a:r>
              <a:rPr lang="en-US" dirty="0"/>
              <a:t>by Pearson IT Certification. </a:t>
            </a:r>
            <a:endParaRPr lang="en-US" dirty="0" smtClean="0"/>
          </a:p>
          <a:p>
            <a:r>
              <a:rPr lang="en-US" dirty="0" smtClean="0">
                <a:hlinkClick r:id="rId2"/>
              </a:rPr>
              <a:t>http</a:t>
            </a:r>
            <a:r>
              <a:rPr lang="en-US" dirty="0">
                <a:hlinkClick r:id="rId2"/>
              </a:rPr>
              <a:t>://class.svuca.edu/~sandy/class/CS540/</a:t>
            </a:r>
            <a:endParaRPr lang="en-US" b="1" dirty="0"/>
          </a:p>
        </p:txBody>
      </p:sp>
    </p:spTree>
    <p:extLst>
      <p:ext uri="{BB962C8B-B14F-4D97-AF65-F5344CB8AC3E}">
        <p14:creationId xmlns:p14="http://schemas.microsoft.com/office/powerpoint/2010/main" val="1478015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Socket</a:t>
            </a:r>
            <a:endParaRPr lang="en-US" dirty="0"/>
          </a:p>
        </p:txBody>
      </p:sp>
      <p:sp>
        <p:nvSpPr>
          <p:cNvPr id="3" name="Content Placeholder 2"/>
          <p:cNvSpPr>
            <a:spLocks noGrp="1"/>
          </p:cNvSpPr>
          <p:nvPr>
            <p:ph idx="1"/>
          </p:nvPr>
        </p:nvSpPr>
        <p:spPr>
          <a:xfrm>
            <a:off x="457200" y="1905000"/>
            <a:ext cx="8229600" cy="4724400"/>
          </a:xfrm>
        </p:spPr>
        <p:txBody>
          <a:bodyPr>
            <a:normAutofit/>
          </a:bodyPr>
          <a:lstStyle/>
          <a:p>
            <a:r>
              <a:rPr lang="en-US" dirty="0" smtClean="0"/>
              <a:t>Formed by the concatenation of a port value and an IP address</a:t>
            </a:r>
          </a:p>
          <a:p>
            <a:pPr lvl="1"/>
            <a:r>
              <a:rPr lang="en-US" dirty="0" smtClean="0"/>
              <a:t>Unique throughout the Internet</a:t>
            </a:r>
          </a:p>
          <a:p>
            <a:r>
              <a:rPr lang="en-US" dirty="0" smtClean="0"/>
              <a:t>Used to define an API</a:t>
            </a:r>
          </a:p>
          <a:p>
            <a:pPr lvl="1"/>
            <a:r>
              <a:rPr lang="en-US" dirty="0" smtClean="0"/>
              <a:t>Generic communication interface for writing programs that use TCP or UDP</a:t>
            </a:r>
          </a:p>
          <a:p>
            <a:r>
              <a:rPr lang="en-US" dirty="0" smtClean="0"/>
              <a:t>Stream sockets</a:t>
            </a:r>
          </a:p>
          <a:p>
            <a:pPr lvl="1"/>
            <a:r>
              <a:rPr lang="en-US" dirty="0" smtClean="0"/>
              <a:t>All blocks of data sent between a pair of sockets are guaranteed for delivery and arrive in the order that they were sent</a:t>
            </a:r>
          </a:p>
          <a:p>
            <a:r>
              <a:rPr lang="en-US" dirty="0" smtClean="0"/>
              <a:t>Datagram sockets</a:t>
            </a:r>
          </a:p>
          <a:p>
            <a:pPr lvl="1"/>
            <a:r>
              <a:rPr lang="en-US" dirty="0" smtClean="0"/>
              <a:t>Delivery is not guaranteed, nor is order necessarily preserved</a:t>
            </a:r>
          </a:p>
          <a:p>
            <a:r>
              <a:rPr lang="en-US" dirty="0" smtClean="0"/>
              <a:t>Raw sockets</a:t>
            </a:r>
          </a:p>
          <a:p>
            <a:pPr lvl="1"/>
            <a:r>
              <a:rPr lang="en-US" dirty="0" smtClean="0"/>
              <a:t>Allow direct access to lower-layer protocols</a:t>
            </a:r>
          </a:p>
          <a:p>
            <a:endParaRPr lang="en-US" dirty="0"/>
          </a:p>
        </p:txBody>
      </p:sp>
    </p:spTree>
    <p:extLst>
      <p:ext uri="{BB962C8B-B14F-4D97-AF65-F5344CB8AC3E}">
        <p14:creationId xmlns:p14="http://schemas.microsoft.com/office/powerpoint/2010/main" val="38168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0" y="152400"/>
            <a:ext cx="2133600" cy="6553200"/>
          </a:xfrm>
        </p:spPr>
        <p:txBody>
          <a:bodyPr/>
          <a:lstStyle/>
          <a:p>
            <a:r>
              <a:rPr lang="en-US" dirty="0" smtClean="0"/>
              <a:t>Table 2.4</a:t>
            </a:r>
            <a:br>
              <a:rPr lang="en-US" dirty="0" smtClean="0"/>
            </a:br>
            <a:r>
              <a:rPr lang="en-US" dirty="0" smtClean="0"/>
              <a:t/>
            </a:r>
            <a:br>
              <a:rPr lang="en-US" dirty="0" smtClean="0"/>
            </a:br>
            <a:r>
              <a:rPr lang="en-US" sz="3200" dirty="0" smtClean="0"/>
              <a:t>Core Socket Functions</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1600" dirty="0" smtClean="0"/>
              <a:t>(Table can be found on page 54 in textbook)</a:t>
            </a:r>
            <a:endParaRPr lang="en-US" sz="1600" dirty="0"/>
          </a:p>
        </p:txBody>
      </p:sp>
      <p:pic>
        <p:nvPicPr>
          <p:cNvPr id="4" name="Picture 3"/>
          <p:cNvPicPr>
            <a:picLocks noChangeAspect="1"/>
          </p:cNvPicPr>
          <p:nvPr/>
        </p:nvPicPr>
        <p:blipFill>
          <a:blip r:embed="rId3">
            <a:lum contrast="40000"/>
          </a:blip>
          <a:stretch>
            <a:fillRect/>
          </a:stretch>
        </p:blipFill>
        <p:spPr>
          <a:xfrm>
            <a:off x="228600" y="147150"/>
            <a:ext cx="6560198" cy="6710850"/>
          </a:xfrm>
          <a:prstGeom prst="rect">
            <a:avLst/>
          </a:prstGeom>
          <a:noFill/>
        </p:spPr>
      </p:pic>
    </p:spTree>
    <p:extLst>
      <p:ext uri="{BB962C8B-B14F-4D97-AF65-F5344CB8AC3E}">
        <p14:creationId xmlns:p14="http://schemas.microsoft.com/office/powerpoint/2010/main" val="316536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lum contrast="40000"/>
          </a:blip>
          <a:stretch>
            <a:fillRect/>
          </a:stretch>
        </p:blipFill>
        <p:spPr>
          <a:xfrm>
            <a:off x="0" y="-228600"/>
            <a:ext cx="6019800" cy="7444092"/>
          </a:xfrm>
          <a:prstGeom prst="rect">
            <a:avLst/>
          </a:prstGeom>
          <a:noFill/>
        </p:spPr>
      </p:pic>
    </p:spTree>
    <p:extLst>
      <p:ext uri="{BB962C8B-B14F-4D97-AF65-F5344CB8AC3E}">
        <p14:creationId xmlns:p14="http://schemas.microsoft.com/office/powerpoint/2010/main" val="3628044672"/>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eaLnBrk="1" hangingPunct="1">
              <a:buClr>
                <a:schemeClr val="tx2"/>
              </a:buClr>
              <a:buFont typeface="Wingdings" pitchFamily="-110" charset="2"/>
              <a:buNone/>
            </a:pPr>
            <a:endParaRPr lang="en-US" dirty="0"/>
          </a:p>
          <a:p>
            <a:pPr marL="514350" indent="-514350" eaLnBrk="1" hangingPunct="1">
              <a:buClr>
                <a:schemeClr val="tx2"/>
              </a:buClr>
              <a:buFont typeface="Wingdings" pitchFamily="-110" charset="2"/>
              <a:buNone/>
            </a:pPr>
            <a:endParaRPr lang="en-US" dirty="0"/>
          </a:p>
        </p:txBody>
      </p:sp>
      <p:pic>
        <p:nvPicPr>
          <p:cNvPr id="6" name="Picture 5" descr="f1.pdf"/>
          <p:cNvPicPr>
            <a:picLocks noChangeAspect="1"/>
          </p:cNvPicPr>
          <p:nvPr/>
        </p:nvPicPr>
        <p:blipFill>
          <a:blip r:embed="rId3">
            <a:lum contrast="40000"/>
          </a:blip>
          <a:srcRect t="19091" b="13636"/>
          <a:stretch>
            <a:fillRect/>
          </a:stretch>
        </p:blipFill>
        <p:spPr>
          <a:xfrm>
            <a:off x="-304800" y="-300037"/>
            <a:ext cx="8610600" cy="7496168"/>
          </a:xfrm>
          <a:prstGeom prst="rect">
            <a:avLst/>
          </a:prstGeom>
          <a:noFill/>
        </p:spPr>
      </p:pic>
    </p:spTree>
    <p:extLst>
      <p:ext uri="{BB962C8B-B14F-4D97-AF65-F5344CB8AC3E}">
        <p14:creationId xmlns:p14="http://schemas.microsoft.com/office/powerpoint/2010/main" val="1377283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Connectionless Operation</a:t>
            </a:r>
          </a:p>
        </p:txBody>
      </p:sp>
      <p:sp>
        <p:nvSpPr>
          <p:cNvPr id="3" name="Content Placeholder 2"/>
          <p:cNvSpPr>
            <a:spLocks noGrp="1"/>
          </p:cNvSpPr>
          <p:nvPr>
            <p:ph idx="1"/>
          </p:nvPr>
        </p:nvSpPr>
        <p:spPr>
          <a:xfrm>
            <a:off x="628650" y="1825625"/>
            <a:ext cx="7886700" cy="1069975"/>
          </a:xfrm>
        </p:spPr>
        <p:txBody>
          <a:bodyPr>
            <a:normAutofit/>
          </a:bodyPr>
          <a:lstStyle/>
          <a:p>
            <a:pPr eaLnBrk="1" hangingPunct="1">
              <a:defRPr/>
            </a:pPr>
            <a:r>
              <a:rPr lang="en-US" sz="2400" dirty="0" smtClean="0">
                <a:ea typeface="+mn-ea"/>
                <a:cs typeface="+mn-cs"/>
              </a:rPr>
              <a:t>Internetworking involves connectionless operation at the level of the Internet Protocol (IP)</a:t>
            </a:r>
          </a:p>
        </p:txBody>
      </p:sp>
      <p:graphicFrame>
        <p:nvGraphicFramePr>
          <p:cNvPr id="4" name="Diagram 3"/>
          <p:cNvGraphicFramePr/>
          <p:nvPr>
            <p:extLst>
              <p:ext uri="{D42A27DB-BD31-4B8C-83A1-F6EECF244321}">
                <p14:modId xmlns:p14="http://schemas.microsoft.com/office/powerpoint/2010/main" val="1121802721"/>
              </p:ext>
            </p:extLst>
          </p:nvPr>
        </p:nvGraphicFramePr>
        <p:xfrm>
          <a:off x="361950" y="3030536"/>
          <a:ext cx="8153400"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40871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lum contrast="40000"/>
          </a:blip>
          <a:srcRect t="3636" b="3636"/>
          <a:stretch>
            <a:fillRect/>
          </a:stretch>
        </p:blipFill>
        <p:spPr>
          <a:xfrm>
            <a:off x="-76200" y="-152400"/>
            <a:ext cx="5943600" cy="7132246"/>
          </a:xfrm>
          <a:prstGeom prst="rect">
            <a:avLst/>
          </a:prstGeom>
          <a:noFill/>
        </p:spPr>
      </p:pic>
    </p:spTree>
    <p:extLst>
      <p:ext uri="{BB962C8B-B14F-4D97-AF65-F5344CB8AC3E}">
        <p14:creationId xmlns:p14="http://schemas.microsoft.com/office/powerpoint/2010/main" val="31659619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pPr eaLnBrk="1" hangingPunct="1">
              <a:defRPr/>
            </a:pPr>
            <a:r>
              <a:rPr lang="en-US" dirty="0" smtClean="0">
                <a:ea typeface="+mj-ea"/>
                <a:cs typeface="+mj-cs"/>
              </a:rPr>
              <a:t>Connectionless Internetworking</a:t>
            </a:r>
          </a:p>
        </p:txBody>
      </p:sp>
      <p:sp>
        <p:nvSpPr>
          <p:cNvPr id="3" name="Content Placeholder 2"/>
          <p:cNvSpPr>
            <a:spLocks noGrp="1"/>
          </p:cNvSpPr>
          <p:nvPr>
            <p:ph idx="1"/>
          </p:nvPr>
        </p:nvSpPr>
        <p:spPr>
          <a:xfrm>
            <a:off x="457200" y="1430338"/>
            <a:ext cx="8229600" cy="4571999"/>
          </a:xfrm>
        </p:spPr>
        <p:txBody>
          <a:bodyPr/>
          <a:lstStyle/>
          <a:p>
            <a:pPr eaLnBrk="1" hangingPunct="1">
              <a:defRPr/>
            </a:pPr>
            <a:r>
              <a:rPr lang="en-US" dirty="0" smtClean="0">
                <a:ea typeface="+mn-ea"/>
                <a:cs typeface="+mn-cs"/>
              </a:rPr>
              <a:t>Connectionless internet facility is flexible</a:t>
            </a:r>
          </a:p>
          <a:p>
            <a:pPr eaLnBrk="1" hangingPunct="1">
              <a:defRPr/>
            </a:pPr>
            <a:r>
              <a:rPr lang="en-US" dirty="0" smtClean="0">
                <a:ea typeface="+mn-ea"/>
                <a:cs typeface="+mn-cs"/>
              </a:rPr>
              <a:t>IP provides a connectionless service between end systems</a:t>
            </a:r>
          </a:p>
          <a:p>
            <a:pPr lvl="1" eaLnBrk="1" hangingPunct="1">
              <a:defRPr/>
            </a:pPr>
            <a:r>
              <a:rPr lang="en-US" dirty="0" smtClean="0"/>
              <a:t>Advantages:</a:t>
            </a:r>
          </a:p>
          <a:p>
            <a:pPr lvl="2" eaLnBrk="1" hangingPunct="1">
              <a:defRPr/>
            </a:pPr>
            <a:r>
              <a:rPr lang="en-US" sz="1800" dirty="0" smtClean="0"/>
              <a:t>Is flexible</a:t>
            </a:r>
          </a:p>
          <a:p>
            <a:pPr lvl="2" eaLnBrk="1" hangingPunct="1">
              <a:defRPr/>
            </a:pPr>
            <a:r>
              <a:rPr lang="en-US" sz="1800" dirty="0" smtClean="0"/>
              <a:t>Can be made robust</a:t>
            </a:r>
          </a:p>
          <a:p>
            <a:pPr lvl="2" eaLnBrk="1" hangingPunct="1">
              <a:defRPr/>
            </a:pPr>
            <a:r>
              <a:rPr lang="en-US" sz="1800" dirty="0" smtClean="0"/>
              <a:t>Does not impose unnecessary overhead</a:t>
            </a:r>
          </a:p>
        </p:txBody>
      </p:sp>
    </p:spTree>
    <p:extLst>
      <p:ext uri="{BB962C8B-B14F-4D97-AF65-F5344CB8AC3E}">
        <p14:creationId xmlns:p14="http://schemas.microsoft.com/office/powerpoint/2010/main" val="3615577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IP Design Issues</a:t>
            </a:r>
          </a:p>
        </p:txBody>
      </p:sp>
      <p:sp>
        <p:nvSpPr>
          <p:cNvPr id="3" name="Content Placeholder 2"/>
          <p:cNvSpPr>
            <a:spLocks noGrp="1"/>
          </p:cNvSpPr>
          <p:nvPr>
            <p:ph idx="1"/>
          </p:nvPr>
        </p:nvSpPr>
        <p:spPr/>
        <p:txBody>
          <a:bodyPr/>
          <a:lstStyle/>
          <a:p>
            <a:pPr eaLnBrk="1" hangingPunct="1">
              <a:defRPr/>
            </a:pPr>
            <a:r>
              <a:rPr lang="en-US" dirty="0" smtClean="0">
                <a:ea typeface="+mn-ea"/>
                <a:cs typeface="+mn-cs"/>
              </a:rPr>
              <a:t>Routing</a:t>
            </a:r>
          </a:p>
          <a:p>
            <a:pPr eaLnBrk="1" hangingPunct="1">
              <a:defRPr/>
            </a:pPr>
            <a:r>
              <a:rPr lang="en-US" dirty="0" smtClean="0">
                <a:ea typeface="+mn-ea"/>
                <a:cs typeface="+mn-cs"/>
              </a:rPr>
              <a:t>Datagram lifetime</a:t>
            </a:r>
          </a:p>
          <a:p>
            <a:pPr eaLnBrk="1" hangingPunct="1">
              <a:defRPr/>
            </a:pPr>
            <a:r>
              <a:rPr lang="en-US" dirty="0" smtClean="0">
                <a:ea typeface="+mn-ea"/>
                <a:cs typeface="+mn-cs"/>
              </a:rPr>
              <a:t>Fragmentation and reassembly</a:t>
            </a:r>
          </a:p>
          <a:p>
            <a:pPr eaLnBrk="1" hangingPunct="1">
              <a:defRPr/>
            </a:pPr>
            <a:r>
              <a:rPr lang="en-US" dirty="0" smtClean="0">
                <a:ea typeface="+mn-ea"/>
                <a:cs typeface="+mn-cs"/>
              </a:rPr>
              <a:t>Error control</a:t>
            </a:r>
          </a:p>
          <a:p>
            <a:pPr eaLnBrk="1" hangingPunct="1">
              <a:defRPr/>
            </a:pPr>
            <a:r>
              <a:rPr lang="en-US" dirty="0" smtClean="0">
                <a:ea typeface="+mn-ea"/>
                <a:cs typeface="+mn-cs"/>
              </a:rPr>
              <a:t>Flow control</a:t>
            </a:r>
          </a:p>
        </p:txBody>
      </p:sp>
      <p:pic>
        <p:nvPicPr>
          <p:cNvPr id="4" name="Picture 3"/>
          <p:cNvPicPr>
            <a:picLocks noChangeAspect="1"/>
          </p:cNvPicPr>
          <p:nvPr/>
        </p:nvPicPr>
        <p:blipFill>
          <a:blip r:embed="rId3"/>
          <a:stretch>
            <a:fillRect/>
          </a:stretch>
        </p:blipFill>
        <p:spPr>
          <a:xfrm>
            <a:off x="5638800" y="3585883"/>
            <a:ext cx="3048000" cy="3272117"/>
          </a:xfrm>
          <a:prstGeom prst="rect">
            <a:avLst/>
          </a:prstGeom>
        </p:spPr>
      </p:pic>
    </p:spTree>
    <p:extLst>
      <p:ext uri="{BB962C8B-B14F-4D97-AF65-F5344CB8AC3E}">
        <p14:creationId xmlns:p14="http://schemas.microsoft.com/office/powerpoint/2010/main" val="40439846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kumimoji="1" lang="en-US" dirty="0">
                <a:ea typeface="+mj-ea"/>
                <a:cs typeface="+mj-cs"/>
              </a:rPr>
              <a:t>Routing</a:t>
            </a:r>
          </a:p>
        </p:txBody>
      </p:sp>
      <p:graphicFrame>
        <p:nvGraphicFramePr>
          <p:cNvPr id="2" name="Diagram 1"/>
          <p:cNvGraphicFramePr/>
          <p:nvPr>
            <p:extLst>
              <p:ext uri="{D42A27DB-BD31-4B8C-83A1-F6EECF244321}">
                <p14:modId xmlns:p14="http://schemas.microsoft.com/office/powerpoint/2010/main" val="33454744"/>
              </p:ext>
            </p:extLst>
          </p:nvPr>
        </p:nvGraphicFramePr>
        <p:xfrm>
          <a:off x="228600" y="304800"/>
          <a:ext cx="8763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69851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1143000"/>
          </a:xfrm>
        </p:spPr>
        <p:txBody>
          <a:bodyPr/>
          <a:lstStyle/>
          <a:p>
            <a:pPr eaLnBrk="1" hangingPunct="1">
              <a:defRPr/>
            </a:pPr>
            <a:r>
              <a:rPr kumimoji="1" lang="en-US" dirty="0">
                <a:ea typeface="+mj-ea"/>
                <a:cs typeface="+mj-cs"/>
              </a:rPr>
              <a:t>Datagram Lifetime</a:t>
            </a:r>
          </a:p>
        </p:txBody>
      </p:sp>
      <p:sp>
        <p:nvSpPr>
          <p:cNvPr id="19459" name="Rectangle 3"/>
          <p:cNvSpPr>
            <a:spLocks noGrp="1" noChangeArrowheads="1"/>
          </p:cNvSpPr>
          <p:nvPr>
            <p:ph idx="1"/>
          </p:nvPr>
        </p:nvSpPr>
        <p:spPr>
          <a:xfrm>
            <a:off x="304800" y="1295400"/>
            <a:ext cx="8610600" cy="4457700"/>
          </a:xfrm>
        </p:spPr>
        <p:txBody>
          <a:bodyPr/>
          <a:lstStyle/>
          <a:p>
            <a:pPr eaLnBrk="1" hangingPunct="1">
              <a:defRPr/>
            </a:pPr>
            <a:r>
              <a:rPr kumimoji="1" lang="en-US" dirty="0" smtClean="0"/>
              <a:t>If dynamic or alternate routing is used the potential exists for a datagram to </a:t>
            </a:r>
            <a:r>
              <a:rPr kumimoji="1" lang="en-US" dirty="0"/>
              <a:t>loop indefinitely</a:t>
            </a:r>
            <a:endParaRPr kumimoji="1" lang="en-US" dirty="0" smtClean="0"/>
          </a:p>
          <a:p>
            <a:pPr lvl="1" eaLnBrk="1" hangingPunct="1">
              <a:defRPr/>
            </a:pPr>
            <a:r>
              <a:rPr kumimoji="1" lang="en-US" sz="2000" dirty="0"/>
              <a:t>C</a:t>
            </a:r>
            <a:r>
              <a:rPr kumimoji="1" lang="en-US" sz="2000" dirty="0" smtClean="0"/>
              <a:t>onsumes </a:t>
            </a:r>
            <a:r>
              <a:rPr kumimoji="1" lang="en-US" sz="2000" dirty="0"/>
              <a:t>resources</a:t>
            </a:r>
            <a:endParaRPr kumimoji="1" lang="en-US" sz="2000" dirty="0" smtClean="0"/>
          </a:p>
          <a:p>
            <a:pPr lvl="1" eaLnBrk="1" hangingPunct="1">
              <a:defRPr/>
            </a:pPr>
            <a:r>
              <a:rPr kumimoji="1" lang="en-US" sz="2000" dirty="0"/>
              <a:t>T</a:t>
            </a:r>
            <a:r>
              <a:rPr kumimoji="1" lang="en-US" sz="2000" dirty="0" smtClean="0"/>
              <a:t>ransport </a:t>
            </a:r>
            <a:r>
              <a:rPr kumimoji="1" lang="en-US" sz="2000" dirty="0"/>
              <a:t>protocol may need upper bound on lifetime of a datagram</a:t>
            </a:r>
            <a:endParaRPr kumimoji="1" lang="en-US" sz="2000" dirty="0" smtClean="0"/>
          </a:p>
          <a:p>
            <a:pPr lvl="2" eaLnBrk="1" hangingPunct="1">
              <a:defRPr/>
            </a:pPr>
            <a:r>
              <a:rPr kumimoji="1" lang="en-US" sz="1800" dirty="0"/>
              <a:t>C</a:t>
            </a:r>
            <a:r>
              <a:rPr kumimoji="1" lang="en-US" sz="1800" dirty="0" smtClean="0"/>
              <a:t>an </a:t>
            </a:r>
            <a:r>
              <a:rPr kumimoji="1" lang="en-US" sz="1800" dirty="0"/>
              <a:t>mark datagram with lifetime </a:t>
            </a:r>
            <a:endParaRPr kumimoji="1" lang="en-US" sz="1800" dirty="0" smtClean="0"/>
          </a:p>
          <a:p>
            <a:pPr lvl="2" eaLnBrk="1" hangingPunct="1">
              <a:defRPr/>
            </a:pPr>
            <a:r>
              <a:rPr kumimoji="1" lang="en-US" sz="1800" dirty="0"/>
              <a:t>W</a:t>
            </a:r>
            <a:r>
              <a:rPr kumimoji="1" lang="en-US" sz="1800" dirty="0" smtClean="0"/>
              <a:t>hen </a:t>
            </a:r>
            <a:r>
              <a:rPr kumimoji="1" lang="en-US" sz="1800" dirty="0"/>
              <a:t>lifetime expires, datagram</a:t>
            </a:r>
            <a:r>
              <a:rPr kumimoji="1" lang="en-US" sz="1800" dirty="0" smtClean="0"/>
              <a:t> is discarded</a:t>
            </a:r>
            <a:endParaRPr kumimoji="1" lang="en-US" sz="1800" dirty="0"/>
          </a:p>
        </p:txBody>
      </p:sp>
      <p:sp>
        <p:nvSpPr>
          <p:cNvPr id="2" name="Pie 1"/>
          <p:cNvSpPr/>
          <p:nvPr/>
        </p:nvSpPr>
        <p:spPr bwMode="auto">
          <a:xfrm>
            <a:off x="304800" y="5867400"/>
            <a:ext cx="609600" cy="685800"/>
          </a:xfrm>
          <a:prstGeom prst="pie">
            <a:avLst/>
          </a:prstGeom>
          <a:solidFill>
            <a:schemeClr val="tx2">
              <a:lumMod val="50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5" name="Oval 4"/>
          <p:cNvSpPr/>
          <p:nvPr/>
        </p:nvSpPr>
        <p:spPr bwMode="auto">
          <a:xfrm flipH="1" flipV="1">
            <a:off x="381000" y="6096000"/>
            <a:ext cx="209550" cy="114300"/>
          </a:xfrm>
          <a:prstGeom prst="ellipse">
            <a:avLst/>
          </a:prstGeom>
          <a:solidFill>
            <a:schemeClr val="accent4">
              <a:lumMod val="10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9" name="Oval 8"/>
          <p:cNvSpPr/>
          <p:nvPr/>
        </p:nvSpPr>
        <p:spPr bwMode="auto">
          <a:xfrm>
            <a:off x="914400" y="57912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0" name="Oval 9"/>
          <p:cNvSpPr/>
          <p:nvPr/>
        </p:nvSpPr>
        <p:spPr bwMode="auto">
          <a:xfrm>
            <a:off x="1219200" y="56388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1" name="Oval 10"/>
          <p:cNvSpPr/>
          <p:nvPr/>
        </p:nvSpPr>
        <p:spPr bwMode="auto">
          <a:xfrm>
            <a:off x="685800" y="59436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2" name="Oval 11"/>
          <p:cNvSpPr/>
          <p:nvPr/>
        </p:nvSpPr>
        <p:spPr bwMode="auto">
          <a:xfrm>
            <a:off x="1524000" y="54102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Tree>
    <p:extLst>
      <p:ext uri="{BB962C8B-B14F-4D97-AF65-F5344CB8AC3E}">
        <p14:creationId xmlns:p14="http://schemas.microsoft.com/office/powerpoint/2010/main" val="212230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Grading</a:t>
            </a:r>
            <a:endParaRPr lang="en-US" b="1" dirty="0"/>
          </a:p>
        </p:txBody>
      </p:sp>
      <p:sp>
        <p:nvSpPr>
          <p:cNvPr id="3" name="Content Placeholder 2"/>
          <p:cNvSpPr>
            <a:spLocks noGrp="1"/>
          </p:cNvSpPr>
          <p:nvPr>
            <p:ph idx="1"/>
          </p:nvPr>
        </p:nvSpPr>
        <p:spPr>
          <a:xfrm>
            <a:off x="628650" y="1524000"/>
            <a:ext cx="7886700" cy="4876800"/>
          </a:xfrm>
        </p:spPr>
        <p:txBody>
          <a:bodyPr>
            <a:normAutofit lnSpcReduction="10000"/>
          </a:bodyPr>
          <a:lstStyle/>
          <a:p>
            <a:r>
              <a:rPr lang="en-US" dirty="0" smtClean="0"/>
              <a:t>Attendance 	</a:t>
            </a:r>
            <a:r>
              <a:rPr lang="en-US" dirty="0" smtClean="0">
                <a:sym typeface="Wingdings" panose="05000000000000000000" pitchFamily="2" charset="2"/>
              </a:rPr>
              <a:t> </a:t>
            </a:r>
            <a:r>
              <a:rPr lang="en-US" dirty="0" smtClean="0"/>
              <a:t>10%</a:t>
            </a:r>
          </a:p>
          <a:p>
            <a:r>
              <a:rPr lang="en-US" dirty="0" smtClean="0"/>
              <a:t>Quiz/Lab		</a:t>
            </a:r>
            <a:r>
              <a:rPr lang="en-US" dirty="0" smtClean="0">
                <a:sym typeface="Wingdings" panose="05000000000000000000" pitchFamily="2" charset="2"/>
              </a:rPr>
              <a:t> </a:t>
            </a:r>
            <a:r>
              <a:rPr lang="en-US" dirty="0" smtClean="0"/>
              <a:t>20%</a:t>
            </a:r>
          </a:p>
          <a:p>
            <a:r>
              <a:rPr lang="en-US" dirty="0" smtClean="0"/>
              <a:t>Midterm Exam 	</a:t>
            </a:r>
            <a:r>
              <a:rPr lang="en-US" dirty="0" smtClean="0">
                <a:sym typeface="Wingdings" panose="05000000000000000000" pitchFamily="2" charset="2"/>
              </a:rPr>
              <a:t> </a:t>
            </a:r>
            <a:r>
              <a:rPr lang="en-US" dirty="0" smtClean="0"/>
              <a:t>30%</a:t>
            </a:r>
          </a:p>
          <a:p>
            <a:r>
              <a:rPr lang="en-US" dirty="0" smtClean="0"/>
              <a:t>Final Exam 	</a:t>
            </a:r>
            <a:r>
              <a:rPr lang="en-US" dirty="0" smtClean="0">
                <a:sym typeface="Wingdings" panose="05000000000000000000" pitchFamily="2" charset="2"/>
              </a:rPr>
              <a:t> </a:t>
            </a:r>
            <a:r>
              <a:rPr lang="en-US" dirty="0" smtClean="0"/>
              <a:t>40%</a:t>
            </a:r>
          </a:p>
          <a:p>
            <a:endParaRPr lang="en-US" dirty="0"/>
          </a:p>
          <a:p>
            <a:pPr marL="0" indent="0">
              <a:buNone/>
            </a:pPr>
            <a:r>
              <a:rPr lang="en-US" dirty="0" smtClean="0"/>
              <a:t>Grading Scale:</a:t>
            </a:r>
          </a:p>
          <a:p>
            <a:pPr marL="0" indent="0">
              <a:buNone/>
            </a:pPr>
            <a:r>
              <a:rPr lang="en-US" dirty="0"/>
              <a:t>	</a:t>
            </a:r>
            <a:r>
              <a:rPr lang="en-US" dirty="0" smtClean="0"/>
              <a:t>90 to 100  	</a:t>
            </a:r>
            <a:r>
              <a:rPr lang="en-US" dirty="0" smtClean="0">
                <a:sym typeface="Wingdings" panose="05000000000000000000" pitchFamily="2" charset="2"/>
              </a:rPr>
              <a:t> A</a:t>
            </a:r>
            <a:endParaRPr lang="en-US" dirty="0" smtClean="0"/>
          </a:p>
          <a:p>
            <a:pPr marL="0" indent="0">
              <a:buNone/>
            </a:pPr>
            <a:r>
              <a:rPr lang="en-US" dirty="0"/>
              <a:t>	</a:t>
            </a:r>
            <a:r>
              <a:rPr lang="en-US" dirty="0" smtClean="0"/>
              <a:t>80 to 89   	</a:t>
            </a:r>
            <a:r>
              <a:rPr lang="en-US" dirty="0" smtClean="0">
                <a:sym typeface="Wingdings" panose="05000000000000000000" pitchFamily="2" charset="2"/>
              </a:rPr>
              <a:t> B</a:t>
            </a:r>
          </a:p>
          <a:p>
            <a:pPr marL="0" indent="0">
              <a:buNone/>
            </a:pPr>
            <a:r>
              <a:rPr lang="en-US" dirty="0">
                <a:sym typeface="Wingdings" panose="05000000000000000000" pitchFamily="2" charset="2"/>
              </a:rPr>
              <a:t> </a:t>
            </a:r>
            <a:r>
              <a:rPr lang="en-US" dirty="0" smtClean="0">
                <a:sym typeface="Wingdings" panose="05000000000000000000" pitchFamily="2" charset="2"/>
              </a:rPr>
              <a:t>   	70 to 79   	 C</a:t>
            </a:r>
          </a:p>
          <a:p>
            <a:pPr marL="0" indent="0">
              <a:buNone/>
            </a:pPr>
            <a:r>
              <a:rPr lang="en-US" dirty="0">
                <a:sym typeface="Wingdings" panose="05000000000000000000" pitchFamily="2" charset="2"/>
              </a:rPr>
              <a:t> </a:t>
            </a:r>
            <a:r>
              <a:rPr lang="en-US" dirty="0" smtClean="0">
                <a:sym typeface="Wingdings" panose="05000000000000000000" pitchFamily="2" charset="2"/>
              </a:rPr>
              <a:t>         	60 to 69   	 D</a:t>
            </a:r>
          </a:p>
          <a:p>
            <a:pPr marL="0" indent="0">
              <a:buNone/>
            </a:pPr>
            <a:r>
              <a:rPr lang="en-US" dirty="0">
                <a:sym typeface="Wingdings" panose="05000000000000000000" pitchFamily="2" charset="2"/>
              </a:rPr>
              <a:t> </a:t>
            </a:r>
            <a:r>
              <a:rPr lang="en-US" dirty="0" smtClean="0">
                <a:sym typeface="Wingdings" panose="05000000000000000000" pitchFamily="2" charset="2"/>
              </a:rPr>
              <a:t>         	less than 60 	 F</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No makeup for exams and </a:t>
            </a:r>
            <a:r>
              <a:rPr lang="en-US" dirty="0" err="1" smtClean="0">
                <a:sym typeface="Wingdings" panose="05000000000000000000" pitchFamily="2" charset="2"/>
              </a:rPr>
              <a:t>quizs</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2779415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lstStyle/>
          <a:p>
            <a:pPr eaLnBrk="1" hangingPunct="1"/>
            <a:r>
              <a:rPr kumimoji="1" lang="en-GB" dirty="0"/>
              <a:t>Fragmentation and </a:t>
            </a:r>
            <a:br>
              <a:rPr kumimoji="1" lang="en-GB" dirty="0"/>
            </a:br>
            <a:r>
              <a:rPr kumimoji="1" lang="en-GB" dirty="0"/>
              <a:t>Re-assembly</a:t>
            </a:r>
            <a:endParaRPr kumimoji="1" lang="en-US" dirty="0"/>
          </a:p>
        </p:txBody>
      </p:sp>
      <p:sp>
        <p:nvSpPr>
          <p:cNvPr id="84997" name="Rectangle 5"/>
          <p:cNvSpPr>
            <a:spLocks noGrp="1" noChangeArrowheads="1"/>
          </p:cNvSpPr>
          <p:nvPr>
            <p:ph idx="1"/>
          </p:nvPr>
        </p:nvSpPr>
        <p:spPr>
          <a:xfrm>
            <a:off x="457200" y="1905000"/>
            <a:ext cx="8229600" cy="4953000"/>
          </a:xfrm>
        </p:spPr>
        <p:txBody>
          <a:bodyPr/>
          <a:lstStyle/>
          <a:p>
            <a:pPr eaLnBrk="1" hangingPunct="1">
              <a:defRPr/>
            </a:pPr>
            <a:r>
              <a:rPr kumimoji="1" lang="en-GB" sz="2400" dirty="0"/>
              <a:t>P</a:t>
            </a:r>
            <a:r>
              <a:rPr kumimoji="1" lang="en-GB" sz="2400" dirty="0" smtClean="0"/>
              <a:t>rotocol </a:t>
            </a:r>
            <a:r>
              <a:rPr kumimoji="1" lang="en-GB" sz="2400" dirty="0"/>
              <a:t>exchanges </a:t>
            </a:r>
            <a:r>
              <a:rPr kumimoji="1" lang="en-US" sz="2400" dirty="0"/>
              <a:t>data between two entities</a:t>
            </a:r>
            <a:endParaRPr kumimoji="1" lang="en-GB" sz="2400" dirty="0" smtClean="0"/>
          </a:p>
          <a:p>
            <a:pPr eaLnBrk="1" hangingPunct="1">
              <a:defRPr/>
            </a:pPr>
            <a:r>
              <a:rPr kumimoji="1" lang="en-GB" sz="2400" dirty="0"/>
              <a:t>L</a:t>
            </a:r>
            <a:r>
              <a:rPr kumimoji="1" lang="en-GB" sz="2400" dirty="0" smtClean="0"/>
              <a:t>ower</a:t>
            </a:r>
            <a:r>
              <a:rPr kumimoji="1" lang="en-US" sz="2400" dirty="0"/>
              <a:t>-level protocols may need to break data up into </a:t>
            </a:r>
            <a:r>
              <a:rPr kumimoji="1" lang="en-GB" sz="2400" dirty="0"/>
              <a:t>smaller </a:t>
            </a:r>
            <a:r>
              <a:rPr kumimoji="1" lang="en-US" sz="2400" dirty="0"/>
              <a:t>blocks, called fragmentation</a:t>
            </a:r>
            <a:endParaRPr kumimoji="1" lang="en-US" sz="2400" dirty="0" smtClean="0"/>
          </a:p>
          <a:p>
            <a:pPr eaLnBrk="1" hangingPunct="1">
              <a:defRPr/>
            </a:pPr>
            <a:r>
              <a:rPr kumimoji="1" lang="en-US" sz="2400" dirty="0"/>
              <a:t>R</a:t>
            </a:r>
            <a:r>
              <a:rPr kumimoji="1" lang="en-US" sz="2400" dirty="0" smtClean="0"/>
              <a:t>easons </a:t>
            </a:r>
            <a:r>
              <a:rPr kumimoji="1" lang="en-US" sz="2400" dirty="0"/>
              <a:t>for fragmentation:</a:t>
            </a:r>
            <a:endParaRPr kumimoji="1" lang="en-GB" sz="2400" dirty="0" smtClean="0"/>
          </a:p>
          <a:p>
            <a:pPr lvl="1" eaLnBrk="1" hangingPunct="1">
              <a:defRPr/>
            </a:pPr>
            <a:r>
              <a:rPr kumimoji="1" lang="en-US" sz="2000" dirty="0"/>
              <a:t>N</a:t>
            </a:r>
            <a:r>
              <a:rPr kumimoji="1" lang="en-US" sz="2000" dirty="0" smtClean="0"/>
              <a:t>etwork </a:t>
            </a:r>
            <a:r>
              <a:rPr kumimoji="1" lang="en-US" sz="2000" dirty="0"/>
              <a:t>only accepts blocks of a certain size</a:t>
            </a:r>
            <a:endParaRPr kumimoji="1" lang="en-GB" sz="2000" dirty="0" smtClean="0"/>
          </a:p>
          <a:p>
            <a:pPr lvl="1" eaLnBrk="1" hangingPunct="1">
              <a:defRPr/>
            </a:pPr>
            <a:r>
              <a:rPr kumimoji="1" lang="en-GB" sz="2000" dirty="0"/>
              <a:t>M</a:t>
            </a:r>
            <a:r>
              <a:rPr kumimoji="1" lang="en-GB" sz="2000" dirty="0" smtClean="0"/>
              <a:t>ore</a:t>
            </a:r>
            <a:r>
              <a:rPr kumimoji="1" lang="en-US" sz="2000" dirty="0" smtClean="0"/>
              <a:t> </a:t>
            </a:r>
            <a:r>
              <a:rPr kumimoji="1" lang="en-US" sz="2000" dirty="0"/>
              <a:t>efficient </a:t>
            </a:r>
            <a:r>
              <a:rPr kumimoji="1" lang="en-GB" sz="2000" dirty="0"/>
              <a:t>error control</a:t>
            </a:r>
            <a:r>
              <a:rPr kumimoji="1" lang="en-GB" sz="2000" dirty="0" smtClean="0"/>
              <a:t> and </a:t>
            </a:r>
            <a:r>
              <a:rPr kumimoji="1" lang="en-GB" sz="2000" dirty="0"/>
              <a:t>smaller</a:t>
            </a:r>
            <a:r>
              <a:rPr kumimoji="1" lang="en-US" sz="2000" dirty="0"/>
              <a:t> </a:t>
            </a:r>
            <a:r>
              <a:rPr kumimoji="1" lang="en-GB" sz="2000" dirty="0"/>
              <a:t>retransmission units</a:t>
            </a:r>
            <a:endParaRPr kumimoji="1" lang="en-GB" sz="2000" dirty="0" smtClean="0"/>
          </a:p>
          <a:p>
            <a:pPr lvl="1" eaLnBrk="1" hangingPunct="1">
              <a:defRPr/>
            </a:pPr>
            <a:r>
              <a:rPr kumimoji="1" lang="en-GB" sz="2000" dirty="0"/>
              <a:t>F</a:t>
            </a:r>
            <a:r>
              <a:rPr kumimoji="1" lang="en-GB" sz="2000" dirty="0" smtClean="0"/>
              <a:t>airer </a:t>
            </a:r>
            <a:r>
              <a:rPr kumimoji="1" lang="en-GB" sz="2000" dirty="0"/>
              <a:t>access to shared facilities</a:t>
            </a:r>
            <a:endParaRPr kumimoji="1" lang="en-GB" sz="2000" dirty="0" smtClean="0"/>
          </a:p>
          <a:p>
            <a:pPr lvl="1" eaLnBrk="1" hangingPunct="1">
              <a:defRPr/>
            </a:pPr>
            <a:r>
              <a:rPr kumimoji="1" lang="en-GB" sz="2000" dirty="0"/>
              <a:t>S</a:t>
            </a:r>
            <a:r>
              <a:rPr kumimoji="1" lang="en-GB" sz="2000" dirty="0" smtClean="0"/>
              <a:t>maller </a:t>
            </a:r>
            <a:r>
              <a:rPr kumimoji="1" lang="en-GB" sz="2000" dirty="0"/>
              <a:t>buffers</a:t>
            </a:r>
            <a:endParaRPr kumimoji="1" lang="en-GB" sz="2000" dirty="0" smtClean="0"/>
          </a:p>
          <a:p>
            <a:pPr eaLnBrk="1" hangingPunct="1">
              <a:defRPr/>
            </a:pPr>
            <a:r>
              <a:rPr kumimoji="1" lang="en-GB" sz="2400" dirty="0"/>
              <a:t>D</a:t>
            </a:r>
            <a:r>
              <a:rPr kumimoji="1" lang="en-GB" sz="2400" dirty="0" smtClean="0"/>
              <a:t>isadvantages</a:t>
            </a:r>
            <a:r>
              <a:rPr kumimoji="1" lang="en-GB" sz="2400" dirty="0"/>
              <a:t>:</a:t>
            </a:r>
            <a:endParaRPr kumimoji="1" lang="en-GB" sz="2400" dirty="0" smtClean="0"/>
          </a:p>
          <a:p>
            <a:pPr lvl="1" eaLnBrk="1" hangingPunct="1">
              <a:defRPr/>
            </a:pPr>
            <a:r>
              <a:rPr kumimoji="1" lang="en-GB" sz="2000" dirty="0"/>
              <a:t>S</a:t>
            </a:r>
            <a:r>
              <a:rPr kumimoji="1" lang="en-GB" sz="2000" dirty="0" smtClean="0"/>
              <a:t>maller </a:t>
            </a:r>
            <a:r>
              <a:rPr kumimoji="1" lang="en-US" sz="2000" dirty="0"/>
              <a:t>buffers</a:t>
            </a:r>
            <a:endParaRPr kumimoji="1" lang="en-US" sz="2000" dirty="0" smtClean="0"/>
          </a:p>
          <a:p>
            <a:pPr lvl="1" eaLnBrk="1" hangingPunct="1">
              <a:defRPr/>
            </a:pPr>
            <a:r>
              <a:rPr kumimoji="1" lang="en-US" sz="2000" dirty="0"/>
              <a:t>M</a:t>
            </a:r>
            <a:r>
              <a:rPr kumimoji="1" lang="en-US" sz="2000" dirty="0" smtClean="0"/>
              <a:t>ore </a:t>
            </a:r>
            <a:r>
              <a:rPr kumimoji="1" lang="en-US" sz="2000" dirty="0"/>
              <a:t>interrupts</a:t>
            </a:r>
            <a:r>
              <a:rPr kumimoji="1" lang="en-US" sz="2000" dirty="0" smtClean="0"/>
              <a:t> and </a:t>
            </a:r>
            <a:r>
              <a:rPr kumimoji="1" lang="en-US" sz="2000" dirty="0"/>
              <a:t>processing time</a:t>
            </a:r>
          </a:p>
        </p:txBody>
      </p:sp>
    </p:spTree>
    <p:extLst>
      <p:ext uri="{BB962C8B-B14F-4D97-AF65-F5344CB8AC3E}">
        <p14:creationId xmlns:p14="http://schemas.microsoft.com/office/powerpoint/2010/main" val="7195310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p>
            <a:pPr eaLnBrk="1" hangingPunct="1"/>
            <a:r>
              <a:rPr kumimoji="1" lang="en-GB" dirty="0"/>
              <a:t>Error and Flow Control</a:t>
            </a:r>
            <a:endParaRPr kumimoji="1" lang="en-US" dirty="0"/>
          </a:p>
        </p:txBody>
      </p:sp>
      <p:sp>
        <p:nvSpPr>
          <p:cNvPr id="96261" name="Rectangle 5"/>
          <p:cNvSpPr>
            <a:spLocks noGrp="1" noChangeArrowheads="1"/>
          </p:cNvSpPr>
          <p:nvPr>
            <p:ph sz="half" idx="1"/>
          </p:nvPr>
        </p:nvSpPr>
        <p:spPr/>
        <p:txBody>
          <a:bodyPr/>
          <a:lstStyle/>
          <a:p>
            <a:pPr eaLnBrk="1" hangingPunct="1">
              <a:lnSpc>
                <a:spcPct val="90000"/>
              </a:lnSpc>
            </a:pPr>
            <a:r>
              <a:rPr kumimoji="1" lang="en-US" sz="2400" dirty="0"/>
              <a:t>Error control</a:t>
            </a:r>
            <a:endParaRPr kumimoji="1" lang="en-US" sz="2400" dirty="0" smtClean="0"/>
          </a:p>
          <a:p>
            <a:pPr lvl="1" eaLnBrk="1" hangingPunct="1">
              <a:lnSpc>
                <a:spcPct val="90000"/>
              </a:lnSpc>
            </a:pPr>
            <a:r>
              <a:rPr kumimoji="1" lang="en-US" sz="2000" dirty="0"/>
              <a:t>D</a:t>
            </a:r>
            <a:r>
              <a:rPr kumimoji="1" lang="en-US" sz="2000" dirty="0" smtClean="0"/>
              <a:t>iscarded </a:t>
            </a:r>
            <a:r>
              <a:rPr kumimoji="1" lang="en-US" sz="2000" dirty="0"/>
              <a:t>datagram identification is needed</a:t>
            </a:r>
            <a:endParaRPr kumimoji="1" lang="en-US" sz="2000" dirty="0" smtClean="0"/>
          </a:p>
          <a:p>
            <a:pPr lvl="1" eaLnBrk="1" hangingPunct="1">
              <a:lnSpc>
                <a:spcPct val="90000"/>
              </a:lnSpc>
            </a:pPr>
            <a:r>
              <a:rPr kumimoji="1" lang="en-US" sz="2000" dirty="0"/>
              <a:t>R</a:t>
            </a:r>
            <a:r>
              <a:rPr kumimoji="1" lang="en-US" sz="2000" dirty="0" smtClean="0"/>
              <a:t>easons </a:t>
            </a:r>
            <a:r>
              <a:rPr kumimoji="1" lang="en-US" sz="2000" dirty="0"/>
              <a:t>for discarded datagrams include:</a:t>
            </a:r>
            <a:endParaRPr kumimoji="1" lang="en-US" sz="2000" dirty="0" smtClean="0"/>
          </a:p>
          <a:p>
            <a:pPr lvl="2" eaLnBrk="1" hangingPunct="1">
              <a:lnSpc>
                <a:spcPct val="90000"/>
              </a:lnSpc>
            </a:pPr>
            <a:r>
              <a:rPr kumimoji="1" lang="en-US" sz="1800" dirty="0"/>
              <a:t>L</a:t>
            </a:r>
            <a:r>
              <a:rPr kumimoji="1" lang="en-US" sz="1800" dirty="0" smtClean="0"/>
              <a:t>ifetime </a:t>
            </a:r>
            <a:r>
              <a:rPr kumimoji="1" lang="en-US" sz="1800" dirty="0"/>
              <a:t>expiration</a:t>
            </a:r>
            <a:endParaRPr kumimoji="1" lang="en-US" sz="1800" dirty="0" smtClean="0"/>
          </a:p>
          <a:p>
            <a:pPr lvl="2" eaLnBrk="1" hangingPunct="1">
              <a:lnSpc>
                <a:spcPct val="90000"/>
              </a:lnSpc>
            </a:pPr>
            <a:r>
              <a:rPr kumimoji="1" lang="en-US" sz="1800" dirty="0"/>
              <a:t>C</a:t>
            </a:r>
            <a:r>
              <a:rPr kumimoji="1" lang="en-US" sz="1800" dirty="0" smtClean="0"/>
              <a:t>ongestion</a:t>
            </a:r>
            <a:endParaRPr kumimoji="1" lang="en-US" sz="1800" dirty="0"/>
          </a:p>
          <a:p>
            <a:pPr lvl="2" eaLnBrk="1" hangingPunct="1">
              <a:lnSpc>
                <a:spcPct val="90000"/>
              </a:lnSpc>
            </a:pPr>
            <a:r>
              <a:rPr kumimoji="1" lang="en-US" sz="1800" dirty="0"/>
              <a:t>FCS error</a:t>
            </a:r>
          </a:p>
          <a:p>
            <a:pPr lvl="2" eaLnBrk="1" hangingPunct="1">
              <a:lnSpc>
                <a:spcPct val="90000"/>
              </a:lnSpc>
              <a:buFontTx/>
              <a:buNone/>
            </a:pPr>
            <a:endParaRPr kumimoji="1" lang="en-US" sz="1800" dirty="0"/>
          </a:p>
        </p:txBody>
      </p:sp>
      <p:sp>
        <p:nvSpPr>
          <p:cNvPr id="2" name="Content Placeholder 1"/>
          <p:cNvSpPr>
            <a:spLocks noGrp="1"/>
          </p:cNvSpPr>
          <p:nvPr>
            <p:ph sz="half" idx="2"/>
          </p:nvPr>
        </p:nvSpPr>
        <p:spPr/>
        <p:txBody>
          <a:bodyPr/>
          <a:lstStyle/>
          <a:p>
            <a:pPr lvl="2" eaLnBrk="1" hangingPunct="1">
              <a:lnSpc>
                <a:spcPct val="90000"/>
              </a:lnSpc>
              <a:buClr>
                <a:schemeClr val="hlink"/>
              </a:buClr>
              <a:buSzPct val="80000"/>
              <a:buFont typeface="Wingdings" pitchFamily="-110" charset="2"/>
              <a:buChar char="Ø"/>
            </a:pPr>
            <a:r>
              <a:rPr kumimoji="1" lang="en-US" sz="2800" dirty="0"/>
              <a:t>Flow control</a:t>
            </a:r>
            <a:endParaRPr kumimoji="1" lang="en-US" sz="2800" dirty="0" smtClean="0"/>
          </a:p>
          <a:p>
            <a:pPr lvl="1" eaLnBrk="1" hangingPunct="1">
              <a:lnSpc>
                <a:spcPct val="90000"/>
              </a:lnSpc>
            </a:pPr>
            <a:r>
              <a:rPr kumimoji="1" lang="en-US" sz="2000" dirty="0"/>
              <a:t>A</a:t>
            </a:r>
            <a:r>
              <a:rPr kumimoji="1" lang="en-US" sz="2000" dirty="0" smtClean="0"/>
              <a:t>llows </a:t>
            </a:r>
            <a:r>
              <a:rPr kumimoji="1" lang="en-US" sz="2000" dirty="0"/>
              <a:t>routers to limit the rate they receive data</a:t>
            </a:r>
            <a:endParaRPr kumimoji="1" lang="en-US" sz="2000" dirty="0" smtClean="0"/>
          </a:p>
          <a:p>
            <a:pPr lvl="1" eaLnBrk="1" hangingPunct="1">
              <a:lnSpc>
                <a:spcPct val="90000"/>
              </a:lnSpc>
            </a:pPr>
            <a:r>
              <a:rPr kumimoji="1" lang="en-US" sz="2000" dirty="0"/>
              <a:t>S</a:t>
            </a:r>
            <a:r>
              <a:rPr kumimoji="1" lang="en-US" sz="2000" dirty="0" smtClean="0"/>
              <a:t>end </a:t>
            </a:r>
            <a:r>
              <a:rPr kumimoji="1" lang="en-US" sz="2000" dirty="0"/>
              <a:t>flow control packets requesting reduced data flow</a:t>
            </a:r>
          </a:p>
          <a:p>
            <a:pPr lvl="2" eaLnBrk="1" hangingPunct="1">
              <a:lnSpc>
                <a:spcPct val="90000"/>
              </a:lnSpc>
            </a:pPr>
            <a:endParaRPr kumimoji="1" lang="en-GB" dirty="0"/>
          </a:p>
          <a:p>
            <a:endParaRPr lang="en-US" dirty="0"/>
          </a:p>
        </p:txBody>
      </p:sp>
      <p:pic>
        <p:nvPicPr>
          <p:cNvPr id="5" name="Picture 4"/>
          <p:cNvPicPr>
            <a:picLocks noChangeAspect="1"/>
          </p:cNvPicPr>
          <p:nvPr/>
        </p:nvPicPr>
        <p:blipFill>
          <a:blip r:embed="rId3">
            <a:lum contrast="40000"/>
          </a:blip>
          <a:stretch>
            <a:fillRect/>
          </a:stretch>
        </p:blipFill>
        <p:spPr>
          <a:xfrm>
            <a:off x="3352800" y="3810000"/>
            <a:ext cx="2600325" cy="2600325"/>
          </a:xfrm>
          <a:prstGeom prst="rect">
            <a:avLst/>
          </a:prstGeom>
          <a:noFill/>
        </p:spPr>
      </p:pic>
    </p:spTree>
    <p:extLst>
      <p:ext uri="{BB962C8B-B14F-4D97-AF65-F5344CB8AC3E}">
        <p14:creationId xmlns:p14="http://schemas.microsoft.com/office/powerpoint/2010/main" val="8328020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381000"/>
            <a:ext cx="8229600" cy="1139825"/>
          </a:xfrm>
        </p:spPr>
        <p:txBody>
          <a:bodyPr/>
          <a:lstStyle/>
          <a:p>
            <a:pPr eaLnBrk="1" hangingPunct="1"/>
            <a:r>
              <a:rPr kumimoji="1" lang="en-US" dirty="0"/>
              <a:t>Internet Protocol (IP)</a:t>
            </a:r>
            <a:r>
              <a:rPr kumimoji="1" lang="en-GB" dirty="0"/>
              <a:t> v4</a:t>
            </a:r>
            <a:endParaRPr kumimoji="1" lang="en-US" dirty="0"/>
          </a:p>
        </p:txBody>
      </p:sp>
      <p:sp>
        <p:nvSpPr>
          <p:cNvPr id="28675" name="Rectangle 3"/>
          <p:cNvSpPr>
            <a:spLocks noGrp="1" noChangeArrowheads="1"/>
          </p:cNvSpPr>
          <p:nvPr>
            <p:ph idx="1"/>
          </p:nvPr>
        </p:nvSpPr>
        <p:spPr>
          <a:xfrm>
            <a:off x="480391" y="1295400"/>
            <a:ext cx="8229600" cy="4572000"/>
          </a:xfrm>
        </p:spPr>
        <p:txBody>
          <a:bodyPr/>
          <a:lstStyle/>
          <a:p>
            <a:pPr eaLnBrk="1" hangingPunct="1">
              <a:buFont typeface="Wingdings" pitchFamily="-110" charset="2"/>
              <a:buNone/>
              <a:defRPr/>
            </a:pPr>
            <a:endParaRPr kumimoji="1" lang="en-GB" dirty="0" smtClean="0"/>
          </a:p>
          <a:p>
            <a:pPr eaLnBrk="1" hangingPunct="1">
              <a:defRPr/>
            </a:pPr>
            <a:r>
              <a:rPr kumimoji="1" lang="en-GB" sz="2400" dirty="0" smtClean="0"/>
              <a:t>Defined in RFC 791</a:t>
            </a:r>
          </a:p>
          <a:p>
            <a:pPr eaLnBrk="1" hangingPunct="1">
              <a:defRPr/>
            </a:pPr>
            <a:r>
              <a:rPr kumimoji="1" lang="en-US" sz="2400" dirty="0" smtClean="0"/>
              <a:t>Part of TCP/IP suite</a:t>
            </a:r>
          </a:p>
          <a:p>
            <a:pPr eaLnBrk="1" hangingPunct="1">
              <a:defRPr/>
            </a:pPr>
            <a:r>
              <a:rPr kumimoji="1" lang="en-US" sz="2400" dirty="0" smtClean="0"/>
              <a:t>Two parts</a:t>
            </a:r>
          </a:p>
        </p:txBody>
      </p:sp>
      <p:graphicFrame>
        <p:nvGraphicFramePr>
          <p:cNvPr id="2" name="Diagram 1"/>
          <p:cNvGraphicFramePr/>
          <p:nvPr>
            <p:extLst>
              <p:ext uri="{D42A27DB-BD31-4B8C-83A1-F6EECF244321}">
                <p14:modId xmlns:p14="http://schemas.microsoft.com/office/powerpoint/2010/main" val="61537995"/>
              </p:ext>
            </p:extLst>
          </p:nvPr>
        </p:nvGraphicFramePr>
        <p:xfrm>
          <a:off x="304800" y="3429000"/>
          <a:ext cx="8534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92676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kumimoji="1" lang="en-US" dirty="0">
                <a:ea typeface="+mj-ea"/>
                <a:cs typeface="+mj-cs"/>
              </a:rPr>
              <a:t>IP Services</a:t>
            </a:r>
          </a:p>
        </p:txBody>
      </p:sp>
      <p:sp>
        <p:nvSpPr>
          <p:cNvPr id="29699" name="Rectangle 3"/>
          <p:cNvSpPr>
            <a:spLocks noGrp="1" noChangeArrowheads="1"/>
          </p:cNvSpPr>
          <p:nvPr>
            <p:ph sz="half" idx="1"/>
          </p:nvPr>
        </p:nvSpPr>
        <p:spPr/>
        <p:txBody>
          <a:bodyPr/>
          <a:lstStyle/>
          <a:p>
            <a:pPr eaLnBrk="1" hangingPunct="1"/>
            <a:r>
              <a:rPr kumimoji="1" lang="en-US" dirty="0"/>
              <a:t>Primitives</a:t>
            </a:r>
            <a:endParaRPr kumimoji="1" lang="en-US" dirty="0" smtClean="0"/>
          </a:p>
          <a:p>
            <a:pPr lvl="1" eaLnBrk="1" hangingPunct="1"/>
            <a:r>
              <a:rPr kumimoji="1" lang="en-US" dirty="0"/>
              <a:t>S</a:t>
            </a:r>
            <a:r>
              <a:rPr kumimoji="1" lang="en-US" dirty="0" smtClean="0"/>
              <a:t>pecifies </a:t>
            </a:r>
            <a:r>
              <a:rPr kumimoji="1" lang="en-US" dirty="0"/>
              <a:t>functions to be performed</a:t>
            </a:r>
            <a:endParaRPr kumimoji="1" lang="en-US" dirty="0" smtClean="0"/>
          </a:p>
          <a:p>
            <a:pPr lvl="1" eaLnBrk="1" hangingPunct="1"/>
            <a:r>
              <a:rPr kumimoji="1" lang="en-US" dirty="0"/>
              <a:t>F</a:t>
            </a:r>
            <a:r>
              <a:rPr kumimoji="1" lang="en-US" dirty="0" smtClean="0"/>
              <a:t>orm </a:t>
            </a:r>
            <a:r>
              <a:rPr kumimoji="1" lang="en-US" dirty="0"/>
              <a:t>of primitive implementation dependent</a:t>
            </a:r>
          </a:p>
          <a:p>
            <a:pPr lvl="1" eaLnBrk="1" hangingPunct="1"/>
            <a:r>
              <a:rPr kumimoji="1" lang="en-US" dirty="0" smtClean="0"/>
              <a:t>Send-request </a:t>
            </a:r>
            <a:r>
              <a:rPr kumimoji="1" lang="en-US" dirty="0"/>
              <a:t>transmission of data unit</a:t>
            </a:r>
          </a:p>
          <a:p>
            <a:pPr lvl="1" eaLnBrk="1" hangingPunct="1"/>
            <a:r>
              <a:rPr kumimoji="1" lang="en-US" dirty="0" smtClean="0"/>
              <a:t>Deliver-notify </a:t>
            </a:r>
            <a:r>
              <a:rPr kumimoji="1" lang="en-US" dirty="0"/>
              <a:t>user of arrival of data unit</a:t>
            </a:r>
          </a:p>
          <a:p>
            <a:pPr eaLnBrk="1" hangingPunct="1"/>
            <a:endParaRPr kumimoji="1" lang="en-US" dirty="0"/>
          </a:p>
        </p:txBody>
      </p:sp>
      <p:sp>
        <p:nvSpPr>
          <p:cNvPr id="2" name="Content Placeholder 1"/>
          <p:cNvSpPr>
            <a:spLocks noGrp="1"/>
          </p:cNvSpPr>
          <p:nvPr>
            <p:ph sz="half" idx="2"/>
          </p:nvPr>
        </p:nvSpPr>
        <p:spPr/>
        <p:txBody>
          <a:bodyPr/>
          <a:lstStyle/>
          <a:p>
            <a:pPr eaLnBrk="1" hangingPunct="1"/>
            <a:r>
              <a:rPr kumimoji="1" lang="en-US" dirty="0"/>
              <a:t>Parameters</a:t>
            </a:r>
            <a:endParaRPr kumimoji="1" lang="en-US" dirty="0" smtClean="0"/>
          </a:p>
          <a:p>
            <a:pPr lvl="1" eaLnBrk="1" hangingPunct="1"/>
            <a:r>
              <a:rPr kumimoji="1" lang="en-US" dirty="0"/>
              <a:t>U</a:t>
            </a:r>
            <a:r>
              <a:rPr kumimoji="1" lang="en-US" dirty="0" smtClean="0"/>
              <a:t>sed </a:t>
            </a:r>
            <a:r>
              <a:rPr kumimoji="1" lang="en-US" dirty="0"/>
              <a:t>to pass data and control information</a:t>
            </a:r>
          </a:p>
          <a:p>
            <a:pPr eaLnBrk="1" hangingPunct="1"/>
            <a:endParaRPr kumimoji="1" lang="en-US" dirty="0"/>
          </a:p>
        </p:txBody>
      </p:sp>
      <p:cxnSp>
        <p:nvCxnSpPr>
          <p:cNvPr id="22533" name="Straight Connector 3"/>
          <p:cNvCxnSpPr>
            <a:cxnSpLocks noChangeShapeType="1"/>
          </p:cNvCxnSpPr>
          <p:nvPr/>
        </p:nvCxnSpPr>
        <p:spPr bwMode="auto">
          <a:xfrm rot="16200000" flipH="1">
            <a:off x="1944756" y="4306956"/>
            <a:ext cx="5029200" cy="72887"/>
          </a:xfrm>
          <a:prstGeom prst="line">
            <a:avLst/>
          </a:prstGeom>
          <a:noFill/>
          <a:ln w="9525">
            <a:solidFill>
              <a:srgbClr val="FFFF00"/>
            </a:solidFill>
            <a:round/>
            <a:headEnd/>
            <a:tailEnd/>
          </a:ln>
        </p:spPr>
      </p:cxnSp>
      <p:pic>
        <p:nvPicPr>
          <p:cNvPr id="8" name="Picture 7"/>
          <p:cNvPicPr>
            <a:picLocks noChangeAspect="1"/>
          </p:cNvPicPr>
          <p:nvPr/>
        </p:nvPicPr>
        <p:blipFill>
          <a:blip r:embed="rId3">
            <a:lum contrast="40000"/>
          </a:blip>
          <a:stretch>
            <a:fillRect/>
          </a:stretch>
        </p:blipFill>
        <p:spPr>
          <a:xfrm>
            <a:off x="5181600" y="3505200"/>
            <a:ext cx="3035300" cy="2946400"/>
          </a:xfrm>
          <a:prstGeom prst="rect">
            <a:avLst/>
          </a:prstGeom>
          <a:noFill/>
        </p:spPr>
      </p:pic>
    </p:spTree>
    <p:extLst>
      <p:ext uri="{BB962C8B-B14F-4D97-AF65-F5344CB8AC3E}">
        <p14:creationId xmlns:p14="http://schemas.microsoft.com/office/powerpoint/2010/main" val="23333808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1" lang="en-US" dirty="0">
                <a:ea typeface="+mj-ea"/>
                <a:cs typeface="+mj-cs"/>
              </a:rPr>
              <a:t>IP Parameters</a:t>
            </a:r>
          </a:p>
        </p:txBody>
      </p:sp>
      <p:sp>
        <p:nvSpPr>
          <p:cNvPr id="30723" name="Rectangle 3"/>
          <p:cNvSpPr>
            <a:spLocks noGrp="1" noChangeArrowheads="1"/>
          </p:cNvSpPr>
          <p:nvPr>
            <p:ph idx="1"/>
          </p:nvPr>
        </p:nvSpPr>
        <p:spPr/>
        <p:txBody>
          <a:bodyPr>
            <a:normAutofit lnSpcReduction="10000"/>
          </a:bodyPr>
          <a:lstStyle/>
          <a:p>
            <a:pPr eaLnBrk="1" hangingPunct="1">
              <a:lnSpc>
                <a:spcPct val="90000"/>
              </a:lnSpc>
            </a:pPr>
            <a:r>
              <a:rPr kumimoji="1" lang="en-US" sz="2800" dirty="0"/>
              <a:t>S</a:t>
            </a:r>
            <a:r>
              <a:rPr kumimoji="1" lang="en-US" sz="2800" dirty="0" smtClean="0"/>
              <a:t>ource and </a:t>
            </a:r>
            <a:r>
              <a:rPr kumimoji="1" lang="en-US" sz="2800" dirty="0"/>
              <a:t>destination addresses</a:t>
            </a:r>
            <a:endParaRPr kumimoji="1" lang="en-US" sz="2800" dirty="0" smtClean="0"/>
          </a:p>
          <a:p>
            <a:pPr eaLnBrk="1" hangingPunct="1">
              <a:lnSpc>
                <a:spcPct val="90000"/>
              </a:lnSpc>
            </a:pPr>
            <a:r>
              <a:rPr kumimoji="1" lang="en-US" sz="2800" dirty="0"/>
              <a:t>P</a:t>
            </a:r>
            <a:r>
              <a:rPr kumimoji="1" lang="en-US" sz="2800" dirty="0" smtClean="0"/>
              <a:t>rotocol</a:t>
            </a:r>
          </a:p>
          <a:p>
            <a:pPr eaLnBrk="1" hangingPunct="1">
              <a:lnSpc>
                <a:spcPct val="90000"/>
              </a:lnSpc>
            </a:pPr>
            <a:r>
              <a:rPr kumimoji="1" lang="en-US" sz="2800" dirty="0"/>
              <a:t>T</a:t>
            </a:r>
            <a:r>
              <a:rPr kumimoji="1" lang="en-US" sz="2800" dirty="0" smtClean="0"/>
              <a:t>ype </a:t>
            </a:r>
            <a:r>
              <a:rPr kumimoji="1" lang="en-US" sz="2800" dirty="0"/>
              <a:t>of Service</a:t>
            </a:r>
            <a:endParaRPr kumimoji="1" lang="en-US" sz="2800" dirty="0" smtClean="0"/>
          </a:p>
          <a:p>
            <a:pPr eaLnBrk="1" hangingPunct="1">
              <a:lnSpc>
                <a:spcPct val="90000"/>
              </a:lnSpc>
            </a:pPr>
            <a:r>
              <a:rPr kumimoji="1" lang="en-US" sz="2800" dirty="0"/>
              <a:t>I</a:t>
            </a:r>
            <a:r>
              <a:rPr kumimoji="1" lang="en-US" sz="2800" dirty="0" smtClean="0"/>
              <a:t>dentification</a:t>
            </a:r>
          </a:p>
          <a:p>
            <a:pPr eaLnBrk="1" hangingPunct="1">
              <a:lnSpc>
                <a:spcPct val="90000"/>
              </a:lnSpc>
            </a:pPr>
            <a:r>
              <a:rPr kumimoji="1" lang="en-US" sz="2800" dirty="0"/>
              <a:t>D</a:t>
            </a:r>
            <a:r>
              <a:rPr kumimoji="1" lang="en-US" sz="2800" dirty="0" smtClean="0"/>
              <a:t>on’t </a:t>
            </a:r>
            <a:r>
              <a:rPr kumimoji="1" lang="en-US" sz="2800" dirty="0"/>
              <a:t>fragment indicator</a:t>
            </a:r>
            <a:endParaRPr kumimoji="1" lang="en-US" sz="2800" dirty="0" smtClean="0"/>
          </a:p>
          <a:p>
            <a:pPr eaLnBrk="1" hangingPunct="1">
              <a:lnSpc>
                <a:spcPct val="90000"/>
              </a:lnSpc>
            </a:pPr>
            <a:r>
              <a:rPr kumimoji="1" lang="en-US" sz="2800" dirty="0"/>
              <a:t>T</a:t>
            </a:r>
            <a:r>
              <a:rPr kumimoji="1" lang="en-US" sz="2800" dirty="0" smtClean="0"/>
              <a:t>ime </a:t>
            </a:r>
            <a:r>
              <a:rPr kumimoji="1" lang="en-US" sz="2800" dirty="0"/>
              <a:t>to live</a:t>
            </a:r>
            <a:endParaRPr kumimoji="1" lang="en-US" sz="2800" dirty="0" smtClean="0"/>
          </a:p>
          <a:p>
            <a:pPr eaLnBrk="1" hangingPunct="1">
              <a:lnSpc>
                <a:spcPct val="90000"/>
              </a:lnSpc>
            </a:pPr>
            <a:r>
              <a:rPr kumimoji="1" lang="en-US" sz="2800" dirty="0"/>
              <a:t>D</a:t>
            </a:r>
            <a:r>
              <a:rPr kumimoji="1" lang="en-US" sz="2800" dirty="0" smtClean="0"/>
              <a:t>ata </a:t>
            </a:r>
            <a:r>
              <a:rPr kumimoji="1" lang="en-US" sz="2800" dirty="0"/>
              <a:t>length</a:t>
            </a:r>
            <a:endParaRPr kumimoji="1" lang="en-US" sz="2800" dirty="0" smtClean="0"/>
          </a:p>
          <a:p>
            <a:pPr eaLnBrk="1" hangingPunct="1">
              <a:lnSpc>
                <a:spcPct val="90000"/>
              </a:lnSpc>
            </a:pPr>
            <a:r>
              <a:rPr kumimoji="1" lang="en-US" sz="2800" dirty="0"/>
              <a:t>O</a:t>
            </a:r>
            <a:r>
              <a:rPr kumimoji="1" lang="en-US" sz="2800" dirty="0" smtClean="0"/>
              <a:t>ption </a:t>
            </a:r>
            <a:r>
              <a:rPr kumimoji="1" lang="en-US" sz="2800" dirty="0"/>
              <a:t>data</a:t>
            </a:r>
            <a:endParaRPr kumimoji="1" lang="en-US" sz="2800" dirty="0" smtClean="0"/>
          </a:p>
          <a:p>
            <a:pPr eaLnBrk="1" hangingPunct="1">
              <a:lnSpc>
                <a:spcPct val="90000"/>
              </a:lnSpc>
            </a:pPr>
            <a:r>
              <a:rPr kumimoji="1" lang="en-US" sz="2800" dirty="0"/>
              <a:t>U</a:t>
            </a:r>
            <a:r>
              <a:rPr kumimoji="1" lang="en-US" sz="2800" dirty="0" smtClean="0"/>
              <a:t>ser </a:t>
            </a:r>
            <a:r>
              <a:rPr kumimoji="1" lang="en-US" sz="2800" dirty="0"/>
              <a:t>data</a:t>
            </a:r>
          </a:p>
        </p:txBody>
      </p:sp>
      <p:pic>
        <p:nvPicPr>
          <p:cNvPr id="4" name="Picture 3"/>
          <p:cNvPicPr>
            <a:picLocks noChangeAspect="1"/>
          </p:cNvPicPr>
          <p:nvPr/>
        </p:nvPicPr>
        <p:blipFill>
          <a:blip r:embed="rId3"/>
          <a:stretch>
            <a:fillRect/>
          </a:stretch>
        </p:blipFill>
        <p:spPr>
          <a:xfrm>
            <a:off x="4724400" y="3038868"/>
            <a:ext cx="3733800" cy="2726932"/>
          </a:xfrm>
          <a:prstGeom prst="rect">
            <a:avLst/>
          </a:prstGeom>
        </p:spPr>
      </p:pic>
    </p:spTree>
    <p:extLst>
      <p:ext uri="{BB962C8B-B14F-4D97-AF65-F5344CB8AC3E}">
        <p14:creationId xmlns:p14="http://schemas.microsoft.com/office/powerpoint/2010/main" val="8218467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kumimoji="1" lang="en-US" dirty="0">
                <a:ea typeface="+mj-ea"/>
                <a:cs typeface="+mj-cs"/>
              </a:rPr>
              <a:t>IP Options</a:t>
            </a:r>
          </a:p>
        </p:txBody>
      </p:sp>
      <p:graphicFrame>
        <p:nvGraphicFramePr>
          <p:cNvPr id="2" name="Diagram 1"/>
          <p:cNvGraphicFramePr/>
          <p:nvPr>
            <p:extLst>
              <p:ext uri="{D42A27DB-BD31-4B8C-83A1-F6EECF244321}">
                <p14:modId xmlns:p14="http://schemas.microsoft.com/office/powerpoint/2010/main" val="1608605318"/>
              </p:ext>
            </p:extLst>
          </p:nvPr>
        </p:nvGraphicFramePr>
        <p:xfrm>
          <a:off x="304800" y="1447800"/>
          <a:ext cx="85344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23367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5.pdf"/>
          <p:cNvPicPr>
            <a:picLocks noChangeAspect="1"/>
          </p:cNvPicPr>
          <p:nvPr/>
        </p:nvPicPr>
        <p:blipFill>
          <a:blip r:embed="rId3">
            <a:lum contrast="40000"/>
          </a:blip>
          <a:srcRect l="5882" t="3636" r="3529" b="3636"/>
          <a:stretch>
            <a:fillRect/>
          </a:stretch>
        </p:blipFill>
        <p:spPr>
          <a:xfrm>
            <a:off x="-381000" y="0"/>
            <a:ext cx="5257800" cy="6964879"/>
          </a:xfrm>
          <a:prstGeom prst="rect">
            <a:avLst/>
          </a:prstGeom>
          <a:noFill/>
        </p:spPr>
      </p:pic>
    </p:spTree>
    <p:extLst>
      <p:ext uri="{BB962C8B-B14F-4D97-AF65-F5344CB8AC3E}">
        <p14:creationId xmlns:p14="http://schemas.microsoft.com/office/powerpoint/2010/main" val="160604506"/>
      </p:ext>
    </p:extLst>
  </p:cSld>
  <p:clrMapOvr>
    <a:masterClrMapping/>
  </p:clrMapOvr>
  <p:transition spd="slow">
    <p:split orient="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Internet Control Message Protocol (ICMP)</a:t>
            </a:r>
            <a:endParaRPr lang="en-US" dirty="0" smtClean="0"/>
          </a:p>
        </p:txBody>
      </p:sp>
      <p:sp>
        <p:nvSpPr>
          <p:cNvPr id="45059" name="Rectangle 3"/>
          <p:cNvSpPr>
            <a:spLocks noGrp="1" noChangeArrowheads="1"/>
          </p:cNvSpPr>
          <p:nvPr>
            <p:ph idx="1"/>
          </p:nvPr>
        </p:nvSpPr>
        <p:spPr>
          <a:xfrm>
            <a:off x="457200" y="1447800"/>
            <a:ext cx="8229600" cy="5105400"/>
          </a:xfrm>
        </p:spPr>
        <p:txBody>
          <a:bodyPr>
            <a:normAutofit/>
          </a:bodyPr>
          <a:lstStyle/>
          <a:p>
            <a:endParaRPr lang="en-US" dirty="0" smtClean="0"/>
          </a:p>
          <a:p>
            <a:r>
              <a:rPr lang="en-US" dirty="0" smtClean="0"/>
              <a:t>RFC 792</a:t>
            </a:r>
          </a:p>
          <a:p>
            <a:r>
              <a:rPr lang="en-US" dirty="0" smtClean="0"/>
              <a:t>Provides a means for transferring messages from routers and other hosts to a host</a:t>
            </a:r>
          </a:p>
          <a:p>
            <a:r>
              <a:rPr lang="en-US" dirty="0" smtClean="0"/>
              <a:t>Provides feedback about problems</a:t>
            </a:r>
          </a:p>
          <a:p>
            <a:pPr lvl="2"/>
            <a:r>
              <a:rPr lang="en-US" dirty="0" smtClean="0"/>
              <a:t>Datagram cannot reach its destination</a:t>
            </a:r>
          </a:p>
          <a:p>
            <a:pPr lvl="2"/>
            <a:r>
              <a:rPr lang="en-US" dirty="0" smtClean="0"/>
              <a:t>Router does not have buffer capacity to forward</a:t>
            </a:r>
          </a:p>
          <a:p>
            <a:pPr lvl="2"/>
            <a:r>
              <a:rPr lang="en-US" dirty="0" smtClean="0"/>
              <a:t>Router can send traffic on a shorter route</a:t>
            </a:r>
          </a:p>
          <a:p>
            <a:r>
              <a:rPr lang="en-US" dirty="0" smtClean="0"/>
              <a:t>Encapsulated in IP datagram</a:t>
            </a:r>
          </a:p>
          <a:p>
            <a:pPr lvl="1"/>
            <a:r>
              <a:rPr lang="en-US" dirty="0" smtClean="0"/>
              <a:t>Hence not reliable</a:t>
            </a:r>
          </a:p>
        </p:txBody>
      </p:sp>
    </p:spTree>
    <p:extLst>
      <p:ext uri="{BB962C8B-B14F-4D97-AF65-F5344CB8AC3E}">
        <p14:creationId xmlns:p14="http://schemas.microsoft.com/office/powerpoint/2010/main" val="24462799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defRPr/>
            </a:pPr>
            <a:r>
              <a:rPr lang="en-US" dirty="0">
                <a:ea typeface="+mj-ea"/>
                <a:cs typeface="+mj-cs"/>
              </a:rPr>
              <a:t>Common ICMP Messages</a:t>
            </a:r>
          </a:p>
        </p:txBody>
      </p:sp>
      <p:sp>
        <p:nvSpPr>
          <p:cNvPr id="189443" name="Rectangle 3"/>
          <p:cNvSpPr>
            <a:spLocks noGrp="1" noChangeArrowheads="1"/>
          </p:cNvSpPr>
          <p:nvPr>
            <p:ph idx="1"/>
          </p:nvPr>
        </p:nvSpPr>
        <p:spPr>
          <a:xfrm>
            <a:off x="457200" y="1676400"/>
            <a:ext cx="8229600" cy="4800600"/>
          </a:xfrm>
        </p:spPr>
        <p:txBody>
          <a:bodyPr/>
          <a:lstStyle/>
          <a:p>
            <a:pPr eaLnBrk="1" hangingPunct="1">
              <a:defRPr/>
            </a:pPr>
            <a:r>
              <a:rPr lang="en-US" dirty="0">
                <a:ea typeface="+mn-ea"/>
                <a:cs typeface="+mn-cs"/>
              </a:rPr>
              <a:t>D</a:t>
            </a:r>
            <a:r>
              <a:rPr lang="en-US" dirty="0" smtClean="0">
                <a:ea typeface="+mn-ea"/>
                <a:cs typeface="+mn-cs"/>
              </a:rPr>
              <a:t>estination </a:t>
            </a:r>
            <a:r>
              <a:rPr lang="en-US" dirty="0">
                <a:ea typeface="+mn-ea"/>
                <a:cs typeface="+mn-cs"/>
              </a:rPr>
              <a:t>unreachable</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 </a:t>
            </a:r>
            <a:r>
              <a:rPr lang="en-US" dirty="0">
                <a:ea typeface="+mn-ea"/>
                <a:cs typeface="+mn-cs"/>
              </a:rPr>
              <a:t>exceeded</a:t>
            </a:r>
            <a:endParaRPr lang="en-US" dirty="0" smtClean="0">
              <a:ea typeface="+mn-ea"/>
              <a:cs typeface="+mn-cs"/>
            </a:endParaRPr>
          </a:p>
          <a:p>
            <a:pPr eaLnBrk="1" hangingPunct="1">
              <a:defRPr/>
            </a:pPr>
            <a:r>
              <a:rPr lang="en-US" dirty="0">
                <a:ea typeface="+mn-ea"/>
                <a:cs typeface="+mn-cs"/>
              </a:rPr>
              <a:t>P</a:t>
            </a:r>
            <a:r>
              <a:rPr lang="en-US" dirty="0" smtClean="0">
                <a:ea typeface="+mn-ea"/>
                <a:cs typeface="+mn-cs"/>
              </a:rPr>
              <a:t>arameter </a:t>
            </a:r>
            <a:r>
              <a:rPr lang="en-US" dirty="0">
                <a:ea typeface="+mn-ea"/>
                <a:cs typeface="+mn-cs"/>
              </a:rPr>
              <a:t>problem</a:t>
            </a:r>
            <a:endParaRPr lang="en-US" dirty="0" smtClean="0">
              <a:ea typeface="+mn-ea"/>
              <a:cs typeface="+mn-cs"/>
            </a:endParaRPr>
          </a:p>
          <a:p>
            <a:pPr eaLnBrk="1" hangingPunct="1">
              <a:defRPr/>
            </a:pPr>
            <a:r>
              <a:rPr lang="en-US" dirty="0">
                <a:ea typeface="+mn-ea"/>
                <a:cs typeface="+mn-cs"/>
              </a:rPr>
              <a:t>S</a:t>
            </a:r>
            <a:r>
              <a:rPr lang="en-US" dirty="0" smtClean="0">
                <a:ea typeface="+mn-ea"/>
                <a:cs typeface="+mn-cs"/>
              </a:rPr>
              <a:t>ource </a:t>
            </a:r>
            <a:r>
              <a:rPr lang="en-US" dirty="0">
                <a:ea typeface="+mn-ea"/>
                <a:cs typeface="+mn-cs"/>
              </a:rPr>
              <a:t>quench</a:t>
            </a:r>
            <a:endParaRPr lang="en-US" dirty="0" smtClean="0">
              <a:ea typeface="+mn-ea"/>
              <a:cs typeface="+mn-cs"/>
            </a:endParaRPr>
          </a:p>
          <a:p>
            <a:pPr eaLnBrk="1" hangingPunct="1">
              <a:defRPr/>
            </a:pPr>
            <a:r>
              <a:rPr lang="en-US" dirty="0">
                <a:ea typeface="+mn-ea"/>
                <a:cs typeface="+mn-cs"/>
              </a:rPr>
              <a:t>R</a:t>
            </a:r>
            <a:r>
              <a:rPr lang="en-US" dirty="0" smtClean="0">
                <a:ea typeface="+mn-ea"/>
                <a:cs typeface="+mn-cs"/>
              </a:rPr>
              <a:t>edirect</a:t>
            </a:r>
          </a:p>
          <a:p>
            <a:pPr eaLnBrk="1" hangingPunct="1">
              <a:defRPr/>
            </a:pPr>
            <a:r>
              <a:rPr lang="en-US" dirty="0">
                <a:ea typeface="+mn-ea"/>
                <a:cs typeface="+mn-cs"/>
              </a:rPr>
              <a:t>E</a:t>
            </a:r>
            <a:r>
              <a:rPr lang="en-US" dirty="0" smtClean="0">
                <a:ea typeface="+mn-ea"/>
                <a:cs typeface="+mn-cs"/>
              </a:rPr>
              <a:t>cho and </a:t>
            </a:r>
            <a:r>
              <a:rPr lang="en-US" dirty="0">
                <a:ea typeface="+mn-ea"/>
                <a:cs typeface="+mn-cs"/>
              </a:rPr>
              <a:t>echo reply</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imestamp and </a:t>
            </a:r>
            <a:r>
              <a:rPr lang="en-US" dirty="0">
                <a:ea typeface="+mn-ea"/>
                <a:cs typeface="+mn-cs"/>
              </a:rPr>
              <a:t>timestamp reply</a:t>
            </a:r>
            <a:endParaRPr lang="en-US" dirty="0" smtClean="0">
              <a:ea typeface="+mn-ea"/>
              <a:cs typeface="+mn-cs"/>
            </a:endParaRPr>
          </a:p>
          <a:p>
            <a:pPr eaLnBrk="1" hangingPunct="1">
              <a:defRPr/>
            </a:pPr>
            <a:r>
              <a:rPr lang="en-US" dirty="0">
                <a:ea typeface="+mn-ea"/>
                <a:cs typeface="+mn-cs"/>
              </a:rPr>
              <a:t>A</a:t>
            </a:r>
            <a:r>
              <a:rPr lang="en-US" dirty="0" smtClean="0">
                <a:ea typeface="+mn-ea"/>
                <a:cs typeface="+mn-cs"/>
              </a:rPr>
              <a:t>ddress </a:t>
            </a:r>
            <a:r>
              <a:rPr lang="en-US" dirty="0">
                <a:ea typeface="+mn-ea"/>
                <a:cs typeface="+mn-cs"/>
              </a:rPr>
              <a:t>mask request</a:t>
            </a:r>
            <a:r>
              <a:rPr lang="en-US" dirty="0" smtClean="0">
                <a:ea typeface="+mn-ea"/>
                <a:cs typeface="+mn-cs"/>
              </a:rPr>
              <a:t> and </a:t>
            </a:r>
            <a:r>
              <a:rPr lang="en-US" dirty="0">
                <a:ea typeface="+mn-ea"/>
                <a:cs typeface="+mn-cs"/>
              </a:rPr>
              <a:t>reply</a:t>
            </a:r>
          </a:p>
        </p:txBody>
      </p:sp>
      <p:pic>
        <p:nvPicPr>
          <p:cNvPr id="4" name="Picture 3"/>
          <p:cNvPicPr>
            <a:picLocks noChangeAspect="1"/>
          </p:cNvPicPr>
          <p:nvPr/>
        </p:nvPicPr>
        <p:blipFill>
          <a:blip r:embed="rId3"/>
          <a:stretch>
            <a:fillRect/>
          </a:stretch>
        </p:blipFill>
        <p:spPr>
          <a:xfrm>
            <a:off x="6477000" y="1600200"/>
            <a:ext cx="1905000" cy="3573983"/>
          </a:xfrm>
          <a:prstGeom prst="rect">
            <a:avLst/>
          </a:prstGeom>
        </p:spPr>
      </p:pic>
    </p:spTree>
    <p:extLst>
      <p:ext uri="{BB962C8B-B14F-4D97-AF65-F5344CB8AC3E}">
        <p14:creationId xmlns:p14="http://schemas.microsoft.com/office/powerpoint/2010/main" val="2122180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en-US" dirty="0">
                <a:ea typeface="+mj-ea"/>
                <a:cs typeface="+mj-cs"/>
              </a:rPr>
              <a:t>Address Resolution Protocol (ARP)</a:t>
            </a:r>
          </a:p>
        </p:txBody>
      </p:sp>
      <p:graphicFrame>
        <p:nvGraphicFramePr>
          <p:cNvPr id="2" name="Diagram 1"/>
          <p:cNvGraphicFramePr/>
          <p:nvPr>
            <p:extLst>
              <p:ext uri="{D42A27DB-BD31-4B8C-83A1-F6EECF244321}">
                <p14:modId xmlns:p14="http://schemas.microsoft.com/office/powerpoint/2010/main" val="767476223"/>
              </p:ext>
            </p:extLst>
          </p:nvPr>
        </p:nvGraphicFramePr>
        <p:xfrm>
          <a:off x="304800" y="1045515"/>
          <a:ext cx="84582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110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01625" y="182563"/>
            <a:ext cx="8510588" cy="701675"/>
          </a:xfrm>
          <a:prstGeom prst="rect">
            <a:avLst/>
          </a:prstGeom>
          <a:noFill/>
          <a:ln>
            <a:noFill/>
          </a:ln>
          <a:effectLs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ea typeface="Microsoft YaHei" charset="-122"/>
              </a:defRPr>
            </a:lvl9pPr>
          </a:lstStyle>
          <a:p>
            <a:pPr algn="ctr" eaLnBrk="1" hangingPunct="1">
              <a:buSzPct val="100000"/>
              <a:defRPr/>
            </a:pPr>
            <a:r>
              <a:rPr lang="en-US" sz="4000" smtClean="0">
                <a:solidFill>
                  <a:srgbClr val="B7E7FF"/>
                </a:solidFill>
                <a:effectLst>
                  <a:outerShdw blurRad="38100" dist="38100" dir="2700000" algn="tl">
                    <a:srgbClr val="C0C0C0"/>
                  </a:outerShdw>
                </a:effectLst>
              </a:rPr>
              <a:t>OSI Model</a:t>
            </a:r>
          </a:p>
        </p:txBody>
      </p:sp>
      <p:grpSp>
        <p:nvGrpSpPr>
          <p:cNvPr id="5123" name="Group 2"/>
          <p:cNvGrpSpPr>
            <a:grpSpLocks/>
          </p:cNvGrpSpPr>
          <p:nvPr/>
        </p:nvGrpSpPr>
        <p:grpSpPr bwMode="auto">
          <a:xfrm>
            <a:off x="0" y="990600"/>
            <a:ext cx="9142413" cy="5865813"/>
            <a:chOff x="0" y="624"/>
            <a:chExt cx="5759" cy="3695"/>
          </a:xfrm>
        </p:grpSpPr>
        <p:pic>
          <p:nvPicPr>
            <p:cNvPr id="51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4"/>
              <a:ext cx="5759" cy="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125" name="Text Box 4"/>
            <p:cNvSpPr txBox="1">
              <a:spLocks noChangeArrowheads="1"/>
            </p:cNvSpPr>
            <p:nvPr/>
          </p:nvSpPr>
          <p:spPr bwMode="auto">
            <a:xfrm>
              <a:off x="0" y="624"/>
              <a:ext cx="5759" cy="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grpSp>
    </p:spTree>
    <p:extLst>
      <p:ext uri="{BB962C8B-B14F-4D97-AF65-F5344CB8AC3E}">
        <p14:creationId xmlns:p14="http://schemas.microsoft.com/office/powerpoint/2010/main" val="26126638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r>
              <a:rPr kumimoji="1" lang="en-US" dirty="0" smtClean="0">
                <a:ea typeface="+mj-ea"/>
                <a:cs typeface="+mj-cs"/>
              </a:rPr>
              <a:t>IP Next Generation</a:t>
            </a:r>
            <a:endParaRPr kumimoji="1" lang="en-US" dirty="0">
              <a:ea typeface="+mj-ea"/>
              <a:cs typeface="+mj-cs"/>
            </a:endParaRPr>
          </a:p>
        </p:txBody>
      </p:sp>
      <p:sp>
        <p:nvSpPr>
          <p:cNvPr id="48131" name="Rectangle 3"/>
          <p:cNvSpPr>
            <a:spLocks noGrp="1" noChangeArrowheads="1"/>
          </p:cNvSpPr>
          <p:nvPr>
            <p:ph sz="half" idx="1"/>
          </p:nvPr>
        </p:nvSpPr>
        <p:spPr/>
        <p:txBody>
          <a:bodyPr/>
          <a:lstStyle/>
          <a:p>
            <a:pPr eaLnBrk="1" hangingPunct="1"/>
            <a:endParaRPr kumimoji="1" lang="en-US" sz="2400" dirty="0"/>
          </a:p>
          <a:p>
            <a:pPr eaLnBrk="1" hangingPunct="1"/>
            <a:endParaRPr kumimoji="1" lang="en-US"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823123996"/>
              </p:ext>
            </p:extLst>
          </p:nvPr>
        </p:nvGraphicFramePr>
        <p:xfrm>
          <a:off x="4629150" y="1825625"/>
          <a:ext cx="388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990847444"/>
              </p:ext>
            </p:extLst>
          </p:nvPr>
        </p:nvGraphicFramePr>
        <p:xfrm>
          <a:off x="457200" y="1219200"/>
          <a:ext cx="3505200" cy="541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182058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kumimoji="1" lang="en-US" dirty="0">
                <a:ea typeface="+mj-ea"/>
                <a:cs typeface="+mj-cs"/>
              </a:rPr>
              <a:t>IPv6 RFCs</a:t>
            </a:r>
          </a:p>
        </p:txBody>
      </p:sp>
      <p:sp>
        <p:nvSpPr>
          <p:cNvPr id="49155" name="Rectangle 3"/>
          <p:cNvSpPr>
            <a:spLocks noGrp="1" noChangeArrowheads="1"/>
          </p:cNvSpPr>
          <p:nvPr>
            <p:ph idx="1"/>
          </p:nvPr>
        </p:nvSpPr>
        <p:spPr>
          <a:xfrm>
            <a:off x="457200" y="1905000"/>
            <a:ext cx="8229600" cy="4454525"/>
          </a:xfrm>
        </p:spPr>
        <p:txBody>
          <a:bodyPr/>
          <a:lstStyle/>
          <a:p>
            <a:pPr eaLnBrk="1" hangingPunct="1"/>
            <a:r>
              <a:rPr kumimoji="1" lang="en-US" sz="2800" dirty="0"/>
              <a:t>RFC 1752 - Recommendations for the IP Next Generation Protocol</a:t>
            </a:r>
            <a:endParaRPr kumimoji="1" lang="en-US" sz="2800" dirty="0" smtClean="0"/>
          </a:p>
          <a:p>
            <a:pPr lvl="1" eaLnBrk="1" hangingPunct="1"/>
            <a:r>
              <a:rPr kumimoji="1" lang="en-US" sz="2400" dirty="0"/>
              <a:t>R</a:t>
            </a:r>
            <a:r>
              <a:rPr kumimoji="1" lang="en-US" sz="2400" dirty="0" smtClean="0"/>
              <a:t>equirements</a:t>
            </a:r>
            <a:endParaRPr kumimoji="1" lang="en-US" sz="2400" dirty="0"/>
          </a:p>
          <a:p>
            <a:pPr lvl="1" eaLnBrk="1" hangingPunct="1"/>
            <a:r>
              <a:rPr kumimoji="1" lang="en-US" sz="2400" dirty="0"/>
              <a:t>PDU formats</a:t>
            </a:r>
            <a:endParaRPr kumimoji="1" lang="en-US" sz="2400" dirty="0" smtClean="0"/>
          </a:p>
          <a:p>
            <a:pPr lvl="1" eaLnBrk="1" hangingPunct="1"/>
            <a:r>
              <a:rPr kumimoji="1" lang="en-US" sz="2400" dirty="0"/>
              <a:t>A</a:t>
            </a:r>
            <a:r>
              <a:rPr kumimoji="1" lang="en-US" sz="2400" dirty="0" smtClean="0"/>
              <a:t>ddressing</a:t>
            </a:r>
            <a:r>
              <a:rPr kumimoji="1" lang="en-US" sz="2400" dirty="0"/>
              <a:t>, routing security issues</a:t>
            </a:r>
          </a:p>
          <a:p>
            <a:pPr eaLnBrk="1" hangingPunct="1"/>
            <a:r>
              <a:rPr kumimoji="1" lang="en-US" sz="2800" dirty="0"/>
              <a:t>RFC 2460 - overall specification</a:t>
            </a:r>
          </a:p>
          <a:p>
            <a:pPr eaLnBrk="1" hangingPunct="1"/>
            <a:r>
              <a:rPr kumimoji="1" lang="en-US" sz="2800" dirty="0"/>
              <a:t>RFC 4291 - addressing structure</a:t>
            </a:r>
            <a:endParaRPr kumimoji="1" lang="en-GB" sz="2800" dirty="0"/>
          </a:p>
          <a:p>
            <a:pPr eaLnBrk="1" hangingPunct="1"/>
            <a:endParaRPr kumimoji="1" lang="en-US" sz="2800" dirty="0"/>
          </a:p>
        </p:txBody>
      </p:sp>
    </p:spTree>
    <p:extLst>
      <p:ext uri="{BB962C8B-B14F-4D97-AF65-F5344CB8AC3E}">
        <p14:creationId xmlns:p14="http://schemas.microsoft.com/office/powerpoint/2010/main" val="3326402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kumimoji="1" lang="en-US" dirty="0"/>
              <a:t>IPv6 Enhancements</a:t>
            </a:r>
            <a:endParaRPr kumimoji="1" lang="en-GB" dirty="0"/>
          </a:p>
        </p:txBody>
      </p:sp>
      <p:sp>
        <p:nvSpPr>
          <p:cNvPr id="50179" name="Rectangle 3"/>
          <p:cNvSpPr>
            <a:spLocks noGrp="1" noChangeArrowheads="1"/>
          </p:cNvSpPr>
          <p:nvPr>
            <p:ph idx="1"/>
          </p:nvPr>
        </p:nvSpPr>
        <p:spPr>
          <a:xfrm>
            <a:off x="457200" y="1676400"/>
            <a:ext cx="8229600" cy="4724400"/>
          </a:xfrm>
        </p:spPr>
        <p:txBody>
          <a:bodyPr/>
          <a:lstStyle/>
          <a:p>
            <a:pPr eaLnBrk="1" hangingPunct="1">
              <a:defRPr/>
            </a:pPr>
            <a:r>
              <a:rPr kumimoji="1" lang="en-US" dirty="0">
                <a:ea typeface="+mn-ea"/>
                <a:cs typeface="+mn-cs"/>
              </a:rPr>
              <a:t>E</a:t>
            </a:r>
            <a:r>
              <a:rPr kumimoji="1" lang="en-US" dirty="0" smtClean="0">
                <a:ea typeface="+mn-ea"/>
                <a:cs typeface="+mn-cs"/>
              </a:rPr>
              <a:t>xpanded </a:t>
            </a:r>
            <a:r>
              <a:rPr kumimoji="1" lang="en-US" dirty="0">
                <a:ea typeface="+mn-ea"/>
                <a:cs typeface="+mn-cs"/>
              </a:rPr>
              <a:t>128 bit address space</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mproved </a:t>
            </a:r>
            <a:r>
              <a:rPr kumimoji="1" lang="en-US" dirty="0">
                <a:ea typeface="+mn-ea"/>
                <a:cs typeface="+mn-cs"/>
              </a:rPr>
              <a:t>option mechanism</a:t>
            </a:r>
            <a:endParaRPr kumimoji="1" lang="en-US" dirty="0" smtClean="0">
              <a:ea typeface="+mn-ea"/>
              <a:cs typeface="+mn-cs"/>
            </a:endParaRPr>
          </a:p>
          <a:p>
            <a:pPr lvl="1" eaLnBrk="1" hangingPunct="1">
              <a:defRPr/>
            </a:pPr>
            <a:r>
              <a:rPr kumimoji="1" lang="en-US" dirty="0"/>
              <a:t>M</a:t>
            </a:r>
            <a:r>
              <a:rPr kumimoji="1" lang="en-US" dirty="0" smtClean="0"/>
              <a:t>ost </a:t>
            </a:r>
            <a:r>
              <a:rPr kumimoji="1" lang="en-US" dirty="0"/>
              <a:t>not examined by intermediate routes</a:t>
            </a:r>
            <a:endParaRPr kumimoji="1" lang="en-US" dirty="0" smtClean="0"/>
          </a:p>
          <a:p>
            <a:pPr eaLnBrk="1" hangingPunct="1">
              <a:defRPr/>
            </a:pPr>
            <a:r>
              <a:rPr kumimoji="1" lang="en-US" dirty="0">
                <a:ea typeface="+mn-ea"/>
                <a:cs typeface="+mn-cs"/>
              </a:rPr>
              <a:t>D</a:t>
            </a:r>
            <a:r>
              <a:rPr kumimoji="1" lang="en-US" dirty="0" smtClean="0">
                <a:ea typeface="+mn-ea"/>
                <a:cs typeface="+mn-cs"/>
              </a:rPr>
              <a:t>ynamic </a:t>
            </a:r>
            <a:r>
              <a:rPr kumimoji="1" lang="en-US" dirty="0">
                <a:ea typeface="+mn-ea"/>
                <a:cs typeface="+mn-cs"/>
              </a:rPr>
              <a:t>address assignment</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ncreased </a:t>
            </a:r>
            <a:r>
              <a:rPr kumimoji="1" lang="en-US" dirty="0">
                <a:ea typeface="+mn-ea"/>
                <a:cs typeface="+mn-cs"/>
              </a:rPr>
              <a:t>addressing flexibility</a:t>
            </a:r>
            <a:endParaRPr kumimoji="1" lang="en-US" dirty="0" smtClean="0">
              <a:ea typeface="+mn-ea"/>
              <a:cs typeface="+mn-cs"/>
            </a:endParaRPr>
          </a:p>
          <a:p>
            <a:pPr lvl="1" eaLnBrk="1" hangingPunct="1">
              <a:defRPr/>
            </a:pPr>
            <a:r>
              <a:rPr kumimoji="1" lang="en-US" dirty="0" err="1"/>
              <a:t>A</a:t>
            </a:r>
            <a:r>
              <a:rPr kumimoji="1" lang="en-US" dirty="0" err="1" smtClean="0"/>
              <a:t>nycast</a:t>
            </a:r>
            <a:r>
              <a:rPr kumimoji="1" lang="en-US" dirty="0" smtClean="0"/>
              <a:t> and </a:t>
            </a:r>
            <a:r>
              <a:rPr kumimoji="1" lang="en-US" dirty="0"/>
              <a:t>multicast</a:t>
            </a:r>
            <a:endParaRPr kumimoji="1" lang="en-US" dirty="0" smtClean="0"/>
          </a:p>
          <a:p>
            <a:pPr eaLnBrk="1" hangingPunct="1">
              <a:defRPr/>
            </a:pPr>
            <a:r>
              <a:rPr kumimoji="1" lang="en-US" dirty="0">
                <a:ea typeface="+mn-ea"/>
                <a:cs typeface="+mn-cs"/>
              </a:rPr>
              <a:t>S</a:t>
            </a:r>
            <a:r>
              <a:rPr kumimoji="1" lang="en-US" dirty="0" smtClean="0">
                <a:ea typeface="+mn-ea"/>
                <a:cs typeface="+mn-cs"/>
              </a:rPr>
              <a:t>upport </a:t>
            </a:r>
            <a:r>
              <a:rPr kumimoji="1" lang="en-US" dirty="0">
                <a:ea typeface="+mn-ea"/>
                <a:cs typeface="+mn-cs"/>
              </a:rPr>
              <a:t>for resource allocation</a:t>
            </a:r>
            <a:endParaRPr kumimoji="1" lang="en-US" dirty="0" smtClean="0">
              <a:ea typeface="+mn-ea"/>
              <a:cs typeface="+mn-cs"/>
            </a:endParaRPr>
          </a:p>
          <a:p>
            <a:pPr lvl="1" eaLnBrk="1" hangingPunct="1">
              <a:defRPr/>
            </a:pPr>
            <a:r>
              <a:rPr kumimoji="1" lang="en-US" dirty="0"/>
              <a:t>L</a:t>
            </a:r>
            <a:r>
              <a:rPr kumimoji="1" lang="en-US" dirty="0" smtClean="0"/>
              <a:t>abeled </a:t>
            </a:r>
            <a:r>
              <a:rPr kumimoji="1" lang="en-US" dirty="0"/>
              <a:t>packet flows</a:t>
            </a:r>
          </a:p>
        </p:txBody>
      </p:sp>
    </p:spTree>
    <p:extLst>
      <p:ext uri="{BB962C8B-B14F-4D97-AF65-F5344CB8AC3E}">
        <p14:creationId xmlns:p14="http://schemas.microsoft.com/office/powerpoint/2010/main" val="10807179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9.pdf"/>
          <p:cNvPicPr>
            <a:picLocks noChangeAspect="1"/>
          </p:cNvPicPr>
          <p:nvPr/>
        </p:nvPicPr>
        <p:blipFill>
          <a:blip r:embed="rId3">
            <a:lum contrast="40000"/>
          </a:blip>
          <a:srcRect l="3529" t="2727" r="10588" b="4545"/>
          <a:stretch>
            <a:fillRect/>
          </a:stretch>
        </p:blipFill>
        <p:spPr>
          <a:xfrm>
            <a:off x="76200" y="-228600"/>
            <a:ext cx="5181600" cy="7240032"/>
          </a:xfrm>
          <a:prstGeom prst="rect">
            <a:avLst/>
          </a:prstGeom>
          <a:noFill/>
        </p:spPr>
      </p:pic>
    </p:spTree>
    <p:extLst>
      <p:ext uri="{BB962C8B-B14F-4D97-AF65-F5344CB8AC3E}">
        <p14:creationId xmlns:p14="http://schemas.microsoft.com/office/powerpoint/2010/main" val="1470386874"/>
      </p:ext>
    </p:extLst>
  </p:cSld>
  <p:clrMapOvr>
    <a:masterClrMapping/>
  </p:clrMapOvr>
  <p:transition spd="slow">
    <p:split orient="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rcRect l="9412" t="34545" r="11765" b="9091"/>
          <a:stretch>
            <a:fillRect/>
          </a:stretch>
        </p:blipFill>
        <p:spPr>
          <a:xfrm>
            <a:off x="76200" y="17585"/>
            <a:ext cx="7315200" cy="6769418"/>
          </a:xfrm>
          <a:prstGeom prst="rect">
            <a:avLst/>
          </a:prstGeom>
          <a:noFill/>
        </p:spPr>
      </p:pic>
    </p:spTree>
    <p:extLst>
      <p:ext uri="{BB962C8B-B14F-4D97-AF65-F5344CB8AC3E}">
        <p14:creationId xmlns:p14="http://schemas.microsoft.com/office/powerpoint/2010/main" val="19151726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0"/>
            <a:ext cx="8229600" cy="1447800"/>
          </a:xfrm>
        </p:spPr>
        <p:txBody>
          <a:bodyPr/>
          <a:lstStyle/>
          <a:p>
            <a:pPr eaLnBrk="1" hangingPunct="1">
              <a:defRPr/>
            </a:pPr>
            <a:r>
              <a:rPr lang="en-US" dirty="0" smtClean="0">
                <a:ea typeface="+mj-ea"/>
                <a:cs typeface="+mj-cs"/>
              </a:rPr>
              <a:t>IPv6 </a:t>
            </a:r>
            <a:r>
              <a:rPr lang="en-US" dirty="0">
                <a:ea typeface="+mj-ea"/>
                <a:cs typeface="+mj-cs"/>
              </a:rPr>
              <a:t>Flow Label</a:t>
            </a:r>
          </a:p>
        </p:txBody>
      </p:sp>
      <p:sp>
        <p:nvSpPr>
          <p:cNvPr id="199683" name="Rectangle 3"/>
          <p:cNvSpPr>
            <a:spLocks noGrp="1" noChangeArrowheads="1"/>
          </p:cNvSpPr>
          <p:nvPr>
            <p:ph idx="1"/>
          </p:nvPr>
        </p:nvSpPr>
        <p:spPr>
          <a:xfrm>
            <a:off x="457200" y="1828800"/>
            <a:ext cx="8229600" cy="5334000"/>
          </a:xfrm>
        </p:spPr>
        <p:txBody>
          <a:bodyPr/>
          <a:lstStyle/>
          <a:p>
            <a:pPr eaLnBrk="1" hangingPunct="1">
              <a:lnSpc>
                <a:spcPct val="90000"/>
              </a:lnSpc>
              <a:defRPr/>
            </a:pPr>
            <a:r>
              <a:rPr lang="en-US" sz="2800" dirty="0"/>
              <a:t>R</a:t>
            </a:r>
            <a:r>
              <a:rPr lang="en-US" sz="2800" dirty="0" smtClean="0"/>
              <a:t>elated </a:t>
            </a:r>
            <a:r>
              <a:rPr lang="en-US" sz="2800" dirty="0"/>
              <a:t>sequence of packets</a:t>
            </a:r>
            <a:endParaRPr lang="en-US" sz="2800" dirty="0" smtClean="0"/>
          </a:p>
          <a:p>
            <a:pPr eaLnBrk="1" hangingPunct="1">
              <a:lnSpc>
                <a:spcPct val="90000"/>
              </a:lnSpc>
              <a:defRPr/>
            </a:pPr>
            <a:r>
              <a:rPr lang="en-US" sz="2800" dirty="0"/>
              <a:t>S</a:t>
            </a:r>
            <a:r>
              <a:rPr lang="en-US" sz="2800" dirty="0" smtClean="0"/>
              <a:t>pecial </a:t>
            </a:r>
            <a:r>
              <a:rPr lang="en-US" sz="2800" dirty="0"/>
              <a:t>handling</a:t>
            </a:r>
            <a:endParaRPr lang="en-US" sz="2800" dirty="0" smtClean="0"/>
          </a:p>
          <a:p>
            <a:pPr eaLnBrk="1" hangingPunct="1">
              <a:lnSpc>
                <a:spcPct val="90000"/>
              </a:lnSpc>
              <a:defRPr/>
            </a:pPr>
            <a:r>
              <a:rPr lang="en-US" sz="2800" dirty="0"/>
              <a:t>I</a:t>
            </a:r>
            <a:r>
              <a:rPr lang="en-US" sz="2800" dirty="0" smtClean="0"/>
              <a:t>dentified </a:t>
            </a:r>
            <a:r>
              <a:rPr lang="en-US" sz="2800" dirty="0"/>
              <a:t>by source and destination address</a:t>
            </a:r>
            <a:r>
              <a:rPr lang="en-US" sz="2800" dirty="0" smtClean="0"/>
              <a:t> plus </a:t>
            </a:r>
            <a:r>
              <a:rPr lang="en-US" sz="2800" dirty="0"/>
              <a:t>flow label</a:t>
            </a:r>
            <a:endParaRPr lang="en-US" sz="2800" dirty="0" smtClean="0"/>
          </a:p>
          <a:p>
            <a:pPr eaLnBrk="1" hangingPunct="1">
              <a:lnSpc>
                <a:spcPct val="90000"/>
              </a:lnSpc>
              <a:defRPr/>
            </a:pPr>
            <a:r>
              <a:rPr lang="en-US" sz="2800" dirty="0"/>
              <a:t>R</a:t>
            </a:r>
            <a:r>
              <a:rPr lang="en-US" sz="2800" dirty="0" smtClean="0"/>
              <a:t>outer </a:t>
            </a:r>
            <a:r>
              <a:rPr lang="en-US" sz="2800" dirty="0"/>
              <a:t>treats flow as sharing attributes</a:t>
            </a:r>
            <a:endParaRPr lang="en-US" sz="2800" dirty="0" smtClean="0"/>
          </a:p>
          <a:p>
            <a:pPr eaLnBrk="1" hangingPunct="1">
              <a:lnSpc>
                <a:spcPct val="90000"/>
              </a:lnSpc>
              <a:defRPr/>
            </a:pPr>
            <a:r>
              <a:rPr lang="en-US" sz="2800" dirty="0"/>
              <a:t>M</a:t>
            </a:r>
            <a:r>
              <a:rPr lang="en-US" sz="2800" dirty="0" smtClean="0"/>
              <a:t>ay </a:t>
            </a:r>
            <a:r>
              <a:rPr lang="en-US" sz="2800" dirty="0"/>
              <a:t>treat flows differently</a:t>
            </a:r>
            <a:endParaRPr lang="en-US" sz="2800" dirty="0" smtClean="0"/>
          </a:p>
          <a:p>
            <a:pPr eaLnBrk="1" hangingPunct="1">
              <a:lnSpc>
                <a:spcPct val="90000"/>
              </a:lnSpc>
              <a:defRPr/>
            </a:pPr>
            <a:r>
              <a:rPr lang="en-US" sz="2800" dirty="0"/>
              <a:t>A</a:t>
            </a:r>
            <a:r>
              <a:rPr lang="en-US" sz="2800" dirty="0" smtClean="0"/>
              <a:t>lternative </a:t>
            </a:r>
            <a:r>
              <a:rPr lang="en-US" sz="2800" dirty="0"/>
              <a:t>to including all information in every header</a:t>
            </a:r>
            <a:endParaRPr lang="en-US" sz="2800" dirty="0" smtClean="0"/>
          </a:p>
          <a:p>
            <a:pPr eaLnBrk="1" hangingPunct="1">
              <a:lnSpc>
                <a:spcPct val="90000"/>
              </a:lnSpc>
              <a:defRPr/>
            </a:pPr>
            <a:r>
              <a:rPr lang="en-US" sz="2800" dirty="0"/>
              <a:t>H</a:t>
            </a:r>
            <a:r>
              <a:rPr lang="en-US" sz="2800" dirty="0" smtClean="0"/>
              <a:t>ave </a:t>
            </a:r>
            <a:r>
              <a:rPr lang="en-US" sz="2800" dirty="0"/>
              <a:t>requirements on flow label processing</a:t>
            </a:r>
          </a:p>
        </p:txBody>
      </p:sp>
    </p:spTree>
    <p:extLst>
      <p:ext uri="{BB962C8B-B14F-4D97-AF65-F5344CB8AC3E}">
        <p14:creationId xmlns:p14="http://schemas.microsoft.com/office/powerpoint/2010/main" val="10242682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r>
              <a:rPr kumimoji="1" lang="en-US" dirty="0">
                <a:ea typeface="+mj-ea"/>
                <a:cs typeface="+mj-cs"/>
              </a:rPr>
              <a:t>IPv6 Addresses</a:t>
            </a:r>
          </a:p>
        </p:txBody>
      </p:sp>
      <p:sp>
        <p:nvSpPr>
          <p:cNvPr id="57347" name="Rectangle 3"/>
          <p:cNvSpPr>
            <a:spLocks noGrp="1" noChangeArrowheads="1"/>
          </p:cNvSpPr>
          <p:nvPr>
            <p:ph idx="1"/>
          </p:nvPr>
        </p:nvSpPr>
        <p:spPr/>
        <p:txBody>
          <a:bodyPr/>
          <a:lstStyle/>
          <a:p>
            <a:pPr eaLnBrk="1" hangingPunct="1"/>
            <a:r>
              <a:rPr kumimoji="1" lang="en-US" sz="2800" dirty="0"/>
              <a:t>128 bits long</a:t>
            </a:r>
            <a:endParaRPr kumimoji="1" lang="en-US" sz="2800" dirty="0" smtClean="0"/>
          </a:p>
          <a:p>
            <a:pPr eaLnBrk="1" hangingPunct="1"/>
            <a:r>
              <a:rPr kumimoji="1" lang="en-US" sz="2800" dirty="0"/>
              <a:t>A</a:t>
            </a:r>
            <a:r>
              <a:rPr kumimoji="1" lang="en-US" sz="2800" dirty="0" smtClean="0"/>
              <a:t>ssigned </a:t>
            </a:r>
            <a:r>
              <a:rPr kumimoji="1" lang="en-US" sz="2800" dirty="0"/>
              <a:t>to interface</a:t>
            </a:r>
            <a:endParaRPr kumimoji="1" lang="en-US" sz="2800" dirty="0" smtClean="0"/>
          </a:p>
          <a:p>
            <a:pPr eaLnBrk="1" hangingPunct="1"/>
            <a:r>
              <a:rPr kumimoji="1" lang="en-US" sz="2800" dirty="0"/>
              <a:t>S</a:t>
            </a:r>
            <a:r>
              <a:rPr kumimoji="1" lang="en-US" sz="2800" dirty="0" smtClean="0"/>
              <a:t>ingle </a:t>
            </a:r>
            <a:r>
              <a:rPr kumimoji="1" lang="en-US" sz="2800" dirty="0"/>
              <a:t>interface may have multiple unicast addresses</a:t>
            </a:r>
          </a:p>
          <a:p>
            <a:pPr eaLnBrk="1" hangingPunct="1"/>
            <a:endParaRPr kumimoji="1" lang="en-US" sz="2800" dirty="0"/>
          </a:p>
        </p:txBody>
      </p:sp>
      <p:graphicFrame>
        <p:nvGraphicFramePr>
          <p:cNvPr id="2" name="Diagram 1"/>
          <p:cNvGraphicFramePr/>
          <p:nvPr>
            <p:extLst>
              <p:ext uri="{D42A27DB-BD31-4B8C-83A1-F6EECF244321}">
                <p14:modId xmlns:p14="http://schemas.microsoft.com/office/powerpoint/2010/main" val="1510197128"/>
              </p:ext>
            </p:extLst>
          </p:nvPr>
        </p:nvGraphicFramePr>
        <p:xfrm>
          <a:off x="457200" y="4038600"/>
          <a:ext cx="8001000" cy="261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3752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95400"/>
          </a:xfrm>
        </p:spPr>
        <p:txBody>
          <a:bodyPr/>
          <a:lstStyle/>
          <a:p>
            <a:pPr>
              <a:defRPr/>
            </a:pPr>
            <a:r>
              <a:rPr lang="en-US" dirty="0" smtClean="0"/>
              <a:t>Connection-Oriented Transport Mechanisms</a:t>
            </a:r>
          </a:p>
        </p:txBody>
      </p:sp>
      <p:sp>
        <p:nvSpPr>
          <p:cNvPr id="3" name="Content Placeholder 2"/>
          <p:cNvSpPr>
            <a:spLocks noGrp="1"/>
          </p:cNvSpPr>
          <p:nvPr>
            <p:ph idx="1"/>
          </p:nvPr>
        </p:nvSpPr>
        <p:spPr>
          <a:xfrm>
            <a:off x="457200" y="1600200"/>
            <a:ext cx="8229600" cy="5257800"/>
          </a:xfrm>
        </p:spPr>
        <p:txBody>
          <a:bodyPr/>
          <a:lstStyle/>
          <a:p>
            <a:r>
              <a:rPr lang="en-US" sz="2400" dirty="0"/>
              <a:t>T</a:t>
            </a:r>
            <a:r>
              <a:rPr lang="en-US" sz="2400" dirty="0" smtClean="0"/>
              <a:t>wo </a:t>
            </a:r>
            <a:r>
              <a:rPr lang="en-US" sz="2400" dirty="0"/>
              <a:t>basic types of transport service:</a:t>
            </a:r>
          </a:p>
          <a:p>
            <a:pPr lvl="2"/>
            <a:endParaRPr lang="en-US" dirty="0"/>
          </a:p>
        </p:txBody>
      </p:sp>
      <p:graphicFrame>
        <p:nvGraphicFramePr>
          <p:cNvPr id="4" name="Diagram 3"/>
          <p:cNvGraphicFramePr/>
          <p:nvPr>
            <p:extLst>
              <p:ext uri="{D42A27DB-BD31-4B8C-83A1-F6EECF244321}">
                <p14:modId xmlns:p14="http://schemas.microsoft.com/office/powerpoint/2010/main" val="2120885407"/>
              </p:ext>
            </p:extLst>
          </p:nvPr>
        </p:nvGraphicFramePr>
        <p:xfrm>
          <a:off x="457200" y="2514600"/>
          <a:ext cx="8229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21277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Reliable Sequencing </a:t>
            </a:r>
            <a:br>
              <a:rPr lang="en-US" dirty="0" smtClean="0"/>
            </a:br>
            <a:r>
              <a:rPr lang="en-US" dirty="0" smtClean="0"/>
              <a:t>Network Service</a:t>
            </a:r>
          </a:p>
        </p:txBody>
      </p:sp>
      <p:sp>
        <p:nvSpPr>
          <p:cNvPr id="3" name="Content Placeholder 2"/>
          <p:cNvSpPr>
            <a:spLocks noGrp="1"/>
          </p:cNvSpPr>
          <p:nvPr>
            <p:ph idx="1"/>
          </p:nvPr>
        </p:nvSpPr>
        <p:spPr/>
        <p:txBody>
          <a:bodyPr/>
          <a:lstStyle/>
          <a:p>
            <a:pPr>
              <a:defRPr/>
            </a:pPr>
            <a:endParaRPr lang="en-US" dirty="0" smtClean="0"/>
          </a:p>
          <a:p>
            <a:pPr>
              <a:defRPr/>
            </a:pPr>
            <a:r>
              <a:rPr lang="en-US" dirty="0" smtClean="0"/>
              <a:t>Issues:</a:t>
            </a:r>
          </a:p>
        </p:txBody>
      </p:sp>
      <p:graphicFrame>
        <p:nvGraphicFramePr>
          <p:cNvPr id="4" name="Diagram 3"/>
          <p:cNvGraphicFramePr/>
          <p:nvPr>
            <p:extLst>
              <p:ext uri="{D42A27DB-BD31-4B8C-83A1-F6EECF244321}">
                <p14:modId xmlns:p14="http://schemas.microsoft.com/office/powerpoint/2010/main" val="734222318"/>
              </p:ext>
            </p:extLst>
          </p:nvPr>
        </p:nvGraphicFramePr>
        <p:xfrm>
          <a:off x="609600" y="2514600"/>
          <a:ext cx="7924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06016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pPr>
              <a:defRPr/>
            </a:pPr>
            <a:r>
              <a:rPr lang="en-US" dirty="0" smtClean="0"/>
              <a:t>Flow Control</a:t>
            </a:r>
          </a:p>
        </p:txBody>
      </p:sp>
      <p:sp>
        <p:nvSpPr>
          <p:cNvPr id="3" name="Content Placeholder 2"/>
          <p:cNvSpPr>
            <a:spLocks noGrp="1"/>
          </p:cNvSpPr>
          <p:nvPr>
            <p:ph idx="1"/>
          </p:nvPr>
        </p:nvSpPr>
        <p:spPr>
          <a:xfrm>
            <a:off x="457200" y="1219200"/>
            <a:ext cx="8229600" cy="3200400"/>
          </a:xfrm>
        </p:spPr>
        <p:txBody>
          <a:bodyPr>
            <a:normAutofit/>
          </a:bodyPr>
          <a:lstStyle/>
          <a:p>
            <a:pPr>
              <a:defRPr/>
            </a:pPr>
            <a:r>
              <a:rPr lang="en-US" dirty="0" smtClean="0"/>
              <a:t>Complex at the transport layer:</a:t>
            </a:r>
          </a:p>
          <a:p>
            <a:pPr lvl="1">
              <a:defRPr/>
            </a:pPr>
            <a:r>
              <a:rPr lang="en-US" sz="2000" dirty="0" smtClean="0"/>
              <a:t>Considerable delay in the communication of flow control information</a:t>
            </a:r>
          </a:p>
          <a:p>
            <a:pPr lvl="1">
              <a:defRPr/>
            </a:pPr>
            <a:r>
              <a:rPr lang="en-US" sz="2000" dirty="0" smtClean="0"/>
              <a:t>Amount of the transmission delay may be highly variable, making it difficult to effectively use a timeout mechanism for retransmission of lost data</a:t>
            </a:r>
          </a:p>
        </p:txBody>
      </p:sp>
      <p:graphicFrame>
        <p:nvGraphicFramePr>
          <p:cNvPr id="4" name="Diagram 3"/>
          <p:cNvGraphicFramePr/>
          <p:nvPr>
            <p:extLst>
              <p:ext uri="{D42A27DB-BD31-4B8C-83A1-F6EECF244321}">
                <p14:modId xmlns:p14="http://schemas.microsoft.com/office/powerpoint/2010/main" val="1535597769"/>
              </p:ext>
            </p:extLst>
          </p:nvPr>
        </p:nvGraphicFramePr>
        <p:xfrm>
          <a:off x="1524000" y="4343400"/>
          <a:ext cx="6096000" cy="233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8859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pPr eaLnBrk="1" hangingPunct="1">
              <a:defRPr/>
            </a:pPr>
            <a:r>
              <a:rPr lang="en-US" dirty="0" smtClean="0">
                <a:ea typeface="+mj-ea"/>
                <a:cs typeface="+mj-cs"/>
              </a:rPr>
              <a:t>Functions of Protocol Architecture</a:t>
            </a:r>
          </a:p>
        </p:txBody>
      </p:sp>
      <p:sp>
        <p:nvSpPr>
          <p:cNvPr id="3" name="Content Placeholder 2"/>
          <p:cNvSpPr>
            <a:spLocks noGrp="1"/>
          </p:cNvSpPr>
          <p:nvPr>
            <p:ph idx="1"/>
          </p:nvPr>
        </p:nvSpPr>
        <p:spPr>
          <a:xfrm>
            <a:off x="419100" y="1292225"/>
            <a:ext cx="8305800" cy="5181600"/>
          </a:xfrm>
        </p:spPr>
        <p:txBody>
          <a:bodyPr>
            <a:normAutofit/>
          </a:bodyPr>
          <a:lstStyle/>
          <a:p>
            <a:pPr eaLnBrk="1" hangingPunct="1">
              <a:buFont typeface="Wingdings" charset="2"/>
              <a:buChar char="Ø"/>
              <a:defRPr/>
            </a:pPr>
            <a:r>
              <a:rPr lang="en-US" sz="2400" dirty="0" smtClean="0">
                <a:ea typeface="+mn-ea"/>
                <a:cs typeface="+mn-cs"/>
              </a:rPr>
              <a:t>Breaks logic into subtask modules which are implemented separately</a:t>
            </a:r>
          </a:p>
          <a:p>
            <a:pPr eaLnBrk="1" hangingPunct="1">
              <a:buFont typeface="Wingdings" charset="2"/>
              <a:buChar char="Ø"/>
              <a:defRPr/>
            </a:pPr>
            <a:r>
              <a:rPr lang="en-US" sz="2400" dirty="0" smtClean="0">
                <a:ea typeface="+mn-ea"/>
                <a:cs typeface="+mn-cs"/>
              </a:rPr>
              <a:t>Modules are arranged in a vertical stack</a:t>
            </a:r>
          </a:p>
          <a:p>
            <a:pPr eaLnBrk="1" hangingPunct="1">
              <a:buFont typeface="Wingdings" charset="2"/>
              <a:buChar char="Ø"/>
              <a:defRPr/>
            </a:pPr>
            <a:endParaRPr lang="en-US" dirty="0" smtClean="0">
              <a:ea typeface="+mn-ea"/>
              <a:cs typeface="+mn-cs"/>
            </a:endParaRPr>
          </a:p>
          <a:p>
            <a:pPr lvl="1">
              <a:buClr>
                <a:schemeClr val="tx1"/>
              </a:buClr>
              <a:buSzPct val="80000"/>
              <a:buFont typeface="Arial"/>
              <a:buChar char="•"/>
              <a:defRPr/>
            </a:pPr>
            <a:r>
              <a:rPr lang="en-US" sz="2800" dirty="0" smtClean="0">
                <a:ea typeface="+mn-ea"/>
                <a:cs typeface="+mn-cs"/>
              </a:rPr>
              <a:t>Each layer in the stack performs a subset of functions</a:t>
            </a:r>
          </a:p>
          <a:p>
            <a:pPr lvl="1">
              <a:buClr>
                <a:schemeClr val="tx1"/>
              </a:buClr>
              <a:buSzPct val="80000"/>
              <a:buFont typeface="Arial"/>
              <a:buChar char="•"/>
              <a:defRPr/>
            </a:pPr>
            <a:r>
              <a:rPr lang="en-US" sz="2800" dirty="0" smtClean="0">
                <a:ea typeface="+mn-ea"/>
                <a:cs typeface="+mn-cs"/>
              </a:rPr>
              <a:t>Relies on next lower layer for primitive functions</a:t>
            </a:r>
          </a:p>
          <a:p>
            <a:pPr lvl="1">
              <a:buClr>
                <a:schemeClr val="tx1"/>
              </a:buClr>
              <a:buSzPct val="80000"/>
              <a:buFont typeface="Arial"/>
              <a:buChar char="•"/>
              <a:defRPr/>
            </a:pPr>
            <a:r>
              <a:rPr lang="en-US" sz="2800" dirty="0" smtClean="0">
                <a:ea typeface="+mn-ea"/>
                <a:cs typeface="+mn-cs"/>
              </a:rPr>
              <a:t>Provides services to the next higher layer</a:t>
            </a:r>
          </a:p>
          <a:p>
            <a:pPr lvl="1">
              <a:buClr>
                <a:schemeClr val="tx1"/>
              </a:buClr>
              <a:buSzPct val="80000"/>
              <a:buFont typeface="Arial"/>
              <a:buChar char="•"/>
              <a:defRPr/>
            </a:pPr>
            <a:r>
              <a:rPr lang="en-US" sz="2800" dirty="0" smtClean="0">
                <a:ea typeface="+mn-ea"/>
                <a:cs typeface="+mn-cs"/>
              </a:rPr>
              <a:t>Changes in one layer should not require changes in other layers</a:t>
            </a:r>
          </a:p>
          <a:p>
            <a:pPr eaLnBrk="1" hangingPunct="1">
              <a:buFont typeface="Wingdings" charset="2"/>
              <a:buChar char="Ø"/>
              <a:defRPr/>
            </a:pPr>
            <a:endParaRPr lang="en-US" sz="1600" dirty="0" smtClean="0">
              <a:ea typeface="+mn-ea"/>
              <a:cs typeface="+mn-cs"/>
            </a:endParaRPr>
          </a:p>
        </p:txBody>
      </p:sp>
    </p:spTree>
    <p:extLst>
      <p:ext uri="{BB962C8B-B14F-4D97-AF65-F5344CB8AC3E}">
        <p14:creationId xmlns:p14="http://schemas.microsoft.com/office/powerpoint/2010/main" val="4223839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47800"/>
          </a:xfrm>
        </p:spPr>
        <p:txBody>
          <a:bodyPr/>
          <a:lstStyle/>
          <a:p>
            <a:pPr>
              <a:defRPr/>
            </a:pPr>
            <a:r>
              <a:rPr lang="en-US" dirty="0" smtClean="0"/>
              <a:t>Alternatives to Flow Control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27783"/>
              </p:ext>
            </p:extLst>
          </p:nvPr>
        </p:nvGraphicFramePr>
        <p:xfrm>
          <a:off x="533400" y="1600200"/>
          <a:ext cx="81534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40185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Issues to Address</a:t>
            </a:r>
          </a:p>
        </p:txBody>
      </p:sp>
      <p:graphicFrame>
        <p:nvGraphicFramePr>
          <p:cNvPr id="4" name="Diagram 3"/>
          <p:cNvGraphicFramePr/>
          <p:nvPr>
            <p:extLst>
              <p:ext uri="{D42A27DB-BD31-4B8C-83A1-F6EECF244321}">
                <p14:modId xmlns:p14="http://schemas.microsoft.com/office/powerpoint/2010/main" val="715551009"/>
              </p:ext>
            </p:extLst>
          </p:nvPr>
        </p:nvGraphicFramePr>
        <p:xfrm>
          <a:off x="456086" y="1752600"/>
          <a:ext cx="8306913"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31102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 User Datagram Protocol (UDP)</a:t>
            </a:r>
          </a:p>
        </p:txBody>
      </p:sp>
      <p:sp>
        <p:nvSpPr>
          <p:cNvPr id="3" name="Content Placeholder 2"/>
          <p:cNvSpPr>
            <a:spLocks noGrp="1"/>
          </p:cNvSpPr>
          <p:nvPr>
            <p:ph idx="1"/>
          </p:nvPr>
        </p:nvSpPr>
        <p:spPr>
          <a:xfrm>
            <a:off x="457200" y="1676400"/>
            <a:ext cx="8229600" cy="5181600"/>
          </a:xfrm>
        </p:spPr>
        <p:txBody>
          <a:bodyPr/>
          <a:lstStyle/>
          <a:p>
            <a:pPr>
              <a:defRPr/>
            </a:pPr>
            <a:r>
              <a:rPr lang="en-US" dirty="0" smtClean="0"/>
              <a:t>Transport-level protocol that is commonly used as part of the TCP/IP protocol suite</a:t>
            </a:r>
          </a:p>
          <a:p>
            <a:pPr>
              <a:defRPr/>
            </a:pPr>
            <a:r>
              <a:rPr lang="en-US" dirty="0" smtClean="0"/>
              <a:t>RFC 768</a:t>
            </a:r>
          </a:p>
          <a:p>
            <a:pPr>
              <a:defRPr/>
            </a:pPr>
            <a:r>
              <a:rPr lang="en-US" dirty="0" smtClean="0"/>
              <a:t>Provides a connectionless service for application-level procedures</a:t>
            </a:r>
          </a:p>
          <a:p>
            <a:pPr>
              <a:defRPr/>
            </a:pPr>
            <a:r>
              <a:rPr lang="en-US" dirty="0" smtClean="0"/>
              <a:t>Unreliable service; delivery and duplicate protection are not guaranteed</a:t>
            </a:r>
          </a:p>
          <a:p>
            <a:pPr>
              <a:defRPr/>
            </a:pPr>
            <a:r>
              <a:rPr lang="en-US" dirty="0" smtClean="0"/>
              <a:t>Reduces overhead and may be adequate in many cases</a:t>
            </a:r>
          </a:p>
        </p:txBody>
      </p:sp>
    </p:spTree>
    <p:extLst>
      <p:ext uri="{BB962C8B-B14F-4D97-AF65-F5344CB8AC3E}">
        <p14:creationId xmlns:p14="http://schemas.microsoft.com/office/powerpoint/2010/main" val="17738463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1.pdf"/>
          <p:cNvPicPr>
            <a:picLocks noChangeAspect="1"/>
          </p:cNvPicPr>
          <p:nvPr/>
        </p:nvPicPr>
        <p:blipFill>
          <a:blip r:embed="rId3">
            <a:lum contrast="40000"/>
          </a:blip>
          <a:srcRect l="6364" t="5882" r="5455" b="45882"/>
          <a:stretch>
            <a:fillRect/>
          </a:stretch>
        </p:blipFill>
        <p:spPr>
          <a:xfrm>
            <a:off x="-228600" y="7536"/>
            <a:ext cx="9536862" cy="4031064"/>
          </a:xfrm>
          <a:prstGeom prst="rect">
            <a:avLst/>
          </a:prstGeom>
          <a:noFill/>
        </p:spPr>
      </p:pic>
    </p:spTree>
    <p:extLst>
      <p:ext uri="{BB962C8B-B14F-4D97-AF65-F5344CB8AC3E}">
        <p14:creationId xmlns:p14="http://schemas.microsoft.com/office/powerpoint/2010/main" val="2086392622"/>
      </p:ext>
    </p:extLst>
  </p:cSld>
  <p:clrMapOvr>
    <a:masterClrMapping/>
  </p:clrMapOvr>
  <p:transition spd="slow">
    <p:wheel spokes="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kumimoji="1" lang="en-US" dirty="0"/>
              <a:t>Routing</a:t>
            </a:r>
            <a:r>
              <a:rPr kumimoji="1" lang="en-GB" dirty="0"/>
              <a:t> in Packet </a:t>
            </a:r>
            <a:r>
              <a:rPr kumimoji="1" lang="en-GB" dirty="0" smtClean="0"/>
              <a:t>Switching Networks</a:t>
            </a:r>
            <a:endParaRPr kumimoji="1" lang="en-US" dirty="0"/>
          </a:p>
        </p:txBody>
      </p:sp>
      <p:sp>
        <p:nvSpPr>
          <p:cNvPr id="23555" name="Rectangle 3"/>
          <p:cNvSpPr>
            <a:spLocks noGrp="1" noChangeArrowheads="1"/>
          </p:cNvSpPr>
          <p:nvPr>
            <p:ph type="body" idx="1"/>
          </p:nvPr>
        </p:nvSpPr>
        <p:spPr>
          <a:xfrm>
            <a:off x="457200" y="1828800"/>
            <a:ext cx="8229600" cy="4454525"/>
          </a:xfrm>
        </p:spPr>
        <p:txBody>
          <a:bodyPr/>
          <a:lstStyle/>
          <a:p>
            <a:pPr>
              <a:lnSpc>
                <a:spcPct val="90000"/>
              </a:lnSpc>
            </a:pPr>
            <a:r>
              <a:rPr kumimoji="1" lang="en-US" sz="2800" dirty="0"/>
              <a:t>K</a:t>
            </a:r>
            <a:r>
              <a:rPr kumimoji="1" lang="en-US" sz="2800" dirty="0" smtClean="0"/>
              <a:t>ey </a:t>
            </a:r>
            <a:r>
              <a:rPr kumimoji="1" lang="en-US" sz="2800" dirty="0"/>
              <a:t>design issue for (packet) switched networks</a:t>
            </a:r>
            <a:endParaRPr kumimoji="1" lang="en-US" sz="2800" dirty="0" smtClean="0"/>
          </a:p>
          <a:p>
            <a:pPr>
              <a:lnSpc>
                <a:spcPct val="90000"/>
              </a:lnSpc>
            </a:pPr>
            <a:r>
              <a:rPr kumimoji="1" lang="en-US" sz="2800" dirty="0"/>
              <a:t>S</a:t>
            </a:r>
            <a:r>
              <a:rPr kumimoji="1" lang="en-US" sz="2800" dirty="0" smtClean="0"/>
              <a:t>elect </a:t>
            </a:r>
            <a:r>
              <a:rPr kumimoji="1" lang="en-US" sz="2800" dirty="0"/>
              <a:t>route across network between end nodes</a:t>
            </a:r>
            <a:endParaRPr kumimoji="1" lang="en-US" sz="2800" dirty="0" smtClean="0"/>
          </a:p>
          <a:p>
            <a:pPr>
              <a:lnSpc>
                <a:spcPct val="90000"/>
              </a:lnSpc>
            </a:pPr>
            <a:r>
              <a:rPr kumimoji="1" lang="en-US" sz="2800" dirty="0"/>
              <a:t>C</a:t>
            </a:r>
            <a:r>
              <a:rPr kumimoji="1" lang="en-US" sz="2800" dirty="0" smtClean="0"/>
              <a:t>haracteristics </a:t>
            </a:r>
            <a:r>
              <a:rPr kumimoji="1" lang="en-US" sz="2800" dirty="0"/>
              <a:t>required:</a:t>
            </a:r>
            <a:endParaRPr kumimoji="1" lang="en-US" sz="2800" dirty="0" smtClean="0"/>
          </a:p>
          <a:p>
            <a:pPr lvl="1">
              <a:lnSpc>
                <a:spcPct val="90000"/>
              </a:lnSpc>
            </a:pPr>
            <a:r>
              <a:rPr kumimoji="1" lang="en-US" sz="2400" dirty="0"/>
              <a:t>C</a:t>
            </a:r>
            <a:r>
              <a:rPr kumimoji="1" lang="en-US" sz="2400" dirty="0" smtClean="0"/>
              <a:t>orrectness</a:t>
            </a:r>
          </a:p>
          <a:p>
            <a:pPr lvl="1">
              <a:lnSpc>
                <a:spcPct val="90000"/>
              </a:lnSpc>
            </a:pPr>
            <a:r>
              <a:rPr kumimoji="1" lang="en-US" sz="2400" dirty="0"/>
              <a:t>S</a:t>
            </a:r>
            <a:r>
              <a:rPr kumimoji="1" lang="en-US" sz="2400" dirty="0" smtClean="0"/>
              <a:t>implicity</a:t>
            </a:r>
          </a:p>
          <a:p>
            <a:pPr lvl="1">
              <a:lnSpc>
                <a:spcPct val="90000"/>
              </a:lnSpc>
            </a:pPr>
            <a:r>
              <a:rPr kumimoji="1" lang="en-US" sz="2400" dirty="0"/>
              <a:t>R</a:t>
            </a:r>
            <a:r>
              <a:rPr kumimoji="1" lang="en-US" sz="2400" dirty="0" smtClean="0"/>
              <a:t>obustness</a:t>
            </a:r>
          </a:p>
          <a:p>
            <a:pPr lvl="1">
              <a:lnSpc>
                <a:spcPct val="90000"/>
              </a:lnSpc>
            </a:pPr>
            <a:r>
              <a:rPr kumimoji="1" lang="en-US" sz="2400" dirty="0"/>
              <a:t>S</a:t>
            </a:r>
            <a:r>
              <a:rPr kumimoji="1" lang="en-US" sz="2400" dirty="0" smtClean="0"/>
              <a:t>tability</a:t>
            </a:r>
          </a:p>
          <a:p>
            <a:pPr lvl="1">
              <a:lnSpc>
                <a:spcPct val="90000"/>
              </a:lnSpc>
            </a:pPr>
            <a:r>
              <a:rPr kumimoji="1" lang="en-US" sz="2400" dirty="0"/>
              <a:t>F</a:t>
            </a:r>
            <a:r>
              <a:rPr kumimoji="1" lang="en-US" sz="2400" dirty="0" smtClean="0"/>
              <a:t>airness</a:t>
            </a:r>
          </a:p>
          <a:p>
            <a:pPr lvl="1">
              <a:lnSpc>
                <a:spcPct val="90000"/>
              </a:lnSpc>
            </a:pPr>
            <a:r>
              <a:rPr kumimoji="1" lang="en-US" sz="2400" dirty="0"/>
              <a:t>O</a:t>
            </a:r>
            <a:r>
              <a:rPr kumimoji="1" lang="en-US" sz="2400" dirty="0" smtClean="0"/>
              <a:t>ptimality</a:t>
            </a:r>
          </a:p>
          <a:p>
            <a:pPr lvl="1">
              <a:lnSpc>
                <a:spcPct val="90000"/>
              </a:lnSpc>
            </a:pPr>
            <a:r>
              <a:rPr kumimoji="1" lang="en-US" sz="2400" dirty="0"/>
              <a:t>E</a:t>
            </a:r>
            <a:r>
              <a:rPr kumimoji="1" lang="en-US" sz="2400" dirty="0" smtClean="0"/>
              <a:t>fficiency</a:t>
            </a:r>
            <a:endParaRPr kumimoji="1" lang="en-US" sz="2400" dirty="0"/>
          </a:p>
          <a:p>
            <a:pPr lvl="1">
              <a:lnSpc>
                <a:spcPct val="90000"/>
              </a:lnSpc>
            </a:pPr>
            <a:endParaRPr kumimoji="1" lang="en-US" sz="2400" dirty="0"/>
          </a:p>
        </p:txBody>
      </p:sp>
      <p:pic>
        <p:nvPicPr>
          <p:cNvPr id="4" name="Picture 3"/>
          <p:cNvPicPr>
            <a:picLocks noChangeAspect="1"/>
          </p:cNvPicPr>
          <p:nvPr/>
        </p:nvPicPr>
        <p:blipFill>
          <a:blip r:embed="rId3"/>
          <a:stretch>
            <a:fillRect/>
          </a:stretch>
        </p:blipFill>
        <p:spPr>
          <a:xfrm>
            <a:off x="4648200" y="2971800"/>
            <a:ext cx="2992016" cy="2971800"/>
          </a:xfrm>
          <a:prstGeom prst="rect">
            <a:avLst/>
          </a:prstGeom>
        </p:spPr>
      </p:pic>
    </p:spTree>
    <p:extLst>
      <p:ext uri="{BB962C8B-B14F-4D97-AF65-F5344CB8AC3E}">
        <p14:creationId xmlns:p14="http://schemas.microsoft.com/office/powerpoint/2010/main" val="40186740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1"/>
            <a:ext cx="8610600" cy="1524000"/>
          </a:xfrm>
        </p:spPr>
        <p:txBody>
          <a:bodyPr>
            <a:normAutofit/>
          </a:bodyPr>
          <a:lstStyle/>
          <a:p>
            <a:r>
              <a:rPr lang="en-US" sz="3200" dirty="0" smtClean="0"/>
              <a:t>Elements of Routing Techniques for Packet-Switching Networks </a:t>
            </a:r>
            <a:endParaRPr lang="en-US" sz="3200" dirty="0"/>
          </a:p>
        </p:txBody>
      </p:sp>
      <p:pic>
        <p:nvPicPr>
          <p:cNvPr id="4" name="Picture 3"/>
          <p:cNvPicPr>
            <a:picLocks noChangeAspect="1"/>
          </p:cNvPicPr>
          <p:nvPr/>
        </p:nvPicPr>
        <p:blipFill>
          <a:blip r:embed="rId3">
            <a:lum contrast="40000"/>
          </a:blip>
          <a:stretch>
            <a:fillRect/>
          </a:stretch>
        </p:blipFill>
        <p:spPr>
          <a:xfrm>
            <a:off x="146124" y="2286000"/>
            <a:ext cx="8785605" cy="3833385"/>
          </a:xfrm>
          <a:prstGeom prst="rect">
            <a:avLst/>
          </a:prstGeom>
          <a:noFill/>
        </p:spPr>
      </p:pic>
    </p:spTree>
    <p:extLst>
      <p:ext uri="{BB962C8B-B14F-4D97-AF65-F5344CB8AC3E}">
        <p14:creationId xmlns:p14="http://schemas.microsoft.com/office/powerpoint/2010/main" val="575001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Systems (AS)</a:t>
            </a:r>
            <a:endParaRPr lang="en-US" dirty="0"/>
          </a:p>
        </p:txBody>
      </p:sp>
      <p:sp>
        <p:nvSpPr>
          <p:cNvPr id="3" name="Content Placeholder 2"/>
          <p:cNvSpPr>
            <a:spLocks noGrp="1"/>
          </p:cNvSpPr>
          <p:nvPr>
            <p:ph idx="1"/>
          </p:nvPr>
        </p:nvSpPr>
        <p:spPr/>
        <p:txBody>
          <a:bodyPr/>
          <a:lstStyle/>
          <a:p>
            <a:r>
              <a:rPr lang="en-US" dirty="0" smtClean="0"/>
              <a:t>Exhibits the following characteristics:</a:t>
            </a:r>
          </a:p>
          <a:p>
            <a:pPr lvl="1"/>
            <a:r>
              <a:rPr lang="en-US" dirty="0" smtClean="0"/>
              <a:t>Is a set of routers and networks managed by a single organization</a:t>
            </a:r>
          </a:p>
          <a:p>
            <a:pPr lvl="1"/>
            <a:r>
              <a:rPr lang="en-US" dirty="0" smtClean="0"/>
              <a:t>Consists of a group of routers exchanging information via a common routing protocol</a:t>
            </a:r>
          </a:p>
          <a:p>
            <a:pPr lvl="1"/>
            <a:r>
              <a:rPr lang="en-US" dirty="0" smtClean="0"/>
              <a:t>Except in times of failure, is connected (in a graph-theoretic sense); there is a path between any pair of nodes</a:t>
            </a:r>
            <a:endParaRPr lang="en-US" dirty="0"/>
          </a:p>
        </p:txBody>
      </p:sp>
    </p:spTree>
    <p:extLst>
      <p:ext uri="{BB962C8B-B14F-4D97-AF65-F5344CB8AC3E}">
        <p14:creationId xmlns:p14="http://schemas.microsoft.com/office/powerpoint/2010/main" val="1986323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39825"/>
          </a:xfrm>
        </p:spPr>
        <p:txBody>
          <a:bodyPr/>
          <a:lstStyle/>
          <a:p>
            <a:r>
              <a:rPr lang="en-US" dirty="0" smtClean="0"/>
              <a:t>Interior Router Protocol </a:t>
            </a:r>
            <a:br>
              <a:rPr lang="en-US" dirty="0" smtClean="0"/>
            </a:br>
            <a:r>
              <a:rPr lang="en-US" dirty="0" smtClean="0"/>
              <a:t>(IRP)</a:t>
            </a:r>
            <a:endParaRPr lang="en-US" dirty="0"/>
          </a:p>
        </p:txBody>
      </p:sp>
      <p:sp>
        <p:nvSpPr>
          <p:cNvPr id="3" name="Content Placeholder 2"/>
          <p:cNvSpPr>
            <a:spLocks noGrp="1"/>
          </p:cNvSpPr>
          <p:nvPr>
            <p:ph idx="1"/>
          </p:nvPr>
        </p:nvSpPr>
        <p:spPr>
          <a:xfrm>
            <a:off x="457200" y="2057400"/>
            <a:ext cx="8229600" cy="4454525"/>
          </a:xfrm>
        </p:spPr>
        <p:txBody>
          <a:bodyPr/>
          <a:lstStyle/>
          <a:p>
            <a:r>
              <a:rPr lang="en-US" dirty="0" smtClean="0"/>
              <a:t>A shared routing protocol which passes routing information between routers within an AS</a:t>
            </a:r>
          </a:p>
          <a:p>
            <a:r>
              <a:rPr lang="en-US" dirty="0" smtClean="0"/>
              <a:t>Custom tailored to specific applications and requirements</a:t>
            </a:r>
            <a:endParaRPr lang="en-US" dirty="0"/>
          </a:p>
        </p:txBody>
      </p:sp>
    </p:spTree>
    <p:extLst>
      <p:ext uri="{BB962C8B-B14F-4D97-AF65-F5344CB8AC3E}">
        <p14:creationId xmlns:p14="http://schemas.microsoft.com/office/powerpoint/2010/main" val="3628334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lum contrast="40000"/>
          </a:blip>
          <a:srcRect l="3636" t="3529" r="4545" b="4706"/>
          <a:stretch>
            <a:fillRect/>
          </a:stretch>
        </p:blipFill>
        <p:spPr>
          <a:xfrm>
            <a:off x="0" y="-152401"/>
            <a:ext cx="9296400" cy="7179397"/>
          </a:xfrm>
          <a:prstGeom prst="rect">
            <a:avLst/>
          </a:prstGeom>
          <a:noFill/>
        </p:spPr>
      </p:pic>
    </p:spTree>
    <p:extLst>
      <p:ext uri="{BB962C8B-B14F-4D97-AF65-F5344CB8AC3E}">
        <p14:creationId xmlns:p14="http://schemas.microsoft.com/office/powerpoint/2010/main" val="112485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r>
              <a:rPr lang="en-US" dirty="0" smtClean="0"/>
              <a:t>Exterior Router Protocol (ERP)</a:t>
            </a:r>
            <a:endParaRPr lang="en-US" dirty="0"/>
          </a:p>
        </p:txBody>
      </p:sp>
      <p:sp>
        <p:nvSpPr>
          <p:cNvPr id="3" name="Content Placeholder 2"/>
          <p:cNvSpPr>
            <a:spLocks noGrp="1"/>
          </p:cNvSpPr>
          <p:nvPr>
            <p:ph idx="1"/>
          </p:nvPr>
        </p:nvSpPr>
        <p:spPr>
          <a:xfrm>
            <a:off x="152400" y="1676400"/>
            <a:ext cx="8229600" cy="4038600"/>
          </a:xfrm>
        </p:spPr>
        <p:txBody>
          <a:bodyPr>
            <a:normAutofit/>
          </a:bodyPr>
          <a:lstStyle/>
          <a:p>
            <a:r>
              <a:rPr lang="en-US" dirty="0" smtClean="0"/>
              <a:t>Protocol used to pass routing information between routers in different </a:t>
            </a:r>
            <a:r>
              <a:rPr lang="en-US" dirty="0" err="1" smtClean="0"/>
              <a:t>ASs</a:t>
            </a:r>
            <a:endParaRPr lang="en-US" dirty="0" smtClean="0"/>
          </a:p>
          <a:p>
            <a:r>
              <a:rPr lang="en-US" dirty="0" smtClean="0"/>
              <a:t>Will need to pass less information than an IRP for the following reason:</a:t>
            </a:r>
          </a:p>
          <a:p>
            <a:pPr lvl="1"/>
            <a:r>
              <a:rPr lang="en-US" dirty="0" smtClean="0"/>
              <a:t>If a datagram is to be transferred from a host in one AS to a host in another AS, a router in the first system need only determine the target AS and devise a route to get into that target system</a:t>
            </a:r>
          </a:p>
          <a:p>
            <a:pPr lvl="1"/>
            <a:r>
              <a:rPr lang="en-US" dirty="0" smtClean="0"/>
              <a:t>Once the datagram enters the target AS, the routers within that system can cooperate to deliver the datagram</a:t>
            </a:r>
          </a:p>
          <a:p>
            <a:pPr lvl="1"/>
            <a:r>
              <a:rPr lang="en-US" dirty="0" smtClean="0"/>
              <a:t>The ERP is not concerned with, and does not know about, the details of the route</a:t>
            </a:r>
          </a:p>
        </p:txBody>
      </p:sp>
      <p:graphicFrame>
        <p:nvGraphicFramePr>
          <p:cNvPr id="4" name="Diagram 3"/>
          <p:cNvGraphicFramePr/>
          <p:nvPr>
            <p:extLst>
              <p:ext uri="{D42A27DB-BD31-4B8C-83A1-F6EECF244321}">
                <p14:modId xmlns:p14="http://schemas.microsoft.com/office/powerpoint/2010/main" val="1069944755"/>
              </p:ext>
            </p:extLst>
          </p:nvPr>
        </p:nvGraphicFramePr>
        <p:xfrm>
          <a:off x="1200484" y="4876800"/>
          <a:ext cx="6934200" cy="141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227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33400" y="228600"/>
            <a:ext cx="8229600" cy="960438"/>
          </a:xfrm>
        </p:spPr>
        <p:txBody>
          <a:bodyPr/>
          <a:lstStyle/>
          <a:p>
            <a:pPr eaLnBrk="1" hangingPunct="1"/>
            <a:r>
              <a:rPr kumimoji="1" lang="en-US" dirty="0"/>
              <a:t>Key Features of a Protocol</a:t>
            </a:r>
          </a:p>
        </p:txBody>
      </p:sp>
      <p:sp>
        <p:nvSpPr>
          <p:cNvPr id="90115" name="Rectangle 3"/>
          <p:cNvSpPr>
            <a:spLocks noGrp="1" noChangeArrowheads="1"/>
          </p:cNvSpPr>
          <p:nvPr>
            <p:ph idx="1"/>
          </p:nvPr>
        </p:nvSpPr>
        <p:spPr>
          <a:xfrm>
            <a:off x="304800" y="1219200"/>
            <a:ext cx="8534400" cy="1524000"/>
          </a:xfrm>
        </p:spPr>
        <p:txBody>
          <a:bodyPr/>
          <a:lstStyle/>
          <a:p>
            <a:pPr eaLnBrk="1" hangingPunct="1">
              <a:buFont typeface="Wingdings" pitchFamily="-110" charset="2"/>
              <a:buNone/>
              <a:defRPr/>
            </a:pPr>
            <a:r>
              <a:rPr kumimoji="1" lang="en-US" dirty="0" smtClean="0">
                <a:ea typeface="+mn-ea"/>
                <a:cs typeface="+mn-cs"/>
              </a:rPr>
              <a:t>A protocol is a set of rules or conventions that allow peer layers to communicate</a:t>
            </a:r>
          </a:p>
          <a:p>
            <a:pPr eaLnBrk="1" hangingPunct="1">
              <a:buFont typeface="Wingdings" pitchFamily="-110" charset="2"/>
              <a:buNone/>
              <a:defRPr/>
            </a:pPr>
            <a:endParaRPr kumimoji="1" lang="en-US" sz="900" dirty="0" smtClean="0">
              <a:ea typeface="+mn-ea"/>
              <a:cs typeface="+mn-cs"/>
            </a:endParaRPr>
          </a:p>
          <a:p>
            <a:pPr eaLnBrk="1" hangingPunct="1">
              <a:buFont typeface="Wingdings" pitchFamily="-110" charset="2"/>
              <a:buNone/>
              <a:defRPr/>
            </a:pPr>
            <a:r>
              <a:rPr kumimoji="1" lang="en-US" dirty="0" smtClean="0">
                <a:ea typeface="+mn-ea"/>
                <a:cs typeface="+mn-cs"/>
              </a:rPr>
              <a:t>The key features of a protocol are:</a:t>
            </a:r>
            <a:endParaRPr kumimoji="1" lang="en-US" sz="2000" dirty="0" smtClean="0">
              <a:ea typeface="+mn-ea"/>
              <a:cs typeface="+mn-cs"/>
            </a:endParaRPr>
          </a:p>
        </p:txBody>
      </p:sp>
      <p:graphicFrame>
        <p:nvGraphicFramePr>
          <p:cNvPr id="12" name="Diagram 11"/>
          <p:cNvGraphicFramePr/>
          <p:nvPr>
            <p:extLst>
              <p:ext uri="{D42A27DB-BD31-4B8C-83A1-F6EECF244321}">
                <p14:modId xmlns:p14="http://schemas.microsoft.com/office/powerpoint/2010/main" val="847420234"/>
              </p:ext>
            </p:extLst>
          </p:nvPr>
        </p:nvGraphicFramePr>
        <p:xfrm>
          <a:off x="1524000" y="2768600"/>
          <a:ext cx="60198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08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Routing</a:t>
            </a:r>
            <a:endParaRPr lang="en-US" dirty="0"/>
          </a:p>
        </p:txBody>
      </p:sp>
      <p:sp>
        <p:nvSpPr>
          <p:cNvPr id="3" name="Content Placeholder 2"/>
          <p:cNvSpPr>
            <a:spLocks noGrp="1"/>
          </p:cNvSpPr>
          <p:nvPr>
            <p:ph idx="1"/>
          </p:nvPr>
        </p:nvSpPr>
        <p:spPr>
          <a:xfrm>
            <a:off x="457200" y="1828801"/>
            <a:ext cx="8229600" cy="1600200"/>
          </a:xfrm>
        </p:spPr>
        <p:txBody>
          <a:bodyPr/>
          <a:lstStyle/>
          <a:p>
            <a:r>
              <a:rPr lang="en-US" dirty="0" smtClean="0"/>
              <a:t>Internet routing protocols employ one of three approaches to gathering and using routing information:</a:t>
            </a:r>
          </a:p>
        </p:txBody>
      </p:sp>
      <p:sp>
        <p:nvSpPr>
          <p:cNvPr id="4" name="Bevel 3"/>
          <p:cNvSpPr/>
          <p:nvPr/>
        </p:nvSpPr>
        <p:spPr bwMode="auto">
          <a:xfrm>
            <a:off x="2514600" y="3124200"/>
            <a:ext cx="4114800" cy="762000"/>
          </a:xfrm>
          <a:prstGeom prst="bevel">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lvl="1"/>
            <a:r>
              <a:rPr lang="en-US" dirty="0" smtClean="0">
                <a:solidFill>
                  <a:schemeClr val="accent4">
                    <a:lumMod val="10000"/>
                  </a:schemeClr>
                </a:solidFill>
              </a:rPr>
              <a:t>Distance</a:t>
            </a:r>
            <a:r>
              <a:rPr lang="en-US" dirty="0">
                <a:solidFill>
                  <a:schemeClr val="accent4">
                    <a:lumMod val="10000"/>
                  </a:schemeClr>
                </a:solidFill>
              </a:rPr>
              <a:t>-vector routing</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4">
                  <a:lumMod val="10000"/>
                </a:schemeClr>
              </a:solidFill>
              <a:effectLst/>
            </a:endParaRPr>
          </a:p>
        </p:txBody>
      </p:sp>
      <p:sp>
        <p:nvSpPr>
          <p:cNvPr id="5" name="Bevel 4"/>
          <p:cNvSpPr/>
          <p:nvPr/>
        </p:nvSpPr>
        <p:spPr bwMode="auto">
          <a:xfrm>
            <a:off x="2514600" y="5410200"/>
            <a:ext cx="4114800" cy="762000"/>
          </a:xfrm>
          <a:prstGeom prst="bevel">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lvl="1"/>
            <a:r>
              <a:rPr lang="en-US" dirty="0">
                <a:solidFill>
                  <a:schemeClr val="accent4">
                    <a:lumMod val="10000"/>
                  </a:schemeClr>
                </a:solidFill>
              </a:rPr>
              <a:t>Link-state routing</a:t>
            </a:r>
          </a:p>
          <a:p>
            <a:pPr eaLnBrk="0" hangingPunct="0"/>
            <a:endParaRPr lang="en-US" dirty="0">
              <a:solidFill>
                <a:schemeClr val="accent4">
                  <a:lumMod val="10000"/>
                </a:schemeClr>
              </a:solidFill>
            </a:endParaRPr>
          </a:p>
        </p:txBody>
      </p:sp>
      <p:sp>
        <p:nvSpPr>
          <p:cNvPr id="6" name="Bevel 5"/>
          <p:cNvSpPr/>
          <p:nvPr/>
        </p:nvSpPr>
        <p:spPr bwMode="auto">
          <a:xfrm>
            <a:off x="2514600" y="4267200"/>
            <a:ext cx="4114800" cy="762000"/>
          </a:xfrm>
          <a:prstGeom prst="bevel">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lvl="1"/>
            <a:r>
              <a:rPr lang="en-US" dirty="0">
                <a:solidFill>
                  <a:schemeClr val="accent4">
                    <a:lumMod val="10000"/>
                  </a:schemeClr>
                </a:solidFill>
              </a:rPr>
              <a:t>Path-vector routing</a:t>
            </a:r>
          </a:p>
          <a:p>
            <a:pPr eaLnBrk="0" hangingPunct="0"/>
            <a:endParaRPr lang="en-US" dirty="0">
              <a:solidFill>
                <a:schemeClr val="accent4">
                  <a:lumMod val="10000"/>
                </a:schemeClr>
              </a:solidFill>
            </a:endParaRPr>
          </a:p>
        </p:txBody>
      </p:sp>
    </p:spTree>
    <p:extLst>
      <p:ext uri="{BB962C8B-B14F-4D97-AF65-F5344CB8AC3E}">
        <p14:creationId xmlns:p14="http://schemas.microsoft.com/office/powerpoint/2010/main" val="23398063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Distance-Vector Routing</a:t>
            </a:r>
            <a:endParaRPr lang="en-US" dirty="0"/>
          </a:p>
        </p:txBody>
      </p:sp>
      <p:sp>
        <p:nvSpPr>
          <p:cNvPr id="3" name="Content Placeholder 2"/>
          <p:cNvSpPr>
            <a:spLocks noGrp="1"/>
          </p:cNvSpPr>
          <p:nvPr>
            <p:ph idx="1"/>
          </p:nvPr>
        </p:nvSpPr>
        <p:spPr/>
        <p:txBody>
          <a:bodyPr>
            <a:normAutofit/>
          </a:bodyPr>
          <a:lstStyle/>
          <a:p>
            <a:r>
              <a:rPr lang="en-US" dirty="0" smtClean="0"/>
              <a:t>Requires that each node exchange information with its neighboring nodes</a:t>
            </a:r>
          </a:p>
          <a:p>
            <a:pPr lvl="1"/>
            <a:r>
              <a:rPr lang="en-US" dirty="0" smtClean="0"/>
              <a:t>Two nodes are said to be neighbors if they are both directly connected to the same network</a:t>
            </a:r>
          </a:p>
          <a:p>
            <a:r>
              <a:rPr lang="en-US" dirty="0" smtClean="0"/>
              <a:t>Used in the first-generation routing algorithm for ARPANET</a:t>
            </a:r>
          </a:p>
          <a:p>
            <a:r>
              <a:rPr lang="en-US" dirty="0" smtClean="0"/>
              <a:t>Each node maintains a vector of link costs for each directly attached network and distance and next-hop vectors for each destination</a:t>
            </a:r>
          </a:p>
          <a:p>
            <a:r>
              <a:rPr lang="en-US" dirty="0" smtClean="0"/>
              <a:t>Routing Information Protocol (RIP) uses this approach</a:t>
            </a:r>
            <a:endParaRPr lang="en-US" dirty="0"/>
          </a:p>
        </p:txBody>
      </p:sp>
    </p:spTree>
    <p:extLst>
      <p:ext uri="{BB962C8B-B14F-4D97-AF65-F5344CB8AC3E}">
        <p14:creationId xmlns:p14="http://schemas.microsoft.com/office/powerpoint/2010/main" val="22538434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Link-State Routing</a:t>
            </a:r>
            <a:endParaRPr lang="en-US" dirty="0"/>
          </a:p>
        </p:txBody>
      </p:sp>
      <p:sp>
        <p:nvSpPr>
          <p:cNvPr id="3" name="Content Placeholder 2"/>
          <p:cNvSpPr>
            <a:spLocks noGrp="1"/>
          </p:cNvSpPr>
          <p:nvPr>
            <p:ph idx="1"/>
          </p:nvPr>
        </p:nvSpPr>
        <p:spPr>
          <a:xfrm>
            <a:off x="457200" y="1676400"/>
            <a:ext cx="8229600" cy="4953000"/>
          </a:xfrm>
        </p:spPr>
        <p:txBody>
          <a:bodyPr>
            <a:normAutofit/>
          </a:bodyPr>
          <a:lstStyle/>
          <a:p>
            <a:r>
              <a:rPr lang="en-US" dirty="0" smtClean="0"/>
              <a:t>Designed to overcome the drawbacks of distance-vector routing</a:t>
            </a:r>
          </a:p>
          <a:p>
            <a:r>
              <a:rPr lang="en-US" dirty="0" smtClean="0"/>
              <a:t>When a router is initialized, it determines the link cost on each of its network interfaces</a:t>
            </a:r>
          </a:p>
          <a:p>
            <a:r>
              <a:rPr lang="en-US" dirty="0" smtClean="0"/>
              <a:t>The router then advertises this set of link costs to all other routers in the internet topology, not just neighboring routers</a:t>
            </a:r>
          </a:p>
          <a:p>
            <a:r>
              <a:rPr lang="en-US" dirty="0" smtClean="0"/>
              <a:t>From then on, the router monitors its link costs</a:t>
            </a:r>
          </a:p>
          <a:p>
            <a:r>
              <a:rPr lang="en-US" dirty="0" smtClean="0"/>
              <a:t>Whenever there is a significant change the router again advertises its set of link costs to all other routers in the configuration</a:t>
            </a:r>
          </a:p>
          <a:p>
            <a:r>
              <a:rPr lang="en-US" dirty="0" smtClean="0"/>
              <a:t>The OSPF protocol is an example</a:t>
            </a:r>
          </a:p>
          <a:p>
            <a:r>
              <a:rPr lang="en-US" dirty="0" smtClean="0"/>
              <a:t>The second-generation routing algorithm for ARPANET also uses this approach</a:t>
            </a:r>
            <a:endParaRPr lang="en-US" dirty="0"/>
          </a:p>
        </p:txBody>
      </p:sp>
    </p:spTree>
    <p:extLst>
      <p:ext uri="{BB962C8B-B14F-4D97-AF65-F5344CB8AC3E}">
        <p14:creationId xmlns:p14="http://schemas.microsoft.com/office/powerpoint/2010/main" val="1514042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Path-Vector Routing</a:t>
            </a:r>
            <a:endParaRPr lang="en-US" dirty="0"/>
          </a:p>
        </p:txBody>
      </p:sp>
      <p:sp>
        <p:nvSpPr>
          <p:cNvPr id="3" name="Content Placeholder 2"/>
          <p:cNvSpPr>
            <a:spLocks noGrp="1"/>
          </p:cNvSpPr>
          <p:nvPr>
            <p:ph idx="1"/>
          </p:nvPr>
        </p:nvSpPr>
        <p:spPr>
          <a:xfrm>
            <a:off x="457200" y="1676400"/>
            <a:ext cx="8229600" cy="4191000"/>
          </a:xfrm>
        </p:spPr>
        <p:txBody>
          <a:bodyPr>
            <a:normAutofit/>
          </a:bodyPr>
          <a:lstStyle/>
          <a:p>
            <a:r>
              <a:rPr lang="en-US" sz="2400" dirty="0" smtClean="0"/>
              <a:t>Alternative to dispense with routing metrics and simply provide information about which networks can be reached by a given router and the </a:t>
            </a:r>
            <a:r>
              <a:rPr lang="en-US" sz="2400" dirty="0" err="1" smtClean="0"/>
              <a:t>ASs</a:t>
            </a:r>
            <a:r>
              <a:rPr lang="en-US" sz="2400" dirty="0" smtClean="0"/>
              <a:t> visited in order to reach the destination network by this route</a:t>
            </a:r>
          </a:p>
          <a:p>
            <a:endParaRPr lang="en-US" sz="2400" dirty="0" smtClean="0"/>
          </a:p>
          <a:p>
            <a:r>
              <a:rPr lang="en-US" sz="2400" dirty="0" smtClean="0"/>
              <a:t>Differs from a distance-vector algorithm in two respects:</a:t>
            </a:r>
          </a:p>
          <a:p>
            <a:pPr lvl="1"/>
            <a:r>
              <a:rPr lang="en-US" sz="2000" dirty="0" smtClean="0"/>
              <a:t>The path-vector approach does not include a distance or cost estimate</a:t>
            </a:r>
          </a:p>
          <a:p>
            <a:pPr lvl="1"/>
            <a:r>
              <a:rPr lang="en-US" sz="2000" dirty="0" smtClean="0"/>
              <a:t>Each block of routing information lists all of the </a:t>
            </a:r>
            <a:r>
              <a:rPr lang="en-US" sz="2000" dirty="0" err="1" smtClean="0"/>
              <a:t>ASs</a:t>
            </a:r>
            <a:r>
              <a:rPr lang="en-US" sz="2000" dirty="0" smtClean="0"/>
              <a:t> visited in order to reach the destination network by this route</a:t>
            </a:r>
            <a:endParaRPr lang="en-US" sz="2000" dirty="0"/>
          </a:p>
        </p:txBody>
      </p:sp>
    </p:spTree>
    <p:extLst>
      <p:ext uri="{BB962C8B-B14F-4D97-AF65-F5344CB8AC3E}">
        <p14:creationId xmlns:p14="http://schemas.microsoft.com/office/powerpoint/2010/main" val="40744548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a:blip r:embed="rId3">
            <a:lum contrast="40000"/>
          </a:blip>
          <a:srcRect t="13636" b="20000"/>
          <a:stretch>
            <a:fillRect/>
          </a:stretch>
        </p:blipFill>
        <p:spPr>
          <a:xfrm>
            <a:off x="-381000" y="-152401"/>
            <a:ext cx="8534400" cy="7329527"/>
          </a:xfrm>
          <a:prstGeom prst="rect">
            <a:avLst/>
          </a:prstGeom>
          <a:noFill/>
        </p:spPr>
      </p:pic>
    </p:spTree>
    <p:extLst>
      <p:ext uri="{BB962C8B-B14F-4D97-AF65-F5344CB8AC3E}">
        <p14:creationId xmlns:p14="http://schemas.microsoft.com/office/powerpoint/2010/main" val="904918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Plane</a:t>
            </a:r>
            <a:endParaRPr lang="en-US" dirty="0"/>
          </a:p>
        </p:txBody>
      </p:sp>
      <p:sp>
        <p:nvSpPr>
          <p:cNvPr id="3" name="Content Placeholder 2"/>
          <p:cNvSpPr>
            <a:spLocks noGrp="1"/>
          </p:cNvSpPr>
          <p:nvPr>
            <p:ph idx="1"/>
          </p:nvPr>
        </p:nvSpPr>
        <p:spPr>
          <a:xfrm>
            <a:off x="152400" y="1371600"/>
            <a:ext cx="8229600" cy="4876800"/>
          </a:xfrm>
        </p:spPr>
        <p:txBody>
          <a:bodyPr>
            <a:normAutofit/>
          </a:bodyPr>
          <a:lstStyle/>
          <a:p>
            <a:r>
              <a:rPr lang="en-US" dirty="0" smtClean="0"/>
              <a:t>Includes those mechanisms that operate directly on flows of data</a:t>
            </a:r>
          </a:p>
        </p:txBody>
      </p:sp>
      <p:graphicFrame>
        <p:nvGraphicFramePr>
          <p:cNvPr id="4" name="Diagram 3"/>
          <p:cNvGraphicFramePr/>
          <p:nvPr>
            <p:extLst>
              <p:ext uri="{D42A27DB-BD31-4B8C-83A1-F6EECF244321}">
                <p14:modId xmlns:p14="http://schemas.microsoft.com/office/powerpoint/2010/main" val="704670254"/>
              </p:ext>
            </p:extLst>
          </p:nvPr>
        </p:nvGraphicFramePr>
        <p:xfrm>
          <a:off x="1066800" y="2057400"/>
          <a:ext cx="523522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67323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Plane</a:t>
            </a:r>
            <a:endParaRPr lang="en-US" dirty="0"/>
          </a:p>
        </p:txBody>
      </p:sp>
      <p:sp>
        <p:nvSpPr>
          <p:cNvPr id="3" name="Content Placeholder 2"/>
          <p:cNvSpPr>
            <a:spLocks noGrp="1"/>
          </p:cNvSpPr>
          <p:nvPr>
            <p:ph idx="1"/>
          </p:nvPr>
        </p:nvSpPr>
        <p:spPr/>
        <p:txBody>
          <a:bodyPr/>
          <a:lstStyle/>
          <a:p>
            <a:r>
              <a:rPr lang="en-US" dirty="0" smtClean="0"/>
              <a:t>Concerned with creating and managing the pathways through which user data flows</a:t>
            </a:r>
          </a:p>
          <a:p>
            <a:r>
              <a:rPr lang="en-US" dirty="0" smtClean="0"/>
              <a:t>It includes:</a:t>
            </a:r>
          </a:p>
          <a:p>
            <a:pPr lvl="1"/>
            <a:r>
              <a:rPr lang="en-US" dirty="0" smtClean="0"/>
              <a:t>Admission control </a:t>
            </a:r>
          </a:p>
          <a:p>
            <a:pPr lvl="1"/>
            <a:r>
              <a:rPr lang="en-US" dirty="0" err="1" smtClean="0"/>
              <a:t>QoS</a:t>
            </a:r>
            <a:r>
              <a:rPr lang="en-US" dirty="0" smtClean="0"/>
              <a:t> routing</a:t>
            </a:r>
          </a:p>
          <a:p>
            <a:pPr lvl="1"/>
            <a:r>
              <a:rPr lang="en-US" dirty="0" smtClean="0"/>
              <a:t>Resource reservation</a:t>
            </a:r>
            <a:endParaRPr lang="en-US" dirty="0"/>
          </a:p>
        </p:txBody>
      </p:sp>
      <p:pic>
        <p:nvPicPr>
          <p:cNvPr id="7" name="Picture 6"/>
          <p:cNvPicPr>
            <a:picLocks noChangeAspect="1"/>
          </p:cNvPicPr>
          <p:nvPr/>
        </p:nvPicPr>
        <p:blipFill>
          <a:blip r:embed="rId3"/>
          <a:stretch>
            <a:fillRect/>
          </a:stretch>
        </p:blipFill>
        <p:spPr>
          <a:xfrm rot="21035121">
            <a:off x="6248400" y="4141316"/>
            <a:ext cx="1981200" cy="2021359"/>
          </a:xfrm>
          <a:prstGeom prst="rect">
            <a:avLst/>
          </a:prstGeom>
        </p:spPr>
      </p:pic>
      <p:pic>
        <p:nvPicPr>
          <p:cNvPr id="8" name="Picture 7"/>
          <p:cNvPicPr>
            <a:picLocks noChangeAspect="1"/>
          </p:cNvPicPr>
          <p:nvPr/>
        </p:nvPicPr>
        <p:blipFill>
          <a:blip r:embed="rId4"/>
          <a:stretch>
            <a:fillRect/>
          </a:stretch>
        </p:blipFill>
        <p:spPr>
          <a:xfrm>
            <a:off x="6629400" y="4724400"/>
            <a:ext cx="1244600" cy="914400"/>
          </a:xfrm>
          <a:prstGeom prst="rect">
            <a:avLst/>
          </a:prstGeom>
        </p:spPr>
      </p:pic>
    </p:spTree>
    <p:extLst>
      <p:ext uri="{BB962C8B-B14F-4D97-AF65-F5344CB8AC3E}">
        <p14:creationId xmlns:p14="http://schemas.microsoft.com/office/powerpoint/2010/main" val="22372172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Plane</a:t>
            </a:r>
            <a:endParaRPr lang="en-US" dirty="0"/>
          </a:p>
        </p:txBody>
      </p:sp>
      <p:sp>
        <p:nvSpPr>
          <p:cNvPr id="3" name="Content Placeholder 2"/>
          <p:cNvSpPr>
            <a:spLocks noGrp="1"/>
          </p:cNvSpPr>
          <p:nvPr>
            <p:ph idx="1"/>
          </p:nvPr>
        </p:nvSpPr>
        <p:spPr/>
        <p:txBody>
          <a:bodyPr/>
          <a:lstStyle/>
          <a:p>
            <a:r>
              <a:rPr lang="en-US" dirty="0" smtClean="0"/>
              <a:t>Contains mechanisms that affect both control plane and data plane mechanisms</a:t>
            </a:r>
          </a:p>
          <a:p>
            <a:r>
              <a:rPr lang="en-US" dirty="0" smtClean="0"/>
              <a:t>Includes:</a:t>
            </a:r>
          </a:p>
          <a:p>
            <a:pPr lvl="1"/>
            <a:r>
              <a:rPr lang="en-US" dirty="0" smtClean="0"/>
              <a:t>Service level agreement (SLA)</a:t>
            </a:r>
          </a:p>
          <a:p>
            <a:pPr lvl="1"/>
            <a:r>
              <a:rPr lang="en-US" dirty="0" smtClean="0"/>
              <a:t>Traffic metering and recording</a:t>
            </a:r>
          </a:p>
          <a:p>
            <a:pPr lvl="1"/>
            <a:r>
              <a:rPr lang="en-US" dirty="0" smtClean="0"/>
              <a:t>Traffic restoration</a:t>
            </a:r>
          </a:p>
          <a:p>
            <a:pPr lvl="1"/>
            <a:r>
              <a:rPr lang="en-US" dirty="0" smtClean="0"/>
              <a:t>Policy </a:t>
            </a:r>
            <a:endParaRPr lang="en-US" dirty="0"/>
          </a:p>
        </p:txBody>
      </p:sp>
      <p:pic>
        <p:nvPicPr>
          <p:cNvPr id="4" name="Picture 3"/>
          <p:cNvPicPr>
            <a:picLocks noChangeAspect="1"/>
          </p:cNvPicPr>
          <p:nvPr/>
        </p:nvPicPr>
        <p:blipFill>
          <a:blip r:embed="rId3"/>
          <a:stretch>
            <a:fillRect/>
          </a:stretch>
        </p:blipFill>
        <p:spPr>
          <a:xfrm>
            <a:off x="5486400" y="4648200"/>
            <a:ext cx="2583051" cy="1792941"/>
          </a:xfrm>
          <a:prstGeom prst="rect">
            <a:avLst/>
          </a:prstGeom>
        </p:spPr>
      </p:pic>
    </p:spTree>
    <p:extLst>
      <p:ext uri="{BB962C8B-B14F-4D97-AF65-F5344CB8AC3E}">
        <p14:creationId xmlns:p14="http://schemas.microsoft.com/office/powerpoint/2010/main" val="21788531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9.pdf"/>
          <p:cNvPicPr>
            <a:picLocks noChangeAspect="1"/>
          </p:cNvPicPr>
          <p:nvPr/>
        </p:nvPicPr>
        <p:blipFill>
          <a:blip r:embed="rId3">
            <a:lum contrast="40000"/>
          </a:blip>
          <a:srcRect t="23636" b="20000"/>
          <a:stretch>
            <a:fillRect/>
          </a:stretch>
        </p:blipFill>
        <p:spPr>
          <a:xfrm>
            <a:off x="-381000" y="-228600"/>
            <a:ext cx="9906000" cy="7225574"/>
          </a:xfrm>
          <a:prstGeom prst="rect">
            <a:avLst/>
          </a:prstGeom>
          <a:noFill/>
        </p:spPr>
      </p:pic>
    </p:spTree>
    <p:extLst>
      <p:ext uri="{BB962C8B-B14F-4D97-AF65-F5344CB8AC3E}">
        <p14:creationId xmlns:p14="http://schemas.microsoft.com/office/powerpoint/2010/main" val="261634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0.pdf"/>
          <p:cNvPicPr>
            <a:picLocks noChangeAspect="1"/>
          </p:cNvPicPr>
          <p:nvPr/>
        </p:nvPicPr>
        <p:blipFill>
          <a:blip r:embed="rId3">
            <a:lum contrast="40000"/>
          </a:blip>
          <a:srcRect l="16364" t="22353" r="15455" b="25882"/>
          <a:stretch>
            <a:fillRect/>
          </a:stretch>
        </p:blipFill>
        <p:spPr>
          <a:xfrm>
            <a:off x="142793" y="685801"/>
            <a:ext cx="8832113" cy="5181600"/>
          </a:xfrm>
          <a:prstGeom prst="rect">
            <a:avLst/>
          </a:prstGeom>
          <a:noFill/>
        </p:spPr>
      </p:pic>
    </p:spTree>
    <p:extLst>
      <p:ext uri="{BB962C8B-B14F-4D97-AF65-F5344CB8AC3E}">
        <p14:creationId xmlns:p14="http://schemas.microsoft.com/office/powerpoint/2010/main" val="15612018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3.pdf"/>
          <p:cNvPicPr>
            <a:picLocks noChangeAspect="1"/>
          </p:cNvPicPr>
          <p:nvPr/>
        </p:nvPicPr>
        <p:blipFill>
          <a:blip r:embed="rId3">
            <a:lum contrast="40000"/>
          </a:blip>
          <a:srcRect l="1176" t="6364" r="-1176" b="8182"/>
          <a:stretch>
            <a:fillRect/>
          </a:stretch>
        </p:blipFill>
        <p:spPr>
          <a:xfrm>
            <a:off x="-228600" y="-152400"/>
            <a:ext cx="6254703" cy="6916910"/>
          </a:xfrm>
          <a:prstGeom prst="rect">
            <a:avLst/>
          </a:prstGeom>
          <a:noFill/>
        </p:spPr>
      </p:pic>
    </p:spTree>
    <p:extLst>
      <p:ext uri="{BB962C8B-B14F-4D97-AF65-F5344CB8AC3E}">
        <p14:creationId xmlns:p14="http://schemas.microsoft.com/office/powerpoint/2010/main" val="30000541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Role of MPLS</a:t>
            </a:r>
          </a:p>
        </p:txBody>
      </p:sp>
      <p:sp>
        <p:nvSpPr>
          <p:cNvPr id="3" name="Content Placeholder 2"/>
          <p:cNvSpPr>
            <a:spLocks noGrp="1"/>
          </p:cNvSpPr>
          <p:nvPr>
            <p:ph idx="1"/>
          </p:nvPr>
        </p:nvSpPr>
        <p:spPr>
          <a:xfrm>
            <a:off x="457200" y="1219200"/>
            <a:ext cx="8229600" cy="5638800"/>
          </a:xfrm>
        </p:spPr>
        <p:txBody>
          <a:bodyPr/>
          <a:lstStyle/>
          <a:p>
            <a:pPr>
              <a:defRPr/>
            </a:pPr>
            <a:r>
              <a:rPr lang="en-US" dirty="0" smtClean="0"/>
              <a:t>Efficient technique for forwarding and routing packets</a:t>
            </a:r>
          </a:p>
          <a:p>
            <a:pPr>
              <a:defRPr/>
            </a:pPr>
            <a:r>
              <a:rPr lang="en-US" dirty="0" smtClean="0"/>
              <a:t>Designed with IP networks in mind</a:t>
            </a:r>
          </a:p>
          <a:p>
            <a:pPr lvl="2">
              <a:defRPr/>
            </a:pPr>
            <a:r>
              <a:rPr lang="en-US" dirty="0" smtClean="0"/>
              <a:t>Can be used with any link-level protocol</a:t>
            </a:r>
          </a:p>
          <a:p>
            <a:pPr>
              <a:defRPr/>
            </a:pPr>
            <a:r>
              <a:rPr lang="en-US" dirty="0" smtClean="0"/>
              <a:t>Fixed-length label encapsulates an IP packet or a data link frame</a:t>
            </a:r>
          </a:p>
          <a:p>
            <a:pPr>
              <a:defRPr/>
            </a:pPr>
            <a:r>
              <a:rPr lang="en-US" dirty="0" smtClean="0"/>
              <a:t>MPLS label contains all information needed to perform routing, delivery, </a:t>
            </a:r>
            <a:r>
              <a:rPr lang="en-US" dirty="0" err="1" smtClean="0"/>
              <a:t>QoS</a:t>
            </a:r>
            <a:r>
              <a:rPr lang="en-US" dirty="0" smtClean="0"/>
              <a:t>, and traffic management functions</a:t>
            </a:r>
          </a:p>
          <a:p>
            <a:pPr>
              <a:defRPr/>
            </a:pPr>
            <a:r>
              <a:rPr lang="en-US" dirty="0" smtClean="0"/>
              <a:t>Is connection oriented</a:t>
            </a:r>
          </a:p>
        </p:txBody>
      </p:sp>
    </p:spTree>
    <p:extLst>
      <p:ext uri="{BB962C8B-B14F-4D97-AF65-F5344CB8AC3E}">
        <p14:creationId xmlns:p14="http://schemas.microsoft.com/office/powerpoint/2010/main" val="18859929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MPLS Growth</a:t>
            </a:r>
          </a:p>
        </p:txBody>
      </p:sp>
      <p:sp>
        <p:nvSpPr>
          <p:cNvPr id="3" name="Content Placeholder 2"/>
          <p:cNvSpPr>
            <a:spLocks noGrp="1"/>
          </p:cNvSpPr>
          <p:nvPr>
            <p:ph idx="1"/>
          </p:nvPr>
        </p:nvSpPr>
        <p:spPr>
          <a:xfrm>
            <a:off x="457200" y="1066800"/>
            <a:ext cx="8229600" cy="5562600"/>
          </a:xfrm>
        </p:spPr>
        <p:txBody>
          <a:bodyPr/>
          <a:lstStyle/>
          <a:p>
            <a:r>
              <a:rPr lang="en-US" sz="2800" dirty="0"/>
              <a:t>Internet Engineering Task Force (IETF) is the lead organization in developing MPLS-related specifications and standards</a:t>
            </a:r>
            <a:endParaRPr lang="en-US" sz="2800" dirty="0" smtClean="0"/>
          </a:p>
          <a:p>
            <a:r>
              <a:rPr lang="en-US" sz="2800" dirty="0"/>
              <a:t>D</a:t>
            </a:r>
            <a:r>
              <a:rPr lang="en-US" sz="2800" dirty="0" smtClean="0"/>
              <a:t>eployed </a:t>
            </a:r>
            <a:r>
              <a:rPr lang="en-US" sz="2800" dirty="0"/>
              <a:t>in almost every major IP network</a:t>
            </a:r>
            <a:endParaRPr lang="en-US" sz="2800" dirty="0" smtClean="0"/>
          </a:p>
          <a:p>
            <a:r>
              <a:rPr lang="en-US" sz="2800" dirty="0"/>
              <a:t>R</a:t>
            </a:r>
            <a:r>
              <a:rPr lang="en-US" sz="2800" dirty="0" smtClean="0"/>
              <a:t>easons </a:t>
            </a:r>
            <a:r>
              <a:rPr lang="en-US" sz="2800" dirty="0"/>
              <a:t>MPLS is accepted:</a:t>
            </a:r>
          </a:p>
          <a:p>
            <a:endParaRPr lang="en-US" dirty="0"/>
          </a:p>
        </p:txBody>
      </p:sp>
      <p:graphicFrame>
        <p:nvGraphicFramePr>
          <p:cNvPr id="4" name="Diagram 3"/>
          <p:cNvGraphicFramePr/>
          <p:nvPr>
            <p:extLst>
              <p:ext uri="{D42A27DB-BD31-4B8C-83A1-F6EECF244321}">
                <p14:modId xmlns:p14="http://schemas.microsoft.com/office/powerpoint/2010/main" val="1231164578"/>
              </p:ext>
            </p:extLst>
          </p:nvPr>
        </p:nvGraphicFramePr>
        <p:xfrm>
          <a:off x="1371600" y="3581400"/>
          <a:ext cx="63246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8590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Background of MPLS</a:t>
            </a:r>
          </a:p>
        </p:txBody>
      </p:sp>
      <p:sp>
        <p:nvSpPr>
          <p:cNvPr id="3" name="Content Placeholder 2"/>
          <p:cNvSpPr>
            <a:spLocks noGrp="1"/>
          </p:cNvSpPr>
          <p:nvPr>
            <p:ph idx="1"/>
          </p:nvPr>
        </p:nvSpPr>
        <p:spPr>
          <a:xfrm>
            <a:off x="304800" y="1752600"/>
            <a:ext cx="8534400" cy="4454525"/>
          </a:xfrm>
        </p:spPr>
        <p:txBody>
          <a:bodyPr/>
          <a:lstStyle/>
          <a:p>
            <a:r>
              <a:rPr lang="en-US" dirty="0"/>
              <a:t>IP switching (Ipsilon)</a:t>
            </a:r>
            <a:endParaRPr lang="en-US" dirty="0" smtClean="0"/>
          </a:p>
          <a:p>
            <a:r>
              <a:rPr lang="en-US" dirty="0"/>
              <a:t>T</a:t>
            </a:r>
            <a:r>
              <a:rPr lang="en-US" dirty="0" smtClean="0"/>
              <a:t>ag </a:t>
            </a:r>
            <a:r>
              <a:rPr lang="en-US" dirty="0"/>
              <a:t>switching (Cisco Systems)</a:t>
            </a:r>
            <a:endParaRPr lang="en-US" dirty="0" smtClean="0"/>
          </a:p>
          <a:p>
            <a:r>
              <a:rPr lang="en-US" dirty="0"/>
              <a:t>A</a:t>
            </a:r>
            <a:r>
              <a:rPr lang="en-US" dirty="0" smtClean="0"/>
              <a:t>ggregate </a:t>
            </a:r>
            <a:r>
              <a:rPr lang="en-US" dirty="0"/>
              <a:t>route-based IP switching (IBM)</a:t>
            </a:r>
          </a:p>
          <a:p>
            <a:r>
              <a:rPr lang="en-US" dirty="0"/>
              <a:t>Cascade (IP navigator)</a:t>
            </a:r>
          </a:p>
          <a:p>
            <a:r>
              <a:rPr lang="en-US" dirty="0"/>
              <a:t>IETF set up the MPLS working group (1997)</a:t>
            </a:r>
            <a:endParaRPr lang="en-US" dirty="0" smtClean="0"/>
          </a:p>
          <a:p>
            <a:pPr lvl="1"/>
            <a:r>
              <a:rPr lang="en-US" dirty="0"/>
              <a:t>F</a:t>
            </a:r>
            <a:r>
              <a:rPr lang="en-US" dirty="0" smtClean="0"/>
              <a:t>irst </a:t>
            </a:r>
            <a:r>
              <a:rPr lang="en-US" dirty="0"/>
              <a:t>set of proposed standards (2001)</a:t>
            </a:r>
            <a:endParaRPr lang="en-US" dirty="0" smtClean="0"/>
          </a:p>
          <a:p>
            <a:pPr lvl="1"/>
            <a:r>
              <a:rPr lang="en-US" dirty="0"/>
              <a:t>K</a:t>
            </a:r>
            <a:r>
              <a:rPr lang="en-US" dirty="0" smtClean="0"/>
              <a:t>ey </a:t>
            </a:r>
            <a:r>
              <a:rPr lang="en-US" dirty="0"/>
              <a:t>specification is RFC 3031</a:t>
            </a:r>
          </a:p>
          <a:p>
            <a:endParaRPr lang="en-US" dirty="0"/>
          </a:p>
        </p:txBody>
      </p:sp>
    </p:spTree>
    <p:extLst>
      <p:ext uri="{BB962C8B-B14F-4D97-AF65-F5344CB8AC3E}">
        <p14:creationId xmlns:p14="http://schemas.microsoft.com/office/powerpoint/2010/main" val="32295897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Connection-Oriented </a:t>
            </a:r>
            <a:br>
              <a:rPr lang="en-US" dirty="0" smtClean="0"/>
            </a:br>
            <a:r>
              <a:rPr lang="en-US" dirty="0" smtClean="0"/>
              <a:t>QoS Support</a:t>
            </a:r>
          </a:p>
        </p:txBody>
      </p:sp>
      <p:sp>
        <p:nvSpPr>
          <p:cNvPr id="3" name="Content Placeholder 2"/>
          <p:cNvSpPr>
            <a:spLocks noGrp="1"/>
          </p:cNvSpPr>
          <p:nvPr>
            <p:ph idx="1"/>
          </p:nvPr>
        </p:nvSpPr>
        <p:spPr>
          <a:xfrm>
            <a:off x="457200" y="1981200"/>
            <a:ext cx="8229600" cy="4454525"/>
          </a:xfrm>
        </p:spPr>
        <p:txBody>
          <a:bodyPr/>
          <a:lstStyle/>
          <a:p>
            <a:pPr>
              <a:defRPr/>
            </a:pPr>
            <a:r>
              <a:rPr lang="en-US" dirty="0" smtClean="0"/>
              <a:t>Connectionless networks cannot provide firm QoS commitments</a:t>
            </a:r>
          </a:p>
          <a:p>
            <a:pPr>
              <a:defRPr/>
            </a:pPr>
            <a:r>
              <a:rPr lang="en-US" dirty="0" smtClean="0"/>
              <a:t>Has powerful traffic management and QoS capabilities</a:t>
            </a:r>
          </a:p>
          <a:p>
            <a:pPr>
              <a:defRPr/>
            </a:pPr>
            <a:r>
              <a:rPr lang="en-US" dirty="0" smtClean="0"/>
              <a:t>MPLS imposes framework on an IP-based Internet</a:t>
            </a:r>
          </a:p>
          <a:p>
            <a:pPr>
              <a:defRPr/>
            </a:pPr>
            <a:r>
              <a:rPr lang="en-US" dirty="0" smtClean="0"/>
              <a:t>Provides the foundation for sophisticated and reliable QoS traffic contracts</a:t>
            </a:r>
          </a:p>
        </p:txBody>
      </p:sp>
    </p:spTree>
    <p:extLst>
      <p:ext uri="{BB962C8B-B14F-4D97-AF65-F5344CB8AC3E}">
        <p14:creationId xmlns:p14="http://schemas.microsoft.com/office/powerpoint/2010/main" val="26326595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Traffic Engineering</a:t>
            </a:r>
          </a:p>
        </p:txBody>
      </p:sp>
      <p:sp>
        <p:nvSpPr>
          <p:cNvPr id="3" name="Content Placeholder 2"/>
          <p:cNvSpPr>
            <a:spLocks noGrp="1"/>
          </p:cNvSpPr>
          <p:nvPr>
            <p:ph idx="1"/>
          </p:nvPr>
        </p:nvSpPr>
        <p:spPr>
          <a:xfrm>
            <a:off x="457200" y="1219200"/>
            <a:ext cx="8229600" cy="5638800"/>
          </a:xfrm>
        </p:spPr>
        <p:txBody>
          <a:bodyPr/>
          <a:lstStyle/>
          <a:p>
            <a:pPr>
              <a:defRPr/>
            </a:pPr>
            <a:r>
              <a:rPr lang="en-US" sz="2800" dirty="0" smtClean="0"/>
              <a:t>Ability to define routes dynamically, plan resource commitments on the basis of known demand, and optimize network utilization</a:t>
            </a:r>
          </a:p>
          <a:p>
            <a:pPr>
              <a:defRPr/>
            </a:pPr>
            <a:r>
              <a:rPr lang="en-US" sz="2800" dirty="0" smtClean="0"/>
              <a:t>Effective use can substantially increase usable network capacity</a:t>
            </a:r>
          </a:p>
          <a:p>
            <a:pPr>
              <a:defRPr/>
            </a:pPr>
            <a:r>
              <a:rPr lang="en-US" sz="2800" dirty="0" smtClean="0"/>
              <a:t>ATM provided strong traffic engineering capabilities prior to MPLS</a:t>
            </a:r>
          </a:p>
          <a:p>
            <a:pPr>
              <a:defRPr/>
            </a:pPr>
            <a:r>
              <a:rPr lang="en-US" sz="2800" dirty="0" smtClean="0"/>
              <a:t>With basic IP there is a primitive form</a:t>
            </a:r>
          </a:p>
        </p:txBody>
      </p:sp>
      <p:graphicFrame>
        <p:nvGraphicFramePr>
          <p:cNvPr id="4" name="Diagram 3"/>
          <p:cNvGraphicFramePr/>
          <p:nvPr>
            <p:extLst>
              <p:ext uri="{D42A27DB-BD31-4B8C-83A1-F6EECF244321}">
                <p14:modId xmlns:p14="http://schemas.microsoft.com/office/powerpoint/2010/main" val="924136667"/>
              </p:ext>
            </p:extLst>
          </p:nvPr>
        </p:nvGraphicFramePr>
        <p:xfrm>
          <a:off x="1905000" y="5105400"/>
          <a:ext cx="5105400" cy="144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09188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6025"/>
          </a:xfrm>
        </p:spPr>
        <p:txBody>
          <a:bodyPr/>
          <a:lstStyle/>
          <a:p>
            <a:pPr>
              <a:defRPr/>
            </a:pPr>
            <a:r>
              <a:rPr lang="en-US" dirty="0" smtClean="0"/>
              <a:t>MPLS Support</a:t>
            </a:r>
          </a:p>
        </p:txBody>
      </p:sp>
      <p:graphicFrame>
        <p:nvGraphicFramePr>
          <p:cNvPr id="4" name="Diagram 3"/>
          <p:cNvGraphicFramePr/>
          <p:nvPr>
            <p:extLst>
              <p:ext uri="{D42A27DB-BD31-4B8C-83A1-F6EECF244321}">
                <p14:modId xmlns:p14="http://schemas.microsoft.com/office/powerpoint/2010/main" val="255932312"/>
              </p:ext>
            </p:extLst>
          </p:nvPr>
        </p:nvGraphicFramePr>
        <p:xfrm>
          <a:off x="381000" y="685800"/>
          <a:ext cx="83058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3352800" y="3886200"/>
            <a:ext cx="2514600" cy="2514600"/>
          </a:xfrm>
          <a:prstGeom prst="rect">
            <a:avLst/>
          </a:prstGeom>
        </p:spPr>
      </p:pic>
    </p:spTree>
    <p:extLst>
      <p:ext uri="{BB962C8B-B14F-4D97-AF65-F5344CB8AC3E}">
        <p14:creationId xmlns:p14="http://schemas.microsoft.com/office/powerpoint/2010/main" val="515220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MPLS Operation</a:t>
            </a:r>
          </a:p>
        </p:txBody>
      </p:sp>
      <p:sp>
        <p:nvSpPr>
          <p:cNvPr id="3" name="Content Placeholder 2"/>
          <p:cNvSpPr>
            <a:spLocks noGrp="1"/>
          </p:cNvSpPr>
          <p:nvPr>
            <p:ph idx="1"/>
          </p:nvPr>
        </p:nvSpPr>
        <p:spPr>
          <a:xfrm>
            <a:off x="457200" y="1295400"/>
            <a:ext cx="8229600" cy="5562600"/>
          </a:xfrm>
        </p:spPr>
        <p:txBody>
          <a:bodyPr/>
          <a:lstStyle/>
          <a:p>
            <a:pPr>
              <a:defRPr/>
            </a:pPr>
            <a:r>
              <a:rPr lang="en-US" dirty="0" smtClean="0"/>
              <a:t>Label switching routers (LSRs)</a:t>
            </a:r>
          </a:p>
          <a:p>
            <a:pPr lvl="2">
              <a:defRPr/>
            </a:pPr>
            <a:r>
              <a:rPr lang="en-US" dirty="0" smtClean="0"/>
              <a:t>Nodes capable of switching and routing packets on the basis of label</a:t>
            </a:r>
          </a:p>
          <a:p>
            <a:pPr>
              <a:defRPr/>
            </a:pPr>
            <a:r>
              <a:rPr lang="en-US" dirty="0" smtClean="0"/>
              <a:t>Labels define a flow of packets between two endpoints</a:t>
            </a:r>
          </a:p>
          <a:p>
            <a:pPr>
              <a:defRPr/>
            </a:pPr>
            <a:r>
              <a:rPr lang="en-US" dirty="0" smtClean="0"/>
              <a:t>Assignment of a particular packet is done when the packet enters the network of MPLS routers</a:t>
            </a:r>
          </a:p>
          <a:p>
            <a:pPr>
              <a:defRPr/>
            </a:pPr>
            <a:r>
              <a:rPr lang="en-US" dirty="0" smtClean="0"/>
              <a:t>Connection-oriented technology</a:t>
            </a:r>
          </a:p>
        </p:txBody>
      </p:sp>
    </p:spTree>
    <p:extLst>
      <p:ext uri="{BB962C8B-B14F-4D97-AF65-F5344CB8AC3E}">
        <p14:creationId xmlns:p14="http://schemas.microsoft.com/office/powerpoint/2010/main" val="42587050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Label Assignment</a:t>
            </a:r>
          </a:p>
        </p:txBody>
      </p:sp>
      <p:sp>
        <p:nvSpPr>
          <p:cNvPr id="3" name="Content Placeholder 2"/>
          <p:cNvSpPr>
            <a:spLocks noGrp="1"/>
          </p:cNvSpPr>
          <p:nvPr>
            <p:ph idx="1"/>
          </p:nvPr>
        </p:nvSpPr>
        <p:spPr>
          <a:xfrm>
            <a:off x="609600" y="2133600"/>
            <a:ext cx="8229600" cy="4454525"/>
          </a:xfrm>
        </p:spPr>
        <p:txBody>
          <a:bodyPr/>
          <a:lstStyle/>
          <a:p>
            <a:pPr>
              <a:defRPr/>
            </a:pPr>
            <a:r>
              <a:rPr lang="en-US" dirty="0" smtClean="0"/>
              <a:t>Based on:</a:t>
            </a:r>
          </a:p>
        </p:txBody>
      </p:sp>
      <p:graphicFrame>
        <p:nvGraphicFramePr>
          <p:cNvPr id="4" name="Diagram 3"/>
          <p:cNvGraphicFramePr/>
          <p:nvPr>
            <p:extLst>
              <p:ext uri="{D42A27DB-BD31-4B8C-83A1-F6EECF244321}">
                <p14:modId xmlns:p14="http://schemas.microsoft.com/office/powerpoint/2010/main" val="1422221260"/>
              </p:ext>
            </p:extLst>
          </p:nvPr>
        </p:nvGraphicFramePr>
        <p:xfrm>
          <a:off x="1447800" y="2362200"/>
          <a:ext cx="6096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2424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lum contrast="40000"/>
          </a:blip>
          <a:srcRect l="3529" t="16364" r="7059" b="15455"/>
          <a:stretch>
            <a:fillRect/>
          </a:stretch>
        </p:blipFill>
        <p:spPr>
          <a:xfrm>
            <a:off x="-304800" y="-304800"/>
            <a:ext cx="7490044" cy="7391400"/>
          </a:xfrm>
          <a:prstGeom prst="rect">
            <a:avLst/>
          </a:prstGeom>
          <a:noFill/>
        </p:spPr>
      </p:pic>
    </p:spTree>
    <p:extLst>
      <p:ext uri="{BB962C8B-B14F-4D97-AF65-F5344CB8AC3E}">
        <p14:creationId xmlns:p14="http://schemas.microsoft.com/office/powerpoint/2010/main" val="24388468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lum contrast="40000"/>
          </a:blip>
          <a:srcRect t="23636" b="17273"/>
          <a:stretch>
            <a:fillRect/>
          </a:stretch>
        </p:blipFill>
        <p:spPr>
          <a:xfrm>
            <a:off x="-381000" y="-381000"/>
            <a:ext cx="9753600" cy="7458639"/>
          </a:xfrm>
          <a:prstGeom prst="rect">
            <a:avLst/>
          </a:prstGeom>
          <a:noFill/>
        </p:spPr>
      </p:pic>
    </p:spTree>
    <p:extLst>
      <p:ext uri="{BB962C8B-B14F-4D97-AF65-F5344CB8AC3E}">
        <p14:creationId xmlns:p14="http://schemas.microsoft.com/office/powerpoint/2010/main" val="4285233879"/>
      </p:ext>
    </p:extLst>
  </p:cSld>
  <p:clrMapOvr>
    <a:masterClrMapping/>
  </p:clrMapOvr>
  <p:transition spd="slow">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26250</TotalTime>
  <Words>17167</Words>
  <Application>Microsoft Macintosh PowerPoint</Application>
  <PresentationFormat>On-screen Show (4:3)</PresentationFormat>
  <Paragraphs>2161</Paragraphs>
  <Slides>104</Slides>
  <Notes>102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Calibri</vt:lpstr>
      <vt:lpstr>Calibri Light</vt:lpstr>
      <vt:lpstr>Microsoft YaHei</vt:lpstr>
      <vt:lpstr>ＭＳ Ｐゴシック</vt:lpstr>
      <vt:lpstr>Times</vt:lpstr>
      <vt:lpstr>Times New Roman</vt:lpstr>
      <vt:lpstr>Wingdings</vt:lpstr>
      <vt:lpstr>Arial</vt:lpstr>
      <vt:lpstr>Office Theme</vt:lpstr>
      <vt:lpstr>CS 540 Computer Networks II</vt:lpstr>
      <vt:lpstr>PowerPoint Presentation</vt:lpstr>
      <vt:lpstr>Topics</vt:lpstr>
      <vt:lpstr>Reference Books</vt:lpstr>
      <vt:lpstr>Grading</vt:lpstr>
      <vt:lpstr>PowerPoint Presentation</vt:lpstr>
      <vt:lpstr>Functions of Protocol Architecture</vt:lpstr>
      <vt:lpstr>Key Features of a Protocol</vt:lpstr>
      <vt:lpstr>PowerPoint Presentation</vt:lpstr>
      <vt:lpstr>Physical Layer</vt:lpstr>
      <vt:lpstr>Network Access/Data Link Layer</vt:lpstr>
      <vt:lpstr>PowerPoint Presentation</vt:lpstr>
      <vt:lpstr>IEEE 802 Reference Model </vt:lpstr>
      <vt:lpstr>IEEE 802 Layers </vt:lpstr>
      <vt:lpstr>PowerPoint Presentation</vt:lpstr>
      <vt:lpstr>Logical Link Control </vt:lpstr>
      <vt:lpstr>PowerPoint Presentation</vt:lpstr>
      <vt:lpstr>Medium Access Control (MAC) Protocol</vt:lpstr>
      <vt:lpstr>MAC Frame Handling</vt:lpstr>
      <vt:lpstr>PowerPoint Presentation</vt:lpstr>
      <vt:lpstr>PowerPoint Presentation</vt:lpstr>
      <vt:lpstr>TCP/IP Protocol Architecture</vt:lpstr>
      <vt:lpstr>Internet Layer</vt:lpstr>
      <vt:lpstr>Host-to-Host (Transport) Layer</vt:lpstr>
      <vt:lpstr>Application Layer</vt:lpstr>
      <vt:lpstr>TCP/IP Address Requirements</vt:lpstr>
      <vt:lpstr>PowerPoint Presentation</vt:lpstr>
      <vt:lpstr>PowerPoint Presentation</vt:lpstr>
      <vt:lpstr>PowerPoint Presentation</vt:lpstr>
      <vt:lpstr>Transmission Control Protocol (TCP)</vt:lpstr>
      <vt:lpstr>PowerPoint Presentation</vt:lpstr>
      <vt:lpstr>User Datagram Protocol (UDP)</vt:lpstr>
      <vt:lpstr>PowerPoint Presentation</vt:lpstr>
      <vt:lpstr>PowerPoint Presentation</vt:lpstr>
      <vt:lpstr>Service Primitives and Parameters</vt:lpstr>
      <vt:lpstr>PowerPoint Presentation</vt:lpstr>
      <vt:lpstr>PowerPoint Presentation</vt:lpstr>
      <vt:lpstr>Traditional Internet-Based Applications</vt:lpstr>
      <vt:lpstr>Sockets Programming</vt:lpstr>
      <vt:lpstr>The Socket</vt:lpstr>
      <vt:lpstr>Table 2.4  Core Socket Functions     (Table can be found on page 54 in textbook)</vt:lpstr>
      <vt:lpstr>PowerPoint Presentation</vt:lpstr>
      <vt:lpstr>PowerPoint Presentation</vt:lpstr>
      <vt:lpstr>Connectionless Operation</vt:lpstr>
      <vt:lpstr>PowerPoint Presentation</vt:lpstr>
      <vt:lpstr>Connectionless Internetworking</vt:lpstr>
      <vt:lpstr>IP Design Issues</vt:lpstr>
      <vt:lpstr>Routing</vt:lpstr>
      <vt:lpstr>Datagram Lifetime</vt:lpstr>
      <vt:lpstr>Fragmentation and  Re-assembly</vt:lpstr>
      <vt:lpstr>Error and Flow Control</vt:lpstr>
      <vt:lpstr>Internet Protocol (IP) v4</vt:lpstr>
      <vt:lpstr>IP Services</vt:lpstr>
      <vt:lpstr>IP Parameters</vt:lpstr>
      <vt:lpstr>IP Options</vt:lpstr>
      <vt:lpstr>PowerPoint Presentation</vt:lpstr>
      <vt:lpstr>Internet Control Message Protocol (ICMP)</vt:lpstr>
      <vt:lpstr>Common ICMP Messages</vt:lpstr>
      <vt:lpstr>Address Resolution Protocol (ARP)</vt:lpstr>
      <vt:lpstr>IP Next Generation</vt:lpstr>
      <vt:lpstr>IPv6 RFCs</vt:lpstr>
      <vt:lpstr>IPv6 Enhancements</vt:lpstr>
      <vt:lpstr>PowerPoint Presentation</vt:lpstr>
      <vt:lpstr>PowerPoint Presentation</vt:lpstr>
      <vt:lpstr>IPv6 Flow Label</vt:lpstr>
      <vt:lpstr>IPv6 Addresses</vt:lpstr>
      <vt:lpstr>Connection-Oriented Transport Mechanisms</vt:lpstr>
      <vt:lpstr>Reliable Sequencing  Network Service</vt:lpstr>
      <vt:lpstr>Flow Control</vt:lpstr>
      <vt:lpstr>Alternatives to Flow Control Requirements</vt:lpstr>
      <vt:lpstr>Issues to Address</vt:lpstr>
      <vt:lpstr> User Datagram Protocol (UDP)</vt:lpstr>
      <vt:lpstr>PowerPoint Presentation</vt:lpstr>
      <vt:lpstr>Routing in Packet Switching Networks</vt:lpstr>
      <vt:lpstr>Elements of Routing Techniques for Packet-Switching Networks </vt:lpstr>
      <vt:lpstr>Autonomous Systems (AS)</vt:lpstr>
      <vt:lpstr>Interior Router Protocol  (IRP)</vt:lpstr>
      <vt:lpstr>PowerPoint Presentation</vt:lpstr>
      <vt:lpstr>Exterior Router Protocol (ERP)</vt:lpstr>
      <vt:lpstr>Approaches to Routing</vt:lpstr>
      <vt:lpstr>Distance-Vector Routing</vt:lpstr>
      <vt:lpstr>Link-State Routing</vt:lpstr>
      <vt:lpstr>Path-Vector Routing</vt:lpstr>
      <vt:lpstr>PowerPoint Presentation</vt:lpstr>
      <vt:lpstr>Data Plane</vt:lpstr>
      <vt:lpstr>Control Plane</vt:lpstr>
      <vt:lpstr>Management Plane</vt:lpstr>
      <vt:lpstr>PowerPoint Presentation</vt:lpstr>
      <vt:lpstr>PowerPoint Presentation</vt:lpstr>
      <vt:lpstr>Role of MPLS</vt:lpstr>
      <vt:lpstr>MPLS Growth</vt:lpstr>
      <vt:lpstr>Background of MPLS</vt:lpstr>
      <vt:lpstr>Connection-Oriented  QoS Support</vt:lpstr>
      <vt:lpstr>Traffic Engineering</vt:lpstr>
      <vt:lpstr>MPLS Support</vt:lpstr>
      <vt:lpstr>MPLS Operation</vt:lpstr>
      <vt:lpstr>Label 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15 - William Stallings, Data and Computer Communications, 8/e</dc:title>
  <dc:subject>Lecture Slides</dc:subject>
  <dc:creator>Dr Lawrie Brown</dc:creator>
  <cp:lastModifiedBy>Steven Vo</cp:lastModifiedBy>
  <cp:revision>245</cp:revision>
  <cp:lastPrinted>2006-08-04T05:39:36Z</cp:lastPrinted>
  <dcterms:created xsi:type="dcterms:W3CDTF">2013-09-25T03:36:40Z</dcterms:created>
  <dcterms:modified xsi:type="dcterms:W3CDTF">2015-09-22T23:03:24Z</dcterms:modified>
</cp:coreProperties>
</file>